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1" r:id="rId2"/>
    <p:sldId id="342" r:id="rId3"/>
    <p:sldId id="344" r:id="rId4"/>
    <p:sldId id="345" r:id="rId5"/>
    <p:sldId id="351" r:id="rId6"/>
    <p:sldId id="352" r:id="rId7"/>
    <p:sldId id="353" r:id="rId8"/>
    <p:sldId id="360" r:id="rId9"/>
    <p:sldId id="376" r:id="rId10"/>
    <p:sldId id="373" r:id="rId11"/>
    <p:sldId id="377" r:id="rId12"/>
    <p:sldId id="361" r:id="rId13"/>
    <p:sldId id="349" r:id="rId14"/>
    <p:sldId id="346" r:id="rId15"/>
    <p:sldId id="347" r:id="rId16"/>
    <p:sldId id="348" r:id="rId17"/>
    <p:sldId id="374" r:id="rId18"/>
    <p:sldId id="375" r:id="rId19"/>
    <p:sldId id="350" r:id="rId20"/>
    <p:sldId id="354" r:id="rId21"/>
    <p:sldId id="356" r:id="rId22"/>
    <p:sldId id="355" r:id="rId23"/>
    <p:sldId id="357" r:id="rId24"/>
    <p:sldId id="359" r:id="rId25"/>
    <p:sldId id="358" r:id="rId26"/>
    <p:sldId id="362" r:id="rId27"/>
    <p:sldId id="378" r:id="rId28"/>
    <p:sldId id="363" r:id="rId29"/>
    <p:sldId id="366" r:id="rId30"/>
    <p:sldId id="369" r:id="rId31"/>
    <p:sldId id="365" r:id="rId32"/>
    <p:sldId id="364" r:id="rId33"/>
    <p:sldId id="379" r:id="rId34"/>
    <p:sldId id="368" r:id="rId35"/>
    <p:sldId id="371" r:id="rId36"/>
    <p:sldId id="372" r:id="rId3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856"/>
    <a:srgbClr val="626175"/>
    <a:srgbClr val="221A5A"/>
    <a:srgbClr val="2E5886"/>
    <a:srgbClr val="C0BD31"/>
    <a:srgbClr val="F19759"/>
    <a:srgbClr val="989ED4"/>
    <a:srgbClr val="AA9C5E"/>
    <a:srgbClr val="9AA65E"/>
    <a:srgbClr val="A79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46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162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4A9866-501D-4E31-8B15-B140E2AFC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335A72-AEF9-4A34-9190-257831CAD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D95AFE-9B64-4CE6-BDE5-84F516C4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8F9E30-14B5-4B3E-9B50-596C15ED2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33094D-7A7B-4E40-952D-F4270D94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2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408739-1220-45A5-A553-B5D2AAB8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2E1600B-C97F-42C1-BD72-95A9C31E2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1FD801-FD19-4237-AE27-38FF27BD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75B0FE-EE0F-4FEB-BCFF-91181634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ABAC5C-3146-4E33-9381-D108689B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4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2980AD4-59AC-47F5-8691-D6C74AAFBF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37D8B7-2A38-4D00-8E4A-E67E84F32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BF196A-4797-42F1-A436-5737F9E0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8BF6A0-5FA8-4E00-BE9F-4EDB2044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3400F4-19A5-42CF-B667-C9500156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1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BD40EB-8557-4D00-B640-0F664DAB3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41809F-C0F4-448D-9388-91CAA79F6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29F7A5-93DE-4F7C-9FE7-91C910A12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5CAC42-6B67-411A-9E35-DADAB14FD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2980A3-73D1-4A09-9F93-0DF199847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73BA3-C5A8-44DE-BE17-2899E9A6A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E74165-9A38-4F58-BF6E-C8E17F797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DD27C7-976D-4BE5-8D54-F03DEDAC4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988541-A074-4049-914C-8E6E771C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88BABB-799A-4AB8-941A-34C8F4F8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83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2C28AA-EC6D-4844-83F6-27159F259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9DA0D0-E365-4400-B0D5-D28979E04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0C6403-90DA-44AF-80C3-AD9B04AD1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01B8F4-8BD8-458E-AC41-88DFFA47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602CC5-A0D9-4858-9E80-2AEAC01FC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592F8B-5AA0-4858-9679-44803AEAC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41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B0004-D11A-4D26-8C82-A3ABD8E3D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600716-9044-4D0D-8E25-09C961CFE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0C81E9-5950-4F27-8788-B224001BD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952DFD-6CA1-4A6C-AB15-BAF2EE953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0233E6-249C-4F82-A509-3FF26A655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200A75-725E-472E-9CD1-2FF4A8152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F055D4C-5C9F-4854-A13E-1B4AE2820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9DD070-BE49-4FA1-8095-233E59C1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79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13024C-0B3A-4035-A620-F749D3EF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8FA59F-D1A3-4694-8B08-85EBBD183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7F6E01A-2753-4ACC-864B-A25EB4EE0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E8D345-1C4E-4357-8907-62BEAC3E2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B764BD-D05C-4C4A-B677-EF3CE1D9B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5770" y="6356351"/>
            <a:ext cx="10908030" cy="284480"/>
          </a:xfrm>
        </p:spPr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85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B3A39B-7213-46A1-819B-E7FF9AE0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B4D8F1-3AE8-4D74-BC6B-66C0DC09E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D296803-B7B4-4244-A50D-042A05923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E6D76E-6DA1-4CCA-B3D8-A4F51FAE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70C4E9-EABE-4496-AF8A-38642E129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977DA2-EB6A-4F6D-9010-EC0216FE5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91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0207F3-4EF5-47CE-AD48-B545B7FD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795441D-9653-4E92-9A24-9E5208FD6E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8D3165-446A-49F8-A85E-6F383AD79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7AFA39-EE26-4D9A-A7BF-3D07D9366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9955A0-34BB-43C9-839E-B44317D79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67C29C-9CE5-449E-9C51-BE2F9DFE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5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1DFE599-9440-4406-BEF5-B1C237EDD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40731F-AD7D-415A-A6D7-F153D4B59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0AB626-9158-4786-B619-853DC09A7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402BC-B7BC-4F9B-A79B-CB3EF19C883B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F67242-6829-474F-BF8E-F77A79463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1C3D6E-7451-4266-A59E-1878C186A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8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rvationct.org/current-funding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cga.ct.gov/current/pub/chap_050.htm#sec_4-66g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01C15D-2C9A-E65D-CCA9-20E22EACF5BD}"/>
              </a:ext>
            </a:extLst>
          </p:cNvPr>
          <p:cNvSpPr>
            <a:spLocks noChangeAspect="1"/>
          </p:cNvSpPr>
          <p:nvPr/>
        </p:nvSpPr>
        <p:spPr>
          <a:xfrm>
            <a:off x="2" y="20854"/>
            <a:ext cx="12191996" cy="6111431"/>
          </a:xfrm>
          <a:prstGeom prst="rect">
            <a:avLst/>
          </a:prstGeom>
          <a:blipFill>
            <a:blip r:embed="rId2">
              <a:alphaModFix amt="26000"/>
            </a:blip>
            <a:stretch>
              <a:fillRect t="-1251" b="3997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8366D1F1-4C96-938B-44AB-852975C2F857}"/>
              </a:ext>
            </a:extLst>
          </p:cNvPr>
          <p:cNvSpPr/>
          <p:nvPr/>
        </p:nvSpPr>
        <p:spPr>
          <a:xfrm>
            <a:off x="8540376" y="2378635"/>
            <a:ext cx="1320800" cy="711200"/>
          </a:xfrm>
          <a:custGeom>
            <a:avLst/>
            <a:gdLst>
              <a:gd name="connsiteX0" fmla="*/ 543859 w 1320800"/>
              <a:gd name="connsiteY0" fmla="*/ 0 h 711200"/>
              <a:gd name="connsiteX1" fmla="*/ 0 w 1320800"/>
              <a:gd name="connsiteY1" fmla="*/ 191247 h 711200"/>
              <a:gd name="connsiteX2" fmla="*/ 179295 w 1320800"/>
              <a:gd name="connsiteY2" fmla="*/ 537883 h 711200"/>
              <a:gd name="connsiteX3" fmla="*/ 215153 w 1320800"/>
              <a:gd name="connsiteY3" fmla="*/ 519953 h 711200"/>
              <a:gd name="connsiteX4" fmla="*/ 268942 w 1320800"/>
              <a:gd name="connsiteY4" fmla="*/ 711200 h 711200"/>
              <a:gd name="connsiteX5" fmla="*/ 519953 w 1320800"/>
              <a:gd name="connsiteY5" fmla="*/ 609600 h 711200"/>
              <a:gd name="connsiteX6" fmla="*/ 466165 w 1320800"/>
              <a:gd name="connsiteY6" fmla="*/ 478118 h 711200"/>
              <a:gd name="connsiteX7" fmla="*/ 508000 w 1320800"/>
              <a:gd name="connsiteY7" fmla="*/ 472141 h 711200"/>
              <a:gd name="connsiteX8" fmla="*/ 597648 w 1320800"/>
              <a:gd name="connsiteY8" fmla="*/ 687294 h 711200"/>
              <a:gd name="connsiteX9" fmla="*/ 1320800 w 1320800"/>
              <a:gd name="connsiteY9" fmla="*/ 442259 h 711200"/>
              <a:gd name="connsiteX10" fmla="*/ 1189318 w 1320800"/>
              <a:gd name="connsiteY10" fmla="*/ 185271 h 711200"/>
              <a:gd name="connsiteX11" fmla="*/ 711200 w 1320800"/>
              <a:gd name="connsiteY11" fmla="*/ 352612 h 711200"/>
              <a:gd name="connsiteX12" fmla="*/ 543859 w 1320800"/>
              <a:gd name="connsiteY1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20800" h="711200">
                <a:moveTo>
                  <a:pt x="543859" y="0"/>
                </a:moveTo>
                <a:lnTo>
                  <a:pt x="0" y="191247"/>
                </a:lnTo>
                <a:lnTo>
                  <a:pt x="179295" y="537883"/>
                </a:lnTo>
                <a:lnTo>
                  <a:pt x="215153" y="519953"/>
                </a:lnTo>
                <a:lnTo>
                  <a:pt x="268942" y="711200"/>
                </a:lnTo>
                <a:lnTo>
                  <a:pt x="519953" y="609600"/>
                </a:lnTo>
                <a:lnTo>
                  <a:pt x="466165" y="478118"/>
                </a:lnTo>
                <a:lnTo>
                  <a:pt x="508000" y="472141"/>
                </a:lnTo>
                <a:lnTo>
                  <a:pt x="597648" y="687294"/>
                </a:lnTo>
                <a:lnTo>
                  <a:pt x="1320800" y="442259"/>
                </a:lnTo>
                <a:lnTo>
                  <a:pt x="1189318" y="185271"/>
                </a:lnTo>
                <a:lnTo>
                  <a:pt x="711200" y="352612"/>
                </a:lnTo>
                <a:lnTo>
                  <a:pt x="543859" y="0"/>
                </a:lnTo>
                <a:close/>
              </a:path>
            </a:pathLst>
          </a:custGeom>
          <a:solidFill>
            <a:srgbClr val="C0BD31">
              <a:alpha val="20000"/>
            </a:srgbClr>
          </a:solidFill>
          <a:ln>
            <a:solidFill>
              <a:srgbClr val="6261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659FD583-DE84-082A-8287-1E521B159E84}"/>
              </a:ext>
            </a:extLst>
          </p:cNvPr>
          <p:cNvSpPr/>
          <p:nvPr/>
        </p:nvSpPr>
        <p:spPr>
          <a:xfrm>
            <a:off x="8796191" y="3825894"/>
            <a:ext cx="443176" cy="471225"/>
          </a:xfrm>
          <a:custGeom>
            <a:avLst/>
            <a:gdLst>
              <a:gd name="connsiteX0" fmla="*/ 258052 w 443176"/>
              <a:gd name="connsiteY0" fmla="*/ 0 h 471225"/>
              <a:gd name="connsiteX1" fmla="*/ 185124 w 443176"/>
              <a:gd name="connsiteY1" fmla="*/ 16830 h 471225"/>
              <a:gd name="connsiteX2" fmla="*/ 201954 w 443176"/>
              <a:gd name="connsiteY2" fmla="*/ 213173 h 471225"/>
              <a:gd name="connsiteX3" fmla="*/ 0 w 443176"/>
              <a:gd name="connsiteY3" fmla="*/ 235613 h 471225"/>
              <a:gd name="connsiteX4" fmla="*/ 33659 w 443176"/>
              <a:gd name="connsiteY4" fmla="*/ 471225 h 471225"/>
              <a:gd name="connsiteX5" fmla="*/ 280491 w 443176"/>
              <a:gd name="connsiteY5" fmla="*/ 437566 h 471225"/>
              <a:gd name="connsiteX6" fmla="*/ 241222 w 443176"/>
              <a:gd name="connsiteY6" fmla="*/ 258052 h 471225"/>
              <a:gd name="connsiteX7" fmla="*/ 443176 w 443176"/>
              <a:gd name="connsiteY7" fmla="*/ 230003 h 471225"/>
              <a:gd name="connsiteX8" fmla="*/ 415127 w 443176"/>
              <a:gd name="connsiteY8" fmla="*/ 78538 h 471225"/>
              <a:gd name="connsiteX9" fmla="*/ 302930 w 443176"/>
              <a:gd name="connsiteY9" fmla="*/ 123416 h 471225"/>
              <a:gd name="connsiteX10" fmla="*/ 258052 w 443176"/>
              <a:gd name="connsiteY10" fmla="*/ 0 h 47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3176" h="471225">
                <a:moveTo>
                  <a:pt x="258052" y="0"/>
                </a:moveTo>
                <a:lnTo>
                  <a:pt x="185124" y="16830"/>
                </a:lnTo>
                <a:lnTo>
                  <a:pt x="201954" y="213173"/>
                </a:lnTo>
                <a:lnTo>
                  <a:pt x="0" y="235613"/>
                </a:lnTo>
                <a:lnTo>
                  <a:pt x="33659" y="471225"/>
                </a:lnTo>
                <a:lnTo>
                  <a:pt x="280491" y="437566"/>
                </a:lnTo>
                <a:lnTo>
                  <a:pt x="241222" y="258052"/>
                </a:lnTo>
                <a:lnTo>
                  <a:pt x="443176" y="230003"/>
                </a:lnTo>
                <a:lnTo>
                  <a:pt x="415127" y="78538"/>
                </a:lnTo>
                <a:lnTo>
                  <a:pt x="302930" y="123416"/>
                </a:lnTo>
                <a:lnTo>
                  <a:pt x="258052" y="0"/>
                </a:lnTo>
                <a:close/>
              </a:path>
            </a:pathLst>
          </a:custGeom>
          <a:solidFill>
            <a:srgbClr val="C0BD31">
              <a:alpha val="20000"/>
            </a:srgbClr>
          </a:solidFill>
          <a:ln>
            <a:solidFill>
              <a:srgbClr val="6261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C69ABD14-4F1B-9A03-6197-F672FFEF729D}"/>
              </a:ext>
            </a:extLst>
          </p:cNvPr>
          <p:cNvSpPr/>
          <p:nvPr/>
        </p:nvSpPr>
        <p:spPr>
          <a:xfrm>
            <a:off x="71562" y="3657600"/>
            <a:ext cx="978010" cy="898497"/>
          </a:xfrm>
          <a:custGeom>
            <a:avLst/>
            <a:gdLst>
              <a:gd name="connsiteX0" fmla="*/ 182880 w 978010"/>
              <a:gd name="connsiteY0" fmla="*/ 0 h 898497"/>
              <a:gd name="connsiteX1" fmla="*/ 0 w 978010"/>
              <a:gd name="connsiteY1" fmla="*/ 238539 h 898497"/>
              <a:gd name="connsiteX2" fmla="*/ 143123 w 978010"/>
              <a:gd name="connsiteY2" fmla="*/ 381663 h 898497"/>
              <a:gd name="connsiteX3" fmla="*/ 190831 w 978010"/>
              <a:gd name="connsiteY3" fmla="*/ 310101 h 898497"/>
              <a:gd name="connsiteX4" fmla="*/ 397565 w 978010"/>
              <a:gd name="connsiteY4" fmla="*/ 461176 h 898497"/>
              <a:gd name="connsiteX5" fmla="*/ 63610 w 978010"/>
              <a:gd name="connsiteY5" fmla="*/ 763325 h 898497"/>
              <a:gd name="connsiteX6" fmla="*/ 278295 w 978010"/>
              <a:gd name="connsiteY6" fmla="*/ 898497 h 898497"/>
              <a:gd name="connsiteX7" fmla="*/ 604299 w 978010"/>
              <a:gd name="connsiteY7" fmla="*/ 596348 h 898497"/>
              <a:gd name="connsiteX8" fmla="*/ 818984 w 978010"/>
              <a:gd name="connsiteY8" fmla="*/ 731520 h 898497"/>
              <a:gd name="connsiteX9" fmla="*/ 978010 w 978010"/>
              <a:gd name="connsiteY9" fmla="*/ 556591 h 898497"/>
              <a:gd name="connsiteX10" fmla="*/ 572494 w 978010"/>
              <a:gd name="connsiteY10" fmla="*/ 294198 h 898497"/>
              <a:gd name="connsiteX11" fmla="*/ 540688 w 978010"/>
              <a:gd name="connsiteY11" fmla="*/ 357809 h 898497"/>
              <a:gd name="connsiteX12" fmla="*/ 333955 w 978010"/>
              <a:gd name="connsiteY12" fmla="*/ 198783 h 898497"/>
              <a:gd name="connsiteX13" fmla="*/ 381662 w 978010"/>
              <a:gd name="connsiteY13" fmla="*/ 151075 h 898497"/>
              <a:gd name="connsiteX14" fmla="*/ 182880 w 978010"/>
              <a:gd name="connsiteY14" fmla="*/ 0 h 89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78010" h="898497">
                <a:moveTo>
                  <a:pt x="182880" y="0"/>
                </a:moveTo>
                <a:lnTo>
                  <a:pt x="0" y="238539"/>
                </a:lnTo>
                <a:lnTo>
                  <a:pt x="143123" y="381663"/>
                </a:lnTo>
                <a:lnTo>
                  <a:pt x="190831" y="310101"/>
                </a:lnTo>
                <a:lnTo>
                  <a:pt x="397565" y="461176"/>
                </a:lnTo>
                <a:lnTo>
                  <a:pt x="63610" y="763325"/>
                </a:lnTo>
                <a:lnTo>
                  <a:pt x="278295" y="898497"/>
                </a:lnTo>
                <a:lnTo>
                  <a:pt x="604299" y="596348"/>
                </a:lnTo>
                <a:lnTo>
                  <a:pt x="818984" y="731520"/>
                </a:lnTo>
                <a:lnTo>
                  <a:pt x="978010" y="556591"/>
                </a:lnTo>
                <a:lnTo>
                  <a:pt x="572494" y="294198"/>
                </a:lnTo>
                <a:lnTo>
                  <a:pt x="540688" y="357809"/>
                </a:lnTo>
                <a:lnTo>
                  <a:pt x="333955" y="198783"/>
                </a:lnTo>
                <a:lnTo>
                  <a:pt x="381662" y="151075"/>
                </a:lnTo>
                <a:lnTo>
                  <a:pt x="182880" y="0"/>
                </a:lnTo>
                <a:close/>
              </a:path>
            </a:pathLst>
          </a:custGeom>
          <a:solidFill>
            <a:srgbClr val="626175">
              <a:alpha val="73000"/>
            </a:srgbClr>
          </a:solidFill>
          <a:ln>
            <a:solidFill>
              <a:srgbClr val="6261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36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91822" y="450373"/>
            <a:ext cx="10017456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 Identification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Toilet Facility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Defining characteristics: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Does not exist. Any new structure to be compatible with historic site development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Existing: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N/A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Expanded: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Secure building open for site events and locked at other times; durable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Needs: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On site water, power, sewerage (on site or connected to Town Center), durable, able to be easily secured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Topical Work Product – Program Summary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2ACC59-8C90-6E97-86F1-38E416C1FC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90" y="3429000"/>
            <a:ext cx="3121938" cy="2341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E1C42E-F907-386B-738E-03BE5A6ACB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7323" y="3704813"/>
            <a:ext cx="2341453" cy="1756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31D019-A5F7-8282-F92A-6245413AE5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2991" y="3709011"/>
            <a:ext cx="2375040" cy="178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20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91822" y="450373"/>
            <a:ext cx="1001745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 Identification</a:t>
            </a:r>
          </a:p>
          <a:p>
            <a:pPr marR="0" lvl="0">
              <a:spcBef>
                <a:spcPts val="1200"/>
              </a:spcBef>
              <a:spcAft>
                <a:spcPts val="0"/>
              </a:spcAft>
            </a:pPr>
            <a:r>
              <a:rPr lang="en-US" sz="2000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Farmhouse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Defining characteristics: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Visible from road, New England Farmhouse, maintains farm/residential character at street, green scape around house, visual buffer, residential sized site characteristics such as stone steps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Existing: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2-story home, small rooms, residential layout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Expanded: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Best for use as on-site farm office or care taker house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Needs: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Complete overhaul (all systems and finishes.) If converted to office will require formal change of use under the Building Codes and meeting all current code requirements.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Topical Work Product – Program Summary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2CFDFE-BB8F-CDD3-B9BF-6C7E49D6B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4" y="3429000"/>
            <a:ext cx="4249743" cy="2515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E45A37-4E1B-6F59-2A87-FFC150899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8424" y="3438978"/>
            <a:ext cx="1470504" cy="1102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8D7A7A-3256-27BC-1ADE-5213C65A8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66" y="3402309"/>
            <a:ext cx="3389644" cy="2542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6E35E1-AFCD-CE5D-B2BF-EAF5D39FE5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9113" y="4624639"/>
            <a:ext cx="1751065" cy="1313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8C4721-7783-AC02-5FDF-6EDC0A7199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36" y="3419022"/>
            <a:ext cx="1470505" cy="11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4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105468" y="723331"/>
            <a:ext cx="1000380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Revenue Considerations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Identification of Opportunities</a:t>
            </a: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From relevant and similar operations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80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-132621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014D69-798B-4CD8-787A-041BC7A8D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819764" y="-1183531"/>
            <a:ext cx="5534487" cy="8553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A64A51-91AD-5F58-68D2-3750EC708BA5}"/>
              </a:ext>
            </a:extLst>
          </p:cNvPr>
          <p:cNvSpPr txBox="1"/>
          <p:nvPr/>
        </p:nvSpPr>
        <p:spPr>
          <a:xfrm>
            <a:off x="491318" y="3138991"/>
            <a:ext cx="2593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Master Plan</a:t>
            </a:r>
          </a:p>
          <a:p>
            <a:pPr algn="r"/>
            <a:r>
              <a:rPr lang="en-US" sz="1600" dirty="0">
                <a:solidFill>
                  <a:srgbClr val="C0BD31"/>
                </a:solidFill>
              </a:rPr>
              <a:t>Proposed view </a:t>
            </a:r>
          </a:p>
          <a:p>
            <a:pPr algn="r"/>
            <a:r>
              <a:rPr lang="en-US" sz="1600" dirty="0">
                <a:solidFill>
                  <a:srgbClr val="C0BD31"/>
                </a:solidFill>
              </a:rPr>
              <a:t>looking North</a:t>
            </a:r>
          </a:p>
        </p:txBody>
      </p:sp>
    </p:spTree>
    <p:extLst>
      <p:ext uri="{BB962C8B-B14F-4D97-AF65-F5344CB8AC3E}">
        <p14:creationId xmlns:p14="http://schemas.microsoft.com/office/powerpoint/2010/main" val="3365700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8487E1-ED33-E742-2095-355761D2E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356" y="255273"/>
            <a:ext cx="8983844" cy="5688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0C76E7-FD47-284D-EA89-DD014DD6C284}"/>
              </a:ext>
            </a:extLst>
          </p:cNvPr>
          <p:cNvSpPr txBox="1"/>
          <p:nvPr/>
        </p:nvSpPr>
        <p:spPr>
          <a:xfrm>
            <a:off x="436726" y="3016155"/>
            <a:ext cx="222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Master Plan</a:t>
            </a:r>
          </a:p>
          <a:p>
            <a:pPr algn="r"/>
            <a:r>
              <a:rPr lang="en-US" sz="1600" dirty="0">
                <a:solidFill>
                  <a:srgbClr val="C0BD31"/>
                </a:solidFill>
              </a:rPr>
              <a:t>Town Center to </a:t>
            </a:r>
          </a:p>
          <a:p>
            <a:pPr algn="r"/>
            <a:r>
              <a:rPr lang="en-US" sz="1600" dirty="0">
                <a:solidFill>
                  <a:srgbClr val="C0BD31"/>
                </a:solidFill>
              </a:rPr>
              <a:t>Bolton Heritage Farm</a:t>
            </a:r>
          </a:p>
        </p:txBody>
      </p:sp>
    </p:spTree>
    <p:extLst>
      <p:ext uri="{BB962C8B-B14F-4D97-AF65-F5344CB8AC3E}">
        <p14:creationId xmlns:p14="http://schemas.microsoft.com/office/powerpoint/2010/main" val="2267097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014D69-798B-4CD8-787A-041BC7A8D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42" y="271688"/>
            <a:ext cx="8423159" cy="55281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0BAE10-CA96-0232-3F08-EDE8D1A783F8}"/>
              </a:ext>
            </a:extLst>
          </p:cNvPr>
          <p:cNvSpPr txBox="1"/>
          <p:nvPr/>
        </p:nvSpPr>
        <p:spPr>
          <a:xfrm>
            <a:off x="736980" y="3016155"/>
            <a:ext cx="222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Master Plan</a:t>
            </a:r>
          </a:p>
          <a:p>
            <a:pPr algn="r"/>
            <a:r>
              <a:rPr lang="en-US" sz="1600" dirty="0">
                <a:solidFill>
                  <a:srgbClr val="C0BD31"/>
                </a:solidFill>
              </a:rPr>
              <a:t>Heritage Farm Circulation and Parking</a:t>
            </a:r>
          </a:p>
        </p:txBody>
      </p:sp>
    </p:spTree>
    <p:extLst>
      <p:ext uri="{BB962C8B-B14F-4D97-AF65-F5344CB8AC3E}">
        <p14:creationId xmlns:p14="http://schemas.microsoft.com/office/powerpoint/2010/main" val="1469038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solidFill>
                <a:srgbClr val="C0BD3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014D69-798B-4CD8-787A-041BC7A8D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4042" y="325873"/>
            <a:ext cx="8423159" cy="5419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8BB7F9-CB60-6CA4-4578-EB7FF8257A0F}"/>
              </a:ext>
            </a:extLst>
          </p:cNvPr>
          <p:cNvSpPr txBox="1"/>
          <p:nvPr/>
        </p:nvSpPr>
        <p:spPr>
          <a:xfrm>
            <a:off x="736980" y="3016155"/>
            <a:ext cx="222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Master Plan</a:t>
            </a:r>
          </a:p>
          <a:p>
            <a:pPr algn="r"/>
            <a:r>
              <a:rPr lang="en-US" sz="1600" dirty="0">
                <a:solidFill>
                  <a:srgbClr val="C0BD31"/>
                </a:solidFill>
              </a:rPr>
              <a:t>Heritage Farm </a:t>
            </a:r>
          </a:p>
          <a:p>
            <a:pPr algn="r"/>
            <a:r>
              <a:rPr lang="en-US" sz="1600" dirty="0">
                <a:solidFill>
                  <a:srgbClr val="C0BD31"/>
                </a:solidFill>
              </a:rPr>
              <a:t>Detail Plan</a:t>
            </a:r>
          </a:p>
        </p:txBody>
      </p:sp>
    </p:spTree>
    <p:extLst>
      <p:ext uri="{BB962C8B-B14F-4D97-AF65-F5344CB8AC3E}">
        <p14:creationId xmlns:p14="http://schemas.microsoft.com/office/powerpoint/2010/main" val="1503048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solidFill>
                <a:srgbClr val="C0BD3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8BB7F9-CB60-6CA4-4578-EB7FF8257A0F}"/>
              </a:ext>
            </a:extLst>
          </p:cNvPr>
          <p:cNvSpPr txBox="1"/>
          <p:nvPr/>
        </p:nvSpPr>
        <p:spPr>
          <a:xfrm>
            <a:off x="2080009" y="5470594"/>
            <a:ext cx="37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Master Plan - 1908 Barn – Upper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50ADCC-3AF5-62F6-6936-429317555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2" y="268306"/>
            <a:ext cx="5303844" cy="5129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9ABA94-559C-5A02-C9FA-65B69B7F5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38" y="829170"/>
            <a:ext cx="5875219" cy="49069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66E4FE-866B-4E13-96D4-1372DFB09E27}"/>
              </a:ext>
            </a:extLst>
          </p:cNvPr>
          <p:cNvSpPr txBox="1"/>
          <p:nvPr/>
        </p:nvSpPr>
        <p:spPr>
          <a:xfrm>
            <a:off x="7767377" y="401279"/>
            <a:ext cx="4105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Master Plan - 1908 Barn – Lower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B6D6D22-7BA6-E24C-9C6C-7DA3E128B840}"/>
              </a:ext>
            </a:extLst>
          </p:cNvPr>
          <p:cNvSpPr/>
          <p:nvPr/>
        </p:nvSpPr>
        <p:spPr>
          <a:xfrm>
            <a:off x="1588168" y="950495"/>
            <a:ext cx="2995864" cy="2237873"/>
          </a:xfrm>
          <a:prstGeom prst="rect">
            <a:avLst/>
          </a:prstGeom>
          <a:solidFill>
            <a:schemeClr val="accent4">
              <a:lumMod val="75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74F084F-2E07-3C6B-0697-D8F498923D86}"/>
              </a:ext>
            </a:extLst>
          </p:cNvPr>
          <p:cNvSpPr txBox="1"/>
          <p:nvPr/>
        </p:nvSpPr>
        <p:spPr>
          <a:xfrm>
            <a:off x="517356" y="2021306"/>
            <a:ext cx="819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21A5A"/>
                </a:solidFill>
              </a:rPr>
              <a:t>Bridge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7ABDF6A-2C67-8A93-2D2D-4A8302AF7AD9}"/>
              </a:ext>
            </a:extLst>
          </p:cNvPr>
          <p:cNvSpPr txBox="1"/>
          <p:nvPr/>
        </p:nvSpPr>
        <p:spPr>
          <a:xfrm>
            <a:off x="4830437" y="2585016"/>
            <a:ext cx="796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1A5A"/>
                </a:solidFill>
              </a:rPr>
              <a:t>New </a:t>
            </a:r>
          </a:p>
          <a:p>
            <a:r>
              <a:rPr lang="en-US" sz="1600" dirty="0">
                <a:solidFill>
                  <a:srgbClr val="221A5A"/>
                </a:solidFill>
              </a:rPr>
              <a:t>Egress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5FA8E8-8477-9B2A-C24D-D8545A4B060E}"/>
              </a:ext>
            </a:extLst>
          </p:cNvPr>
          <p:cNvSpPr/>
          <p:nvPr/>
        </p:nvSpPr>
        <p:spPr>
          <a:xfrm>
            <a:off x="8879305" y="2833085"/>
            <a:ext cx="769081" cy="499662"/>
          </a:xfrm>
          <a:prstGeom prst="rect">
            <a:avLst/>
          </a:prstGeom>
          <a:solidFill>
            <a:schemeClr val="accent4">
              <a:lumMod val="75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1634F25-913A-0A94-19E0-414FA929E9AA}"/>
              </a:ext>
            </a:extLst>
          </p:cNvPr>
          <p:cNvSpPr txBox="1"/>
          <p:nvPr/>
        </p:nvSpPr>
        <p:spPr>
          <a:xfrm>
            <a:off x="9216189" y="4078703"/>
            <a:ext cx="2550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21A5A"/>
                </a:solidFill>
              </a:rPr>
              <a:t>1980 Milking Parlor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AEA5341-4B6E-63BE-15B7-EBCE65FDCF31}"/>
              </a:ext>
            </a:extLst>
          </p:cNvPr>
          <p:cNvSpPr txBox="1"/>
          <p:nvPr/>
        </p:nvSpPr>
        <p:spPr>
          <a:xfrm>
            <a:off x="9867661" y="2713343"/>
            <a:ext cx="796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1A5A"/>
                </a:solidFill>
              </a:rPr>
              <a:t>New </a:t>
            </a:r>
          </a:p>
          <a:p>
            <a:r>
              <a:rPr lang="en-US" sz="1600" dirty="0">
                <a:solidFill>
                  <a:srgbClr val="221A5A"/>
                </a:solidFill>
              </a:rPr>
              <a:t>Egress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D63FCDA-AE17-9F1F-F759-45F69791736C}"/>
              </a:ext>
            </a:extLst>
          </p:cNvPr>
          <p:cNvSpPr txBox="1"/>
          <p:nvPr/>
        </p:nvSpPr>
        <p:spPr>
          <a:xfrm>
            <a:off x="6641433" y="3898233"/>
            <a:ext cx="135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21A5A"/>
                </a:solidFill>
              </a:rPr>
              <a:t>Event registration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D9A467E-B1CC-B266-ED4E-145B4F4B3601}"/>
              </a:ext>
            </a:extLst>
          </p:cNvPr>
          <p:cNvSpPr txBox="1"/>
          <p:nvPr/>
        </p:nvSpPr>
        <p:spPr>
          <a:xfrm>
            <a:off x="2589704" y="1503949"/>
            <a:ext cx="1549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1A5A"/>
                </a:solidFill>
              </a:rPr>
              <a:t>Event space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91E646-EE11-520B-9E36-96982DA1151B}"/>
              </a:ext>
            </a:extLst>
          </p:cNvPr>
          <p:cNvSpPr txBox="1"/>
          <p:nvPr/>
        </p:nvSpPr>
        <p:spPr>
          <a:xfrm>
            <a:off x="2833634" y="401279"/>
            <a:ext cx="1386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94856"/>
                </a:solidFill>
              </a:rPr>
              <a:t>60’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CA645E-9FA6-3830-0FA8-0913CC87D7D7}"/>
              </a:ext>
            </a:extLst>
          </p:cNvPr>
          <p:cNvSpPr txBox="1"/>
          <p:nvPr/>
        </p:nvSpPr>
        <p:spPr>
          <a:xfrm>
            <a:off x="4886602" y="1682752"/>
            <a:ext cx="705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94856"/>
                </a:solidFill>
              </a:rPr>
              <a:t>45’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BCEFF0-A955-BFAC-6885-A9D2066D51B6}"/>
              </a:ext>
            </a:extLst>
          </p:cNvPr>
          <p:cNvSpPr txBox="1"/>
          <p:nvPr/>
        </p:nvSpPr>
        <p:spPr>
          <a:xfrm>
            <a:off x="643095" y="4752870"/>
            <a:ext cx="2602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94856"/>
                </a:solidFill>
              </a:rPr>
              <a:t>Main Level NSF: 2,564</a:t>
            </a:r>
          </a:p>
        </p:txBody>
      </p:sp>
    </p:spTree>
    <p:extLst>
      <p:ext uri="{BB962C8B-B14F-4D97-AF65-F5344CB8AC3E}">
        <p14:creationId xmlns:p14="http://schemas.microsoft.com/office/powerpoint/2010/main" val="2492908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13648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solidFill>
                <a:srgbClr val="C0BD3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014D69-798B-4CD8-787A-041BC7A8D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2155" y="278679"/>
            <a:ext cx="6626299" cy="5419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8BB7F9-CB60-6CA4-4578-EB7FF8257A0F}"/>
              </a:ext>
            </a:extLst>
          </p:cNvPr>
          <p:cNvSpPr txBox="1"/>
          <p:nvPr/>
        </p:nvSpPr>
        <p:spPr>
          <a:xfrm>
            <a:off x="2320126" y="2994710"/>
            <a:ext cx="222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Master Plan</a:t>
            </a:r>
          </a:p>
          <a:p>
            <a:pPr algn="r"/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Toilet &amp; Utility</a:t>
            </a:r>
          </a:p>
          <a:p>
            <a:pPr algn="r"/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Building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D06C44-250A-81CC-EE0B-CB799EF09797}"/>
              </a:ext>
            </a:extLst>
          </p:cNvPr>
          <p:cNvSpPr txBox="1"/>
          <p:nvPr/>
        </p:nvSpPr>
        <p:spPr>
          <a:xfrm>
            <a:off x="7959636" y="4571996"/>
            <a:ext cx="679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E5886"/>
                </a:solidFill>
              </a:rPr>
              <a:t>Men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76833E1-BE4F-6E81-51D4-DCDE407975E4}"/>
              </a:ext>
            </a:extLst>
          </p:cNvPr>
          <p:cNvSpPr txBox="1"/>
          <p:nvPr/>
        </p:nvSpPr>
        <p:spPr>
          <a:xfrm>
            <a:off x="10249988" y="4571996"/>
            <a:ext cx="879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E5886"/>
                </a:solidFill>
              </a:rPr>
              <a:t>Women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C0C875-0F98-12D1-9AD0-E8D6E25C8F43}"/>
              </a:ext>
            </a:extLst>
          </p:cNvPr>
          <p:cNvSpPr txBox="1"/>
          <p:nvPr/>
        </p:nvSpPr>
        <p:spPr>
          <a:xfrm>
            <a:off x="6096001" y="4127866"/>
            <a:ext cx="827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E5886"/>
                </a:solidFill>
              </a:rPr>
              <a:t>Utility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BDED21-53A1-76F4-5AC5-31E40D7336D4}"/>
              </a:ext>
            </a:extLst>
          </p:cNvPr>
          <p:cNvSpPr txBox="1"/>
          <p:nvPr/>
        </p:nvSpPr>
        <p:spPr>
          <a:xfrm>
            <a:off x="8769525" y="5149442"/>
            <a:ext cx="1436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E5886"/>
                </a:solidFill>
              </a:rPr>
              <a:t>Covered Porch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3BF14E-74E9-EA8A-7AF5-DCB9295ECD5D}"/>
              </a:ext>
            </a:extLst>
          </p:cNvPr>
          <p:cNvSpPr txBox="1"/>
          <p:nvPr/>
        </p:nvSpPr>
        <p:spPr>
          <a:xfrm>
            <a:off x="5257797" y="2562722"/>
            <a:ext cx="4138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2E5886"/>
                </a:solidFill>
              </a:rPr>
              <a:t>Elevation Looking North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4AD7445-B807-2383-8690-41E8ACF3D9D0}"/>
              </a:ext>
            </a:extLst>
          </p:cNvPr>
          <p:cNvSpPr/>
          <p:nvPr/>
        </p:nvSpPr>
        <p:spPr>
          <a:xfrm>
            <a:off x="9968753" y="1440329"/>
            <a:ext cx="1368612" cy="845675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8172EE2-6DCE-1D47-DC79-FD21027FED6A}"/>
              </a:ext>
            </a:extLst>
          </p:cNvPr>
          <p:cNvSpPr/>
          <p:nvPr/>
        </p:nvSpPr>
        <p:spPr>
          <a:xfrm>
            <a:off x="7572188" y="1440329"/>
            <a:ext cx="1368612" cy="831246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DB7CF96-1562-B90F-F013-74FF5FA0805F}"/>
              </a:ext>
            </a:extLst>
          </p:cNvPr>
          <p:cNvSpPr/>
          <p:nvPr/>
        </p:nvSpPr>
        <p:spPr>
          <a:xfrm>
            <a:off x="7488518" y="1370004"/>
            <a:ext cx="3914588" cy="70325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D682FDA-019B-2C2A-A761-9E6853D0B11E}"/>
              </a:ext>
            </a:extLst>
          </p:cNvPr>
          <p:cNvSpPr/>
          <p:nvPr/>
        </p:nvSpPr>
        <p:spPr>
          <a:xfrm>
            <a:off x="5307105" y="1499554"/>
            <a:ext cx="258266" cy="723694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A778CCE-8E63-F2D5-F417-011573C1C48F}"/>
              </a:ext>
            </a:extLst>
          </p:cNvPr>
          <p:cNvSpPr/>
          <p:nvPr/>
        </p:nvSpPr>
        <p:spPr>
          <a:xfrm>
            <a:off x="5716491" y="1499554"/>
            <a:ext cx="639880" cy="723694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B039B26-8A4B-8291-D6C5-7B61B61D36B2}"/>
              </a:ext>
            </a:extLst>
          </p:cNvPr>
          <p:cNvSpPr/>
          <p:nvPr/>
        </p:nvSpPr>
        <p:spPr>
          <a:xfrm>
            <a:off x="6544235" y="1500094"/>
            <a:ext cx="621553" cy="723153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544EAB7-77A8-5B87-4AEE-4249FB412AD7}"/>
              </a:ext>
            </a:extLst>
          </p:cNvPr>
          <p:cNvSpPr/>
          <p:nvPr/>
        </p:nvSpPr>
        <p:spPr>
          <a:xfrm>
            <a:off x="7345082" y="1500094"/>
            <a:ext cx="222821" cy="723153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F6E8733-1DD9-84DB-0035-B5596F057551}"/>
              </a:ext>
            </a:extLst>
          </p:cNvPr>
          <p:cNvSpPr/>
          <p:nvPr/>
        </p:nvSpPr>
        <p:spPr>
          <a:xfrm>
            <a:off x="7165788" y="1790700"/>
            <a:ext cx="187864" cy="432547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07334E4-BB07-D9F9-980E-5FC76EAEA639}"/>
              </a:ext>
            </a:extLst>
          </p:cNvPr>
          <p:cNvSpPr/>
          <p:nvPr/>
        </p:nvSpPr>
        <p:spPr>
          <a:xfrm>
            <a:off x="7161503" y="1499553"/>
            <a:ext cx="192149" cy="124460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582572F-5E45-FCF2-CE47-8720A5138FE4}"/>
              </a:ext>
            </a:extLst>
          </p:cNvPr>
          <p:cNvSpPr/>
          <p:nvPr/>
        </p:nvSpPr>
        <p:spPr>
          <a:xfrm>
            <a:off x="6347060" y="1790701"/>
            <a:ext cx="196894" cy="432546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A7598CE-E231-809B-A7DA-C8A0E79A2D75}"/>
              </a:ext>
            </a:extLst>
          </p:cNvPr>
          <p:cNvSpPr/>
          <p:nvPr/>
        </p:nvSpPr>
        <p:spPr>
          <a:xfrm>
            <a:off x="6342415" y="1499553"/>
            <a:ext cx="198013" cy="124460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AE821BB-7018-1355-DF8B-F7C9FE6091FB}"/>
              </a:ext>
            </a:extLst>
          </p:cNvPr>
          <p:cNvSpPr/>
          <p:nvPr/>
        </p:nvSpPr>
        <p:spPr>
          <a:xfrm>
            <a:off x="8940800" y="1499553"/>
            <a:ext cx="298450" cy="772022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28E0D93-EBFA-5319-33AA-46BCAA913E48}"/>
              </a:ext>
            </a:extLst>
          </p:cNvPr>
          <p:cNvSpPr/>
          <p:nvPr/>
        </p:nvSpPr>
        <p:spPr>
          <a:xfrm>
            <a:off x="9665820" y="1510654"/>
            <a:ext cx="302651" cy="760921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ACF192B-C9F4-1B1C-43B7-09773E5CE4D0}"/>
              </a:ext>
            </a:extLst>
          </p:cNvPr>
          <p:cNvSpPr/>
          <p:nvPr/>
        </p:nvSpPr>
        <p:spPr>
          <a:xfrm>
            <a:off x="9239250" y="1504537"/>
            <a:ext cx="434600" cy="76442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B2985C9-6711-6450-1808-1A61E9902BE6}"/>
              </a:ext>
            </a:extLst>
          </p:cNvPr>
          <p:cNvSpPr/>
          <p:nvPr/>
        </p:nvSpPr>
        <p:spPr>
          <a:xfrm>
            <a:off x="8940800" y="1440329"/>
            <a:ext cx="1027671" cy="70325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0A13EB0-557B-1144-9444-42B0DBF94FD0}"/>
              </a:ext>
            </a:extLst>
          </p:cNvPr>
          <p:cNvSpPr/>
          <p:nvPr/>
        </p:nvSpPr>
        <p:spPr>
          <a:xfrm>
            <a:off x="9243451" y="1587317"/>
            <a:ext cx="413125" cy="679495"/>
          </a:xfrm>
          <a:prstGeom prst="rect">
            <a:avLst/>
          </a:prstGeom>
          <a:solidFill>
            <a:srgbClr val="221A5A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F24CBDD-9EFF-1424-AA6F-10D89DF05962}"/>
              </a:ext>
            </a:extLst>
          </p:cNvPr>
          <p:cNvSpPr/>
          <p:nvPr/>
        </p:nvSpPr>
        <p:spPr>
          <a:xfrm>
            <a:off x="5560726" y="1499553"/>
            <a:ext cx="171457" cy="124460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7D418FB-B297-0586-770A-9A0E2F9F5809}"/>
              </a:ext>
            </a:extLst>
          </p:cNvPr>
          <p:cNvSpPr/>
          <p:nvPr/>
        </p:nvSpPr>
        <p:spPr>
          <a:xfrm>
            <a:off x="5564533" y="1790700"/>
            <a:ext cx="151676" cy="436703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7B554A5-7AA9-0F9E-D283-451A282F3014}"/>
              </a:ext>
            </a:extLst>
          </p:cNvPr>
          <p:cNvSpPr/>
          <p:nvPr/>
        </p:nvSpPr>
        <p:spPr>
          <a:xfrm>
            <a:off x="5224549" y="1448641"/>
            <a:ext cx="2343354" cy="4571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8FD94E6-4ADF-E13F-FF85-2E421F9540FF}"/>
              </a:ext>
            </a:extLst>
          </p:cNvPr>
          <p:cNvSpPr/>
          <p:nvPr/>
        </p:nvSpPr>
        <p:spPr>
          <a:xfrm>
            <a:off x="5307105" y="2230191"/>
            <a:ext cx="2255839" cy="45719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7D9B515-0E05-569B-CED3-73890A337C2B}"/>
              </a:ext>
            </a:extLst>
          </p:cNvPr>
          <p:cNvSpPr/>
          <p:nvPr/>
        </p:nvSpPr>
        <p:spPr>
          <a:xfrm>
            <a:off x="7488518" y="513806"/>
            <a:ext cx="3914588" cy="8223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4156F42-C32D-1F93-19A7-8C6D28EC9E7A}"/>
              </a:ext>
            </a:extLst>
          </p:cNvPr>
          <p:cNvSpPr/>
          <p:nvPr/>
        </p:nvSpPr>
        <p:spPr>
          <a:xfrm>
            <a:off x="5224549" y="1079863"/>
            <a:ext cx="2263969" cy="368777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28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014D69-798B-4CD8-787A-041BC7A8D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562" y="291148"/>
            <a:ext cx="6012600" cy="5419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7EC683-AE27-E72C-1855-39019979B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0776" y="1666754"/>
            <a:ext cx="6076104" cy="4044203"/>
          </a:xfrm>
          <a:prstGeom prst="rect">
            <a:avLst/>
          </a:prstGeom>
          <a:effectLst>
            <a:outerShdw blurRad="50800" dist="38100" dir="13500000" sx="101000" sy="101000" algn="br" rotWithShape="0">
              <a:schemeClr val="tx2">
                <a:alpha val="76000"/>
              </a:scheme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C6D66D-8726-DE5F-5FDC-F3875E7CDE03}"/>
              </a:ext>
            </a:extLst>
          </p:cNvPr>
          <p:cNvSpPr txBox="1"/>
          <p:nvPr/>
        </p:nvSpPr>
        <p:spPr>
          <a:xfrm>
            <a:off x="6678591" y="291148"/>
            <a:ext cx="3402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BD31"/>
                </a:solidFill>
              </a:rPr>
              <a:t>1951 USDA Aerial Photo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D3B72C9-E194-2FD5-0B9C-6523416D3397}"/>
              </a:ext>
            </a:extLst>
          </p:cNvPr>
          <p:cNvSpPr txBox="1"/>
          <p:nvPr/>
        </p:nvSpPr>
        <p:spPr>
          <a:xfrm>
            <a:off x="6771190" y="1238491"/>
            <a:ext cx="497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BD31"/>
                </a:solidFill>
              </a:rPr>
              <a:t>2022 Proposed Master Plan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36DBA8E-4ED6-6AD9-B683-C26E64E3D482}"/>
              </a:ext>
            </a:extLst>
          </p:cNvPr>
          <p:cNvCxnSpPr/>
          <p:nvPr/>
        </p:nvCxnSpPr>
        <p:spPr>
          <a:xfrm flipH="1">
            <a:off x="8745279" y="3056115"/>
            <a:ext cx="11402" cy="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0D5F6868-1618-5823-276B-AB475C118DF4}"/>
              </a:ext>
            </a:extLst>
          </p:cNvPr>
          <p:cNvCxnSpPr/>
          <p:nvPr/>
        </p:nvCxnSpPr>
        <p:spPr>
          <a:xfrm flipH="1" flipV="1">
            <a:off x="8486588" y="3012142"/>
            <a:ext cx="270093" cy="43973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0D35F9B-F034-6B7F-F400-41B9FF26419E}"/>
              </a:ext>
            </a:extLst>
          </p:cNvPr>
          <p:cNvSpPr/>
          <p:nvPr/>
        </p:nvSpPr>
        <p:spPr>
          <a:xfrm rot="20165872">
            <a:off x="8462846" y="2429307"/>
            <a:ext cx="179294" cy="145077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DDD43A1F-1A4C-470A-55A1-5FBD7B9985EC}"/>
              </a:ext>
            </a:extLst>
          </p:cNvPr>
          <p:cNvCxnSpPr>
            <a:stCxn id="48" idx="1"/>
            <a:endCxn id="48" idx="1"/>
          </p:cNvCxnSpPr>
          <p:nvPr/>
        </p:nvCxnSpPr>
        <p:spPr>
          <a:xfrm>
            <a:off x="8470534" y="253816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822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8F5BF82-8B73-9048-5849-046642B759D8}"/>
              </a:ext>
            </a:extLst>
          </p:cNvPr>
          <p:cNvSpPr txBox="1"/>
          <p:nvPr/>
        </p:nvSpPr>
        <p:spPr>
          <a:xfrm>
            <a:off x="8987429" y="1130582"/>
            <a:ext cx="2947916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Presentation Overview</a:t>
            </a:r>
          </a:p>
          <a:p>
            <a:pPr algn="r">
              <a:spcBef>
                <a:spcPts val="600"/>
              </a:spcBef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Goals &amp; Background</a:t>
            </a: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Team Members</a:t>
            </a: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Process</a:t>
            </a: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Program Identification</a:t>
            </a: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Revenue Generation</a:t>
            </a: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Master Plan Components</a:t>
            </a: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Phasing and Costs</a:t>
            </a: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Funding</a:t>
            </a:r>
          </a:p>
          <a:p>
            <a:pPr algn="r">
              <a:spcBef>
                <a:spcPts val="800"/>
              </a:spcBef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36D23E-8D9E-F42F-A96C-DC84515CA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15" y="1909473"/>
            <a:ext cx="4941414" cy="319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19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78173" y="559558"/>
            <a:ext cx="10044751" cy="5630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1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Immediate and expanded use of site;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Preparation for 2023 reenactment tied to the 2026 opening of the W3R route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the National Park Service</a:t>
            </a: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Seating Overlooks (3 heavy Adirondack style chairs with fieldstone paving under)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Flatten the entrance driveway (in-kind donation)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site water for potability / If potable, reclassify as ‘Transient, non-community well’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Investigate power needs for expanded site use (current power to site)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rovide wi-fi to site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 out location for port-a-potties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Fence off (make safe) manure area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lighting tied to hours of operation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endParaRPr lang="en-US" sz="1800" dirty="0">
              <a:solidFill>
                <a:srgbClr val="C0BD3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3550" marR="0"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804863" algn="l"/>
              </a:tabLst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Budget: $5,000.00 - $12,000.00</a:t>
            </a:r>
          </a:p>
          <a:p>
            <a:pPr marL="463550"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tabLst>
                <a:tab pos="804863" algn="l"/>
              </a:tabLst>
            </a:pPr>
            <a:endParaRPr lang="en-US" sz="1800" dirty="0">
              <a:solidFill>
                <a:srgbClr val="C0BD3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4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64525" y="545912"/>
            <a:ext cx="10099343" cy="497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2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Development for municipal connections, parking, ADA access</a:t>
            </a: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4863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walkway from Town Hall to BHF including bridge at sliding door for accessibility access</a:t>
            </a:r>
          </a:p>
          <a:p>
            <a:pPr marL="804863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paved parking lot and site drive to Bolton Center Road</a:t>
            </a:r>
          </a:p>
          <a:p>
            <a:pPr marL="804863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overflow parking area on east side of drive</a:t>
            </a:r>
          </a:p>
          <a:p>
            <a:pPr marL="804863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H/C parking area with H/C signage and shrub screen</a:t>
            </a:r>
          </a:p>
          <a:p>
            <a:pPr marL="804863" indent="-342900">
              <a:lnSpc>
                <a:spcPct val="115000"/>
              </a:lnSpc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Connect paved parking lot with accessible (ADA) entrance path to west gable end of barn</a:t>
            </a:r>
          </a:p>
          <a:p>
            <a:pPr marL="804863" indent="-342900">
              <a:lnSpc>
                <a:spcPct val="115000"/>
              </a:lnSpc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Remove 2 White pine trees and 1 ornamental tree for parking area and public restroom building</a:t>
            </a:r>
          </a:p>
          <a:p>
            <a:pPr marL="804863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interception drainage swale </a:t>
            </a:r>
          </a:p>
          <a:p>
            <a:pPr marL="463550"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tabLst>
                <a:tab pos="804863" algn="l"/>
              </a:tabLst>
            </a:pPr>
            <a:endParaRPr lang="en-US" sz="1800" dirty="0">
              <a:solidFill>
                <a:srgbClr val="C0BD3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3550" marR="0"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804863" algn="l"/>
              </a:tabLst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Budget: Items 1-5 included in LOTCIP project work and estimated to be $550,000.00 - $600,000.00</a:t>
            </a:r>
          </a:p>
          <a:p>
            <a:pPr marL="463550" marR="0" lvl="0">
              <a:lnSpc>
                <a:spcPct val="107000"/>
              </a:lnSpc>
              <a:spcAft>
                <a:spcPts val="600"/>
              </a:spcAft>
              <a:tabLst>
                <a:tab pos="804863" algn="l"/>
              </a:tabLst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Item 6 ($5,000.00 - $7,000.00)</a:t>
            </a:r>
          </a:p>
          <a:p>
            <a:pPr marL="463550" marR="0" lvl="0">
              <a:lnSpc>
                <a:spcPct val="107000"/>
              </a:lnSpc>
              <a:spcAft>
                <a:spcPts val="600"/>
              </a:spcAft>
              <a:tabLst>
                <a:tab pos="804863" algn="l"/>
              </a:tabLst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Item 7 (by Town)</a:t>
            </a:r>
            <a:endParaRPr lang="en-US" sz="1800" dirty="0">
              <a:solidFill>
                <a:srgbClr val="C0BD3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93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64526" y="559562"/>
            <a:ext cx="10072048" cy="4967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3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Enabling Project for Expanded Site and Building Usage</a:t>
            </a: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stand-alone toilet / site utility facilities with on-site sewerage that can be connected  to future Town Center system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landscape improvements adjacent to Utility Building including stairs, retaining wall, paved seating area, signage and new and rebuilt stone walls in accordance with ADA requirements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Remove and regrade manure pad and manure pit/pond area to improve safety and in preparation for expanded site usage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service access and concrete pad for tent / bldg. frame for event rental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catering staging area and service at east end of 1980 barn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Explore the use of the natural amphitheater (part of hay contract)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200"/>
              </a:spcBef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Budget: $500,000 – $750,000</a:t>
            </a:r>
          </a:p>
        </p:txBody>
      </p:sp>
    </p:spTree>
    <p:extLst>
      <p:ext uri="{BB962C8B-B14F-4D97-AF65-F5344CB8AC3E}">
        <p14:creationId xmlns:p14="http://schemas.microsoft.com/office/powerpoint/2010/main" val="4142893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64526" y="559561"/>
            <a:ext cx="10072048" cy="506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4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Barn Renovation for Public Use</a:t>
            </a: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Barn renovations:</a:t>
            </a:r>
          </a:p>
          <a:p>
            <a:pPr marR="0" lvl="0">
              <a:spcBef>
                <a:spcPts val="0"/>
              </a:spcBef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 CT State Bldg. Code, Formal Change-of-Use of barn from ‘Storage’ to ‘Assembly’ which, in turn, requires meeting then current Life Safety code requirements for the proposed use.</a:t>
            </a:r>
          </a:p>
          <a:p>
            <a:pPr marR="0" lvl="0">
              <a:spcBef>
                <a:spcPts val="0"/>
              </a:spcBef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r>
              <a:rPr lang="en-US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Address Life Safety Code requirements for public (seasonal) use of upper level of barn including: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lphaU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mergency egress (includes new stairwell and exit to grade on south side of barn)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lphaUcPeriod"/>
            </a:pPr>
            <a:r>
              <a:rPr lang="en-US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Accessibility (ADA) requirements </a:t>
            </a: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Main level</a:t>
            </a:r>
            <a:r>
              <a:rPr lang="en-US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(ADA)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lphaU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 detection (upgrade existing detection system for Assembly use)</a:t>
            </a:r>
            <a:endParaRPr lang="en-US" dirty="0">
              <a:solidFill>
                <a:srgbClr val="C0BD3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+mj-lt"/>
              <a:buAutoNum type="alphaUcPeriod"/>
            </a:pPr>
            <a:r>
              <a:rPr lang="en-US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and Lighting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lphaUcPeriod"/>
            </a:pPr>
            <a:r>
              <a:rPr lang="en-US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Upgrade of floor framing for Assembly occupancy</a:t>
            </a: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200"/>
              </a:spcBef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Budget: $265,000 – 375,000 (1908 Barn ONLY)</a:t>
            </a:r>
          </a:p>
        </p:txBody>
      </p:sp>
    </p:spTree>
    <p:extLst>
      <p:ext uri="{BB962C8B-B14F-4D97-AF65-F5344CB8AC3E}">
        <p14:creationId xmlns:p14="http://schemas.microsoft.com/office/powerpoint/2010/main" val="3840421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64526" y="573209"/>
            <a:ext cx="10072048" cy="539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5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Farmhouse Renovation</a:t>
            </a: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Farmhouse renovations:</a:t>
            </a:r>
          </a:p>
          <a:p>
            <a:pPr marL="285750" marR="0" lvl="0" indent="-285750"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Given size of the building the home is best suited to site office, ancillary to Heritage Farm site operations or as a caretaker’s residence. </a:t>
            </a:r>
          </a:p>
          <a:p>
            <a:pPr marL="285750" marR="0" lvl="0" indent="-285750"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 decisions regarding use will be made evident in the evolution of the Heritage Farm operations.</a:t>
            </a:r>
          </a:p>
          <a:p>
            <a:pPr marL="285750" marR="0" lvl="0" indent="-285750"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office use the building will need to have formal change of use</a:t>
            </a:r>
          </a:p>
          <a:p>
            <a:pPr marR="0" lvl="0">
              <a:spcBef>
                <a:spcPts val="0"/>
              </a:spcBef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200"/>
              </a:spcBef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Budget: $300,000 - $650,000 – Depends on many factors, such as change of use</a:t>
            </a:r>
          </a:p>
          <a:p>
            <a:pPr lvl="0">
              <a:lnSpc>
                <a:spcPct val="107000"/>
              </a:lnSpc>
              <a:spcBef>
                <a:spcPts val="1200"/>
              </a:spcBef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423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91822" y="518614"/>
            <a:ext cx="10044752" cy="484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Funding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of CT, State Historic Preservation Office</a:t>
            </a:r>
            <a:endParaRPr lang="en-US" sz="180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Restoration Fund Grant (Awards up to 200K; matching)</a:t>
            </a:r>
          </a:p>
          <a:p>
            <a:pPr marR="0" lvl="0">
              <a:spcBef>
                <a:spcPts val="0"/>
              </a:spcBef>
            </a:pP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Maintenance and repair funding to non-profit 501c3 and 501c13 and municipally owned buildings listed on the State or National Register of Historic Places.</a:t>
            </a:r>
          </a:p>
          <a:p>
            <a:pPr marR="0" lvl="0">
              <a:spcBef>
                <a:spcPts val="0"/>
              </a:spcBef>
            </a:pP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Federal funds and other 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non-state funds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 can be used as a match</a:t>
            </a:r>
            <a:endParaRPr lang="en-US" sz="1600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800"/>
              </a:spcBef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National Trust for Historic Preservation</a:t>
            </a:r>
          </a:p>
          <a:p>
            <a:pPr lvl="0">
              <a:lnSpc>
                <a:spcPct val="107000"/>
              </a:lnSpc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Hart Family Fund for Small Towns (2,500 – 15,000.00)</a:t>
            </a:r>
          </a:p>
          <a:p>
            <a:pPr lvl="0">
              <a:lnSpc>
                <a:spcPct val="107000"/>
              </a:lnSpc>
            </a:pP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Public agencies and nonprofit organizations in towns with a population of 10,000 or less are eligible</a:t>
            </a:r>
          </a:p>
          <a:p>
            <a:pPr lvl="0">
              <a:lnSpc>
                <a:spcPct val="107000"/>
              </a:lnSpc>
              <a:spcBef>
                <a:spcPts val="1800"/>
              </a:spcBef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National Trust for Historic Preservation</a:t>
            </a:r>
          </a:p>
          <a:p>
            <a:pPr lvl="0">
              <a:lnSpc>
                <a:spcPct val="107000"/>
              </a:lnSpc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Battlefield Preservation (amount not identified)</a:t>
            </a:r>
            <a:r>
              <a:rPr lang="en-US" b="0" i="0" dirty="0">
                <a:solidFill>
                  <a:srgbClr val="464646"/>
                </a:solidFill>
                <a:effectLst/>
                <a:latin typeface="Gibson"/>
              </a:rPr>
              <a:t> </a:t>
            </a:r>
          </a:p>
          <a:p>
            <a:pPr lvl="0">
              <a:lnSpc>
                <a:spcPct val="107000"/>
              </a:lnSpc>
            </a:pP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Typical use: Legal and research fees to mitigate development threats, fund-raising and media plans, feasibility studies for endangered buildings and sites, archeological studies, landscape research and planning, viewshed protection, easement planning, and interpretation and heritage education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1664483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91822" y="518614"/>
            <a:ext cx="10044752" cy="509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Funding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of CT, Office of Policy and Management</a:t>
            </a:r>
            <a:endParaRPr lang="en-US" sz="180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STEAP (Small Town Economic Assistance Program) </a:t>
            </a:r>
          </a:p>
          <a:p>
            <a:pPr marR="0" lvl="0">
              <a:spcBef>
                <a:spcPts val="0"/>
              </a:spcBef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more than 500K in one fiscal year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Preserving the historical integrity and beauty of our small towns is vital to our economy and quality of life. The Small Town Economic Assistance Program (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CGS Section 4-66g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 funds economic development, community conservation and quality-of-life capital projects for localities that are ineligible to receive Urban Action (CGS Section 4-66c) bonds.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endParaRPr lang="en-US" sz="1600" dirty="0">
              <a:solidFill>
                <a:schemeClr val="accent5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Avenues (requiring 501c3 status)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endParaRPr lang="en-US" sz="1600" dirty="0">
              <a:solidFill>
                <a:schemeClr val="accent5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1772 Foundation / Preservation CT</a:t>
            </a:r>
          </a:p>
          <a:p>
            <a:pPr marR="0" lvl="0">
              <a:spcBef>
                <a:spcPts val="0"/>
              </a:spcBef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Preservation Grants (offered to 501c3)</a:t>
            </a:r>
          </a:p>
          <a:p>
            <a:pPr marR="0" lvl="0" algn="just">
              <a:spcBef>
                <a:spcPts val="0"/>
              </a:spcBef>
            </a:pP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Exterior painting, finishes and surface restoration, fire detection/lightning protection/security systems, repairs to/restoration of porches, roofs and windows, repairs to foundations and sills, and chimney and masonry repointing</a:t>
            </a: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27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91822" y="518614"/>
            <a:ext cx="10044752" cy="572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Topical Work Products that inform this master plan</a:t>
            </a: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Bolton Heritage Farm Commission 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Business Plan, 2021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Site Research Questionnaire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Compendium of Farm Site Venue Research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Bolton Heritage Farm Program Document (with design team)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Consultant Team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Archaeologist’s Memo of Findings &amp; Recommendations (PAST)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Schematic Design Layout of Connection from Town Center to Heritage Farm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Schematic Design Layout of Heritage Farm Complex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Schematic Design Layout of Barn 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Schematic Design Layout of Toilet / Utility Building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Master Plan Phasing and Budgets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List of available Funding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812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999488" y="2938272"/>
            <a:ext cx="2779776" cy="96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09F02-FD9A-1BB2-6E86-E838CA6FE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8" y="358699"/>
            <a:ext cx="7266432" cy="54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61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BD31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E5886"/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rgbClr val="2E5886"/>
                </a:solidFill>
              </a:rPr>
              <a:t>Nelson Edwards Company Architects, LLC    </a:t>
            </a:r>
            <a:r>
              <a:rPr lang="en-US" sz="1800" dirty="0">
                <a:solidFill>
                  <a:srgbClr val="2E5886"/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rgbClr val="2E5886"/>
                </a:solidFill>
              </a:rPr>
              <a:t>     Elmore Design Collaborative LLC     </a:t>
            </a:r>
            <a:r>
              <a:rPr lang="en-US" sz="1800" dirty="0">
                <a:solidFill>
                  <a:srgbClr val="2E5886"/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rgbClr val="2E5886"/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8119071" y="3147009"/>
            <a:ext cx="3777912" cy="1558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E588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Background Material</a:t>
            </a:r>
          </a:p>
          <a:p>
            <a:pPr marR="0" lvl="0" algn="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E588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needed for discussion</a:t>
            </a:r>
            <a:endParaRPr lang="en-US" sz="2000" dirty="0">
              <a:solidFill>
                <a:srgbClr val="2E588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945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924331" y="566766"/>
            <a:ext cx="84479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context of a historically and municipally important site,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 a master plan that synthesizes prior work and with the desire for more intensive public use of the barn and house for the benefit of the Town,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keeping with the unique historic, visual and ecological characteristics of the site.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Culmination of this study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‘roadmap’ for phased implementation of site / building improvement</a:t>
            </a:r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Related to expanded public use and development of areas for revenue generation</a:t>
            </a:r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049E4F-420B-843F-8BBF-FF9937F329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68" y="2299997"/>
            <a:ext cx="2879132" cy="1991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095AE6-50B3-EDD8-3009-1C5DB7030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52" y="2299996"/>
            <a:ext cx="2817800" cy="2165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CB6F949-82FF-D904-E5B7-2C2B0F374B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134" y="2299996"/>
            <a:ext cx="2245700" cy="216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64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633984" y="3145536"/>
            <a:ext cx="2779776" cy="1558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Aerial Photo,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Bolton Center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44E8D9-0AF8-388B-914E-3B7657E2D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58" y="289835"/>
            <a:ext cx="8558783" cy="57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28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865376" y="3145536"/>
            <a:ext cx="2779776" cy="125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VCI Study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5128CD-13B0-3DBB-BDC9-9FE8EFE448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6825" y="422982"/>
            <a:ext cx="7071607" cy="544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98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963168" y="2938272"/>
            <a:ext cx="2779776" cy="186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 Center Survey</a:t>
            </a:r>
          </a:p>
          <a:p>
            <a:pPr marR="0" lvl="0" algn="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</a:p>
          <a:p>
            <a:pPr marR="0" lvl="0" algn="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 Overlay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1CAF2E-1FF5-37A8-72BB-5B7B9042A0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1978" y="316235"/>
            <a:ext cx="7580864" cy="555324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50D39766-428E-2033-5C38-A75CCBD9C08C}"/>
              </a:ext>
            </a:extLst>
          </p:cNvPr>
          <p:cNvSpPr/>
          <p:nvPr/>
        </p:nvSpPr>
        <p:spPr>
          <a:xfrm>
            <a:off x="9202993" y="2224791"/>
            <a:ext cx="1336646" cy="2531544"/>
          </a:xfrm>
          <a:custGeom>
            <a:avLst/>
            <a:gdLst>
              <a:gd name="connsiteX0" fmla="*/ 370157 w 1426338"/>
              <a:gd name="connsiteY0" fmla="*/ 1518201 h 2472287"/>
              <a:gd name="connsiteX1" fmla="*/ 471134 w 1426338"/>
              <a:gd name="connsiteY1" fmla="*/ 1849180 h 2472287"/>
              <a:gd name="connsiteX2" fmla="*/ 583330 w 1426338"/>
              <a:gd name="connsiteY2" fmla="*/ 2045523 h 2472287"/>
              <a:gd name="connsiteX3" fmla="*/ 678697 w 1426338"/>
              <a:gd name="connsiteY3" fmla="*/ 2286745 h 2472287"/>
              <a:gd name="connsiteX4" fmla="*/ 903090 w 1426338"/>
              <a:gd name="connsiteY4" fmla="*/ 2460650 h 2472287"/>
              <a:gd name="connsiteX5" fmla="*/ 1071384 w 1426338"/>
              <a:gd name="connsiteY5" fmla="*/ 2432601 h 2472287"/>
              <a:gd name="connsiteX6" fmla="*/ 1273337 w 1426338"/>
              <a:gd name="connsiteY6" fmla="*/ 2241867 h 2472287"/>
              <a:gd name="connsiteX7" fmla="*/ 1391144 w 1426338"/>
              <a:gd name="connsiteY7" fmla="*/ 2090402 h 2472287"/>
              <a:gd name="connsiteX8" fmla="*/ 1424802 w 1426338"/>
              <a:gd name="connsiteY8" fmla="*/ 1652836 h 2472287"/>
              <a:gd name="connsiteX9" fmla="*/ 1351875 w 1426338"/>
              <a:gd name="connsiteY9" fmla="*/ 1248930 h 2472287"/>
              <a:gd name="connsiteX10" fmla="*/ 1138702 w 1426338"/>
              <a:gd name="connsiteY10" fmla="*/ 951609 h 2472287"/>
              <a:gd name="connsiteX11" fmla="*/ 1015286 w 1426338"/>
              <a:gd name="connsiteY11" fmla="*/ 788925 h 2472287"/>
              <a:gd name="connsiteX12" fmla="*/ 858211 w 1426338"/>
              <a:gd name="connsiteY12" fmla="*/ 648679 h 2472287"/>
              <a:gd name="connsiteX13" fmla="*/ 639428 w 1426338"/>
              <a:gd name="connsiteY13" fmla="*/ 435506 h 2472287"/>
              <a:gd name="connsiteX14" fmla="*/ 426255 w 1426338"/>
              <a:gd name="connsiteY14" fmla="*/ 166235 h 2472287"/>
              <a:gd name="connsiteX15" fmla="*/ 56007 w 1426338"/>
              <a:gd name="connsiteY15" fmla="*/ 9160 h 2472287"/>
              <a:gd name="connsiteX16" fmla="*/ 16739 w 1426338"/>
              <a:gd name="connsiteY16" fmla="*/ 435506 h 2472287"/>
              <a:gd name="connsiteX17" fmla="*/ 207472 w 1426338"/>
              <a:gd name="connsiteY17" fmla="*/ 861852 h 2472287"/>
              <a:gd name="connsiteX18" fmla="*/ 286010 w 1426338"/>
              <a:gd name="connsiteY18" fmla="*/ 1192831 h 2472287"/>
              <a:gd name="connsiteX19" fmla="*/ 370157 w 1426338"/>
              <a:gd name="connsiteY19" fmla="*/ 1518201 h 247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26338" h="2472287">
                <a:moveTo>
                  <a:pt x="370157" y="1518201"/>
                </a:moveTo>
                <a:cubicBezTo>
                  <a:pt x="401011" y="1627592"/>
                  <a:pt x="435605" y="1761293"/>
                  <a:pt x="471134" y="1849180"/>
                </a:cubicBezTo>
                <a:cubicBezTo>
                  <a:pt x="506663" y="1937067"/>
                  <a:pt x="548736" y="1972596"/>
                  <a:pt x="583330" y="2045523"/>
                </a:cubicBezTo>
                <a:cubicBezTo>
                  <a:pt x="617924" y="2118450"/>
                  <a:pt x="625404" y="2217557"/>
                  <a:pt x="678697" y="2286745"/>
                </a:cubicBezTo>
                <a:cubicBezTo>
                  <a:pt x="731990" y="2355933"/>
                  <a:pt x="837642" y="2436341"/>
                  <a:pt x="903090" y="2460650"/>
                </a:cubicBezTo>
                <a:cubicBezTo>
                  <a:pt x="968538" y="2484959"/>
                  <a:pt x="1009676" y="2469065"/>
                  <a:pt x="1071384" y="2432601"/>
                </a:cubicBezTo>
                <a:cubicBezTo>
                  <a:pt x="1133092" y="2396137"/>
                  <a:pt x="1220044" y="2298900"/>
                  <a:pt x="1273337" y="2241867"/>
                </a:cubicBezTo>
                <a:cubicBezTo>
                  <a:pt x="1326630" y="2184834"/>
                  <a:pt x="1365900" y="2188574"/>
                  <a:pt x="1391144" y="2090402"/>
                </a:cubicBezTo>
                <a:cubicBezTo>
                  <a:pt x="1416388" y="1992230"/>
                  <a:pt x="1431347" y="1793081"/>
                  <a:pt x="1424802" y="1652836"/>
                </a:cubicBezTo>
                <a:cubicBezTo>
                  <a:pt x="1418257" y="1512591"/>
                  <a:pt x="1399558" y="1365801"/>
                  <a:pt x="1351875" y="1248930"/>
                </a:cubicBezTo>
                <a:cubicBezTo>
                  <a:pt x="1304192" y="1132059"/>
                  <a:pt x="1194800" y="1028276"/>
                  <a:pt x="1138702" y="951609"/>
                </a:cubicBezTo>
                <a:cubicBezTo>
                  <a:pt x="1082604" y="874941"/>
                  <a:pt x="1062034" y="839413"/>
                  <a:pt x="1015286" y="788925"/>
                </a:cubicBezTo>
                <a:cubicBezTo>
                  <a:pt x="968538" y="738437"/>
                  <a:pt x="920854" y="707582"/>
                  <a:pt x="858211" y="648679"/>
                </a:cubicBezTo>
                <a:cubicBezTo>
                  <a:pt x="795568" y="589776"/>
                  <a:pt x="711421" y="515913"/>
                  <a:pt x="639428" y="435506"/>
                </a:cubicBezTo>
                <a:cubicBezTo>
                  <a:pt x="567435" y="355099"/>
                  <a:pt x="523492" y="237293"/>
                  <a:pt x="426255" y="166235"/>
                </a:cubicBezTo>
                <a:cubicBezTo>
                  <a:pt x="329018" y="95177"/>
                  <a:pt x="124260" y="-35719"/>
                  <a:pt x="56007" y="9160"/>
                </a:cubicBezTo>
                <a:cubicBezTo>
                  <a:pt x="-12246" y="54038"/>
                  <a:pt x="-8505" y="293391"/>
                  <a:pt x="16739" y="435506"/>
                </a:cubicBezTo>
                <a:cubicBezTo>
                  <a:pt x="41983" y="577621"/>
                  <a:pt x="162593" y="735631"/>
                  <a:pt x="207472" y="861852"/>
                </a:cubicBezTo>
                <a:cubicBezTo>
                  <a:pt x="252350" y="988073"/>
                  <a:pt x="259831" y="1086245"/>
                  <a:pt x="286010" y="1192831"/>
                </a:cubicBezTo>
                <a:cubicBezTo>
                  <a:pt x="312189" y="1299417"/>
                  <a:pt x="339303" y="1408810"/>
                  <a:pt x="370157" y="151820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71AE3E9-07B9-876F-0789-B66A49A9F62A}"/>
              </a:ext>
            </a:extLst>
          </p:cNvPr>
          <p:cNvSpPr/>
          <p:nvPr/>
        </p:nvSpPr>
        <p:spPr>
          <a:xfrm>
            <a:off x="9202992" y="4417142"/>
            <a:ext cx="184616" cy="184355"/>
          </a:xfrm>
          <a:prstGeom prst="ellipse">
            <a:avLst/>
          </a:prstGeom>
          <a:solidFill>
            <a:schemeClr val="accent5">
              <a:lumMod val="60000"/>
              <a:lumOff val="40000"/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0AA1642-4977-1705-58F9-A7F037D797AE}"/>
              </a:ext>
            </a:extLst>
          </p:cNvPr>
          <p:cNvSpPr/>
          <p:nvPr/>
        </p:nvSpPr>
        <p:spPr>
          <a:xfrm>
            <a:off x="7838768" y="3569111"/>
            <a:ext cx="1437967" cy="1235185"/>
          </a:xfrm>
          <a:prstGeom prst="ellipse">
            <a:avLst/>
          </a:prstGeom>
          <a:solidFill>
            <a:schemeClr val="accent2">
              <a:lumMod val="40000"/>
              <a:lumOff val="60000"/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50272FD-93C9-98A2-BF4F-657DB8A66D65}"/>
              </a:ext>
            </a:extLst>
          </p:cNvPr>
          <p:cNvSpPr txBox="1"/>
          <p:nvPr/>
        </p:nvSpPr>
        <p:spPr>
          <a:xfrm>
            <a:off x="9704512" y="1979130"/>
            <a:ext cx="1404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Archaeological Preserve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5329E0C-7A15-B165-28E2-91B6B9032C8E}"/>
              </a:ext>
            </a:extLst>
          </p:cNvPr>
          <p:cNvSpPr txBox="1"/>
          <p:nvPr/>
        </p:nvSpPr>
        <p:spPr>
          <a:xfrm>
            <a:off x="7525481" y="3160207"/>
            <a:ext cx="1807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Additional Historic Area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BDEF5A-DE6B-E140-DD6C-18C74A2DE83E}"/>
              </a:ext>
            </a:extLst>
          </p:cNvPr>
          <p:cNvSpPr txBox="1"/>
          <p:nvPr/>
        </p:nvSpPr>
        <p:spPr>
          <a:xfrm>
            <a:off x="9005784" y="5146156"/>
            <a:ext cx="2381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Area of investigation</a:t>
            </a:r>
          </a:p>
        </p:txBody>
      </p:sp>
    </p:spTree>
    <p:extLst>
      <p:ext uri="{BB962C8B-B14F-4D97-AF65-F5344CB8AC3E}">
        <p14:creationId xmlns:p14="http://schemas.microsoft.com/office/powerpoint/2010/main" val="3521222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128337" y="-106189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9D0CE46-80A2-8023-AFDB-B1A7B4183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7" r="-42417"/>
          <a:stretch/>
        </p:blipFill>
        <p:spPr>
          <a:xfrm>
            <a:off x="6832600" y="245192"/>
            <a:ext cx="8692086" cy="5624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0CEDE7-EC53-8514-FC28-E20606D002C7}"/>
              </a:ext>
            </a:extLst>
          </p:cNvPr>
          <p:cNvSpPr txBox="1"/>
          <p:nvPr/>
        </p:nvSpPr>
        <p:spPr>
          <a:xfrm>
            <a:off x="6858000" y="3556000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94856"/>
                </a:solidFill>
              </a:rPr>
              <a:t>30’-7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296002-1619-4F9D-8FB4-68CB8C809FFA}"/>
              </a:ext>
            </a:extLst>
          </p:cNvPr>
          <p:cNvSpPr txBox="1"/>
          <p:nvPr/>
        </p:nvSpPr>
        <p:spPr>
          <a:xfrm>
            <a:off x="8496300" y="5346700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94856"/>
                </a:solidFill>
              </a:rPr>
              <a:t>25’-7”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B200E7E-8A76-3457-2D1A-F3BAB25082B9}"/>
              </a:ext>
            </a:extLst>
          </p:cNvPr>
          <p:cNvSpPr txBox="1"/>
          <p:nvPr/>
        </p:nvSpPr>
        <p:spPr>
          <a:xfrm>
            <a:off x="10134600" y="2921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94856"/>
                </a:solidFill>
              </a:rPr>
              <a:t>23’-7’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6549EB4-6B89-52C6-09A6-C059B4FC674C}"/>
              </a:ext>
            </a:extLst>
          </p:cNvPr>
          <p:cNvSpPr txBox="1"/>
          <p:nvPr/>
        </p:nvSpPr>
        <p:spPr>
          <a:xfrm>
            <a:off x="8864600" y="1358900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94856"/>
                </a:solidFill>
              </a:rPr>
              <a:t>21’-2”</a:t>
            </a:r>
          </a:p>
        </p:txBody>
      </p:sp>
    </p:spTree>
    <p:extLst>
      <p:ext uri="{BB962C8B-B14F-4D97-AF65-F5344CB8AC3E}">
        <p14:creationId xmlns:p14="http://schemas.microsoft.com/office/powerpoint/2010/main" val="3228440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12192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8546592" y="536448"/>
            <a:ext cx="2779776" cy="125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1908 Barn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9A17D00-7852-F22D-6848-19AA15744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75" y="185870"/>
            <a:ext cx="5319617" cy="3989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E4CEC2-2A25-B236-8968-61747C8AB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632" y="1504068"/>
            <a:ext cx="3200380" cy="4267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D8B40E-61F8-8C17-1991-7D527B78F3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27" y="1671594"/>
            <a:ext cx="5466198" cy="40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47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9D118D-AA7F-D74C-60CB-6B17482EC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74" y="480808"/>
            <a:ext cx="11315700" cy="48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98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595C60-CE3A-584B-C9BF-FB559733B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058" y="492238"/>
            <a:ext cx="11105955" cy="50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26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992571" y="968983"/>
            <a:ext cx="844796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Background Studies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Rochambeau Project, Historical and Archaeological Documentation of the French Army’s Marches Through Connecticut, 1781 and 1782 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(1999)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Condition Assessment Study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(2008)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Vibrant Communities Initiative Study </a:t>
            </a:r>
          </a:p>
          <a:p>
            <a:pPr algn="ctr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(Land Use Study for Bolton Center)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(2014)</a:t>
            </a: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BHFC Business Plan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(2021)</a:t>
            </a:r>
          </a:p>
          <a:p>
            <a:pPr algn="ctr">
              <a:spcBef>
                <a:spcPts val="1200"/>
              </a:spcBef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Various repairs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(2009 – present)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99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40105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B6404EA-86BD-F54F-E90E-BF223DB72D02}"/>
              </a:ext>
            </a:extLst>
          </p:cNvPr>
          <p:cNvGrpSpPr/>
          <p:nvPr/>
        </p:nvGrpSpPr>
        <p:grpSpPr>
          <a:xfrm>
            <a:off x="3454133" y="504968"/>
            <a:ext cx="5655387" cy="4762314"/>
            <a:chOff x="2487118" y="511657"/>
            <a:chExt cx="6905346" cy="534565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6B6827A-5FCA-C108-A6BE-492EED68DBA1}"/>
                </a:ext>
              </a:extLst>
            </p:cNvPr>
            <p:cNvGrpSpPr/>
            <p:nvPr/>
          </p:nvGrpSpPr>
          <p:grpSpPr>
            <a:xfrm>
              <a:off x="2633519" y="2891206"/>
              <a:ext cx="6705842" cy="2966104"/>
              <a:chOff x="2465071" y="1447412"/>
              <a:chExt cx="6705842" cy="2966104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60E95F12-0D2A-599B-0000-4CE4FA0B4881}"/>
                  </a:ext>
                </a:extLst>
              </p:cNvPr>
              <p:cNvCxnSpPr>
                <a:cxnSpLocks/>
                <a:stCxn id="18" idx="0"/>
                <a:endCxn id="16" idx="2"/>
              </p:cNvCxnSpPr>
              <p:nvPr/>
            </p:nvCxnSpPr>
            <p:spPr>
              <a:xfrm flipV="1">
                <a:off x="5823308" y="2702037"/>
                <a:ext cx="0" cy="456854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DB806491-43FC-079A-7154-DA32DA3706A8}"/>
                  </a:ext>
                </a:extLst>
              </p:cNvPr>
              <p:cNvSpPr/>
              <p:nvPr/>
            </p:nvSpPr>
            <p:spPr>
              <a:xfrm>
                <a:off x="4499258" y="1447412"/>
                <a:ext cx="2648099" cy="125462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D1B8FEA6-5E8F-8C43-7C53-B2425F4747A8}"/>
                  </a:ext>
                </a:extLst>
              </p:cNvPr>
              <p:cNvSpPr txBox="1"/>
              <p:nvPr/>
            </p:nvSpPr>
            <p:spPr>
              <a:xfrm>
                <a:off x="4541094" y="1502348"/>
                <a:ext cx="2548968" cy="11679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2060"/>
                    </a:solidFill>
                  </a:rPr>
                  <a:t>Historic Architect</a:t>
                </a:r>
              </a:p>
              <a:p>
                <a:pPr algn="ctr"/>
                <a:r>
                  <a:rPr lang="en-US" sz="1100" dirty="0">
                    <a:solidFill>
                      <a:srgbClr val="002060"/>
                    </a:solidFill>
                  </a:rPr>
                  <a:t>Nelson Edwards Company Architects, LLC</a:t>
                </a:r>
              </a:p>
              <a:p>
                <a:pPr algn="ctr"/>
                <a:endParaRPr lang="en-US" sz="1100" dirty="0">
                  <a:solidFill>
                    <a:srgbClr val="002060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rgbClr val="002060"/>
                    </a:solidFill>
                  </a:rPr>
                  <a:t>Sara O. Nelson, AIA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A306F703-CF3A-AA6F-C540-89D5161DD112}"/>
                  </a:ext>
                </a:extLst>
              </p:cNvPr>
              <p:cNvSpPr/>
              <p:nvPr/>
            </p:nvSpPr>
            <p:spPr>
              <a:xfrm>
                <a:off x="4499258" y="3158891"/>
                <a:ext cx="2648099" cy="125462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0D2C6A32-327C-30DD-AFC7-4E129A57FA81}"/>
                  </a:ext>
                </a:extLst>
              </p:cNvPr>
              <p:cNvSpPr txBox="1"/>
              <p:nvPr/>
            </p:nvSpPr>
            <p:spPr>
              <a:xfrm>
                <a:off x="4562014" y="3338190"/>
                <a:ext cx="2528047" cy="9640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2060"/>
                    </a:solidFill>
                  </a:rPr>
                  <a:t>Historic Landscape Architect</a:t>
                </a:r>
              </a:p>
              <a:p>
                <a:pPr algn="ctr"/>
                <a:r>
                  <a:rPr lang="en-US" sz="1100" dirty="0">
                    <a:solidFill>
                      <a:srgbClr val="002060"/>
                    </a:solidFill>
                  </a:rPr>
                  <a:t>Elmore Design Collaborative, LLC</a:t>
                </a:r>
              </a:p>
              <a:p>
                <a:pPr algn="ctr"/>
                <a:endParaRPr lang="en-US" sz="1100" dirty="0">
                  <a:solidFill>
                    <a:srgbClr val="002060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rgbClr val="002060"/>
                    </a:solidFill>
                  </a:rPr>
                  <a:t>Thomas Elmore, ASLA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363C767C-D64B-DF8D-7669-C0EC8426CF25}"/>
                  </a:ext>
                </a:extLst>
              </p:cNvPr>
              <p:cNvCxnSpPr>
                <a:cxnSpLocks/>
                <a:stCxn id="21" idx="3"/>
                <a:endCxn id="22" idx="1"/>
              </p:cNvCxnSpPr>
              <p:nvPr/>
            </p:nvCxnSpPr>
            <p:spPr>
              <a:xfrm>
                <a:off x="3969018" y="2930463"/>
                <a:ext cx="3697948" cy="1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xmlns="" id="{48EC7655-6BEC-845C-989A-DCE440128C81}"/>
                  </a:ext>
                </a:extLst>
              </p:cNvPr>
              <p:cNvSpPr/>
              <p:nvPr/>
            </p:nvSpPr>
            <p:spPr>
              <a:xfrm>
                <a:off x="2465071" y="2382424"/>
                <a:ext cx="1503947" cy="1096077"/>
              </a:xfrm>
              <a:prstGeom prst="roundRect">
                <a:avLst/>
              </a:prstGeom>
              <a:solidFill>
                <a:srgbClr val="AA9C5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85A75DF0-6E95-20A5-86C7-CA57292B6D28}"/>
                  </a:ext>
                </a:extLst>
              </p:cNvPr>
              <p:cNvSpPr/>
              <p:nvPr/>
            </p:nvSpPr>
            <p:spPr>
              <a:xfrm>
                <a:off x="7666966" y="2382425"/>
                <a:ext cx="1503947" cy="1096077"/>
              </a:xfrm>
              <a:prstGeom prst="roundRect">
                <a:avLst/>
              </a:prstGeom>
              <a:solidFill>
                <a:srgbClr val="AA9C5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2252BE55-A101-BB88-C23E-5F3D90F1CEEB}"/>
                  </a:ext>
                </a:extLst>
              </p:cNvPr>
              <p:cNvSpPr txBox="1"/>
              <p:nvPr/>
            </p:nvSpPr>
            <p:spPr>
              <a:xfrm>
                <a:off x="2538568" y="2372525"/>
                <a:ext cx="1319784" cy="1093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2060"/>
                    </a:solidFill>
                  </a:rPr>
                  <a:t>Archaeology</a:t>
                </a:r>
              </a:p>
              <a:p>
                <a:pPr algn="ctr"/>
                <a:r>
                  <a:rPr lang="en-US" sz="1100" dirty="0">
                    <a:solidFill>
                      <a:srgbClr val="002060"/>
                    </a:solidFill>
                  </a:rPr>
                  <a:t>P.A.S.T</a:t>
                </a:r>
              </a:p>
              <a:p>
                <a:pPr algn="ctr"/>
                <a:r>
                  <a:rPr lang="en-US" sz="1000" dirty="0">
                    <a:solidFill>
                      <a:schemeClr val="tx2">
                        <a:lumMod val="50000"/>
                      </a:schemeClr>
                    </a:solidFill>
                  </a:rPr>
                  <a:t>Mary G. Harper</a:t>
                </a:r>
              </a:p>
              <a:p>
                <a:pPr algn="ctr"/>
                <a:r>
                  <a:rPr lang="en-US" sz="1000" dirty="0">
                    <a:solidFill>
                      <a:schemeClr val="tx2">
                        <a:lumMod val="50000"/>
                      </a:schemeClr>
                    </a:solidFill>
                  </a:rPr>
                  <a:t>Ross Harper, Ph.D.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5BE1C9EA-BCAB-33D5-123D-4C05B1469455}"/>
                  </a:ext>
                </a:extLst>
              </p:cNvPr>
              <p:cNvSpPr txBox="1"/>
              <p:nvPr/>
            </p:nvSpPr>
            <p:spPr>
              <a:xfrm>
                <a:off x="7666966" y="2406634"/>
                <a:ext cx="1503947" cy="11679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2060"/>
                    </a:solidFill>
                  </a:rPr>
                  <a:t>Historic Engineer</a:t>
                </a:r>
              </a:p>
              <a:p>
                <a:pPr algn="ctr"/>
                <a:r>
                  <a:rPr lang="en-US" sz="1100" dirty="0">
                    <a:solidFill>
                      <a:srgbClr val="002060"/>
                    </a:solidFill>
                  </a:rPr>
                  <a:t>GNCB Consulting Engineers, PC</a:t>
                </a:r>
              </a:p>
              <a:p>
                <a:pPr algn="ctr"/>
                <a:endParaRPr lang="en-US" sz="11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AE5C4226-A8E2-8651-374B-26CC6A579A10}"/>
                </a:ext>
              </a:extLst>
            </p:cNvPr>
            <p:cNvSpPr/>
            <p:nvPr/>
          </p:nvSpPr>
          <p:spPr>
            <a:xfrm>
              <a:off x="5004738" y="1644947"/>
              <a:ext cx="1965960" cy="810912"/>
            </a:xfrm>
            <a:prstGeom prst="roundRect">
              <a:avLst/>
            </a:prstGeom>
            <a:solidFill>
              <a:srgbClr val="F19759">
                <a:alpha val="6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5BBE78A-D6E4-0587-30D1-4F0F367C69D0}"/>
                </a:ext>
              </a:extLst>
            </p:cNvPr>
            <p:cNvSpPr txBox="1"/>
            <p:nvPr/>
          </p:nvSpPr>
          <p:spPr>
            <a:xfrm>
              <a:off x="5151833" y="1721075"/>
              <a:ext cx="1609916" cy="630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Heritage Farm </a:t>
              </a:r>
            </a:p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Commission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34FD43A-AEAD-4FDA-A2B5-DA9DCCF5205F}"/>
                </a:ext>
              </a:extLst>
            </p:cNvPr>
            <p:cNvSpPr/>
            <p:nvPr/>
          </p:nvSpPr>
          <p:spPr>
            <a:xfrm>
              <a:off x="5003443" y="511657"/>
              <a:ext cx="1965960" cy="810912"/>
            </a:xfrm>
            <a:prstGeom prst="roundRect">
              <a:avLst/>
            </a:prstGeom>
            <a:solidFill>
              <a:srgbClr val="F19759">
                <a:alpha val="6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FD623D1-DF5C-8FCA-D4EA-717A606D3A36}"/>
                </a:ext>
              </a:extLst>
            </p:cNvPr>
            <p:cNvSpPr txBox="1"/>
            <p:nvPr/>
          </p:nvSpPr>
          <p:spPr>
            <a:xfrm>
              <a:off x="5199671" y="561116"/>
              <a:ext cx="1609916" cy="630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Town of Bolton,</a:t>
              </a:r>
            </a:p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Connecticut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5B1AA54-0FCC-3457-CBEE-41A4EF5CBB05}"/>
                </a:ext>
              </a:extLst>
            </p:cNvPr>
            <p:cNvSpPr txBox="1"/>
            <p:nvPr/>
          </p:nvSpPr>
          <p:spPr>
            <a:xfrm>
              <a:off x="7652694" y="2341256"/>
              <a:ext cx="1739770" cy="704475"/>
            </a:xfrm>
            <a:prstGeom prst="rect">
              <a:avLst/>
            </a:prstGeom>
            <a:noFill/>
            <a:ln>
              <a:solidFill>
                <a:srgbClr val="F19759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BD31"/>
                  </a:solidFill>
                </a:rPr>
                <a:t>Town of Bolton Staff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6E5044D-C584-FFB7-85B2-A254E713AD1C}"/>
                </a:ext>
              </a:extLst>
            </p:cNvPr>
            <p:cNvSpPr txBox="1"/>
            <p:nvPr/>
          </p:nvSpPr>
          <p:spPr>
            <a:xfrm>
              <a:off x="2487118" y="2032882"/>
              <a:ext cx="1739770" cy="1472650"/>
            </a:xfrm>
            <a:prstGeom prst="rect">
              <a:avLst/>
            </a:prstGeom>
            <a:noFill/>
            <a:ln>
              <a:solidFill>
                <a:srgbClr val="F19759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BD31"/>
                  </a:solidFill>
                </a:rPr>
                <a:t>Town of Bolton Consulting Staff </a:t>
              </a:r>
            </a:p>
            <a:p>
              <a:pPr algn="ctr"/>
              <a:r>
                <a:rPr lang="en-US" sz="1200" dirty="0">
                  <a:solidFill>
                    <a:srgbClr val="C0BD31"/>
                  </a:solidFill>
                </a:rPr>
                <a:t>(Nathan Jacobson)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5977E3A2-7257-20A4-B485-9E88F05D50E8}"/>
              </a:ext>
            </a:extLst>
          </p:cNvPr>
          <p:cNvCxnSpPr>
            <a:cxnSpLocks/>
          </p:cNvCxnSpPr>
          <p:nvPr/>
        </p:nvCxnSpPr>
        <p:spPr>
          <a:xfrm flipV="1">
            <a:off x="6323936" y="2262411"/>
            <a:ext cx="0" cy="34162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4A7346B-F841-0934-CD00-3CF59BFCFCC2}"/>
              </a:ext>
            </a:extLst>
          </p:cNvPr>
          <p:cNvCxnSpPr>
            <a:cxnSpLocks/>
          </p:cNvCxnSpPr>
          <p:nvPr/>
        </p:nvCxnSpPr>
        <p:spPr>
          <a:xfrm flipV="1">
            <a:off x="6321479" y="1239791"/>
            <a:ext cx="2457" cy="24750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0B83724F-191F-00C7-D519-96530F18E1D7}"/>
              </a:ext>
            </a:extLst>
          </p:cNvPr>
          <p:cNvCxnSpPr>
            <a:cxnSpLocks/>
          </p:cNvCxnSpPr>
          <p:nvPr/>
        </p:nvCxnSpPr>
        <p:spPr>
          <a:xfrm>
            <a:off x="4835508" y="2430259"/>
            <a:ext cx="2808219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669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87391" y="572338"/>
            <a:ext cx="1003110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Process -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1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of prior studies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 site history </a:t>
            </a:r>
          </a:p>
          <a:p>
            <a:pPr marR="0" lvl="0"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Committee Discussions</a:t>
            </a:r>
          </a:p>
          <a:p>
            <a:pPr marR="0" lvl="0" algn="ctr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Site Walks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into similar operations </a:t>
            </a: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(phone, web and in-person visits) </a:t>
            </a:r>
          </a:p>
          <a:p>
            <a:pPr algn="ctr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Workshop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Archaeological Review of area of question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6BB781-DF14-85EB-F4E4-A72E2293A2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2" y="3638501"/>
            <a:ext cx="2920720" cy="2190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045C5-CF60-19EF-94B2-44D2457F7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77" y="3638501"/>
            <a:ext cx="2920719" cy="2190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F30B61-A2FB-8006-99EE-704DF214B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20" y="3604141"/>
            <a:ext cx="2966533" cy="222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44D445-EBB8-9AAB-4323-8F45838DF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91" y="3430409"/>
            <a:ext cx="2920720" cy="21905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79587F-B171-C7C9-546B-6B2A13D93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96" y="3430409"/>
            <a:ext cx="2920719" cy="21905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46F348E-0CB6-1E9C-DCC3-C3E0798673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39" y="3396049"/>
            <a:ext cx="2966533" cy="22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96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105468" y="573203"/>
            <a:ext cx="1000380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Process  -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2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600"/>
              </a:spcBef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Identification of Issues and Opportunities</a:t>
            </a:r>
          </a:p>
          <a:p>
            <a:pPr marR="0" lvl="0"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Integration of learned experiences by others</a:t>
            </a:r>
          </a:p>
          <a:p>
            <a:pPr marR="0" lvl="0"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Site Walks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Preliminary Design</a:t>
            </a: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Commission, Town Staff &amp; Archaeological review of evolving plans</a:t>
            </a:r>
          </a:p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 Schematic Design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0F4D61-8EBF-71BD-D553-DD95480B7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49" y="2869848"/>
            <a:ext cx="6089301" cy="29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67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91822" y="450373"/>
            <a:ext cx="1001745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 Identification</a:t>
            </a:r>
          </a:p>
          <a:p>
            <a:pPr marR="0" lvl="0">
              <a:spcBef>
                <a:spcPts val="1200"/>
              </a:spcBef>
              <a:spcAft>
                <a:spcPts val="0"/>
              </a:spcAft>
            </a:pPr>
            <a:r>
              <a:rPr lang="en-US" sz="2000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Site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Defining characteristics: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Historic, New England Farm; natural beauty intact stone walls, sun and moon rise, dark sky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Existing: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Trail walks, Town events, bee keeping, on-site classrooms &amp; educational curriculum, photography, wedding (ceremony only)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Expanded: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 of the above, overlooks, outdoor concerts &amp; theater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Needs: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Water, power wi-fi; regularized &amp; shared parking, potable water, sanitation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Topical Work Product – Program Summary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CA28A4-A1E8-5F4A-F32A-A003DD310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25" y="3375222"/>
            <a:ext cx="3123349" cy="2342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AA0DEE-B911-C224-3677-8FBA63BF4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52" y="3397827"/>
            <a:ext cx="3123349" cy="2342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E69C3E-D59E-AD85-0FF5-E0A6009ED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92" y="3375222"/>
            <a:ext cx="3123349" cy="23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96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91822" y="450373"/>
            <a:ext cx="1001745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 Identification</a:t>
            </a:r>
          </a:p>
          <a:p>
            <a:pPr marR="0" lvl="0">
              <a:spcBef>
                <a:spcPts val="1200"/>
              </a:spcBef>
              <a:spcAft>
                <a:spcPts val="0"/>
              </a:spcAft>
            </a:pPr>
            <a:r>
              <a:rPr lang="en-US" sz="2000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Barn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Defining characteristics: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Massing, siting, authentic working barn feel, simplicity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Existing: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Utility building under CT State Building Code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Expanded: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Formal Change of Use for Assembly occupancy to allow for use as 3-season venue, display in lower area, separated uses of individual areas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Needs: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Meet Life Safety code requirements for new use (structural, egress, power, lighting, fire detection); ADA access; separate public restroom facilities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1AF564-1AE6-E271-4206-A4C3CDE707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49" y="3429000"/>
            <a:ext cx="3135987" cy="2351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B901F9-48F7-DADB-8D2F-8D8B59BF2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29" y="3431074"/>
            <a:ext cx="3135987" cy="2351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0614616-0C49-8362-B31C-3AD66A4261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862" y="3429001"/>
            <a:ext cx="3135987" cy="23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45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2825</Words>
  <Application>Microsoft Office PowerPoint</Application>
  <PresentationFormat>Widescreen</PresentationFormat>
  <Paragraphs>384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Gibson</vt:lpstr>
      <vt:lpstr>open-sans</vt:lpstr>
      <vt:lpstr>Sylfaen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Nelson</dc:creator>
  <cp:lastModifiedBy>Kamara, Suellen</cp:lastModifiedBy>
  <cp:revision>119</cp:revision>
  <cp:lastPrinted>2022-06-06T02:05:10Z</cp:lastPrinted>
  <dcterms:created xsi:type="dcterms:W3CDTF">2020-12-13T15:40:40Z</dcterms:created>
  <dcterms:modified xsi:type="dcterms:W3CDTF">2022-08-01T18:21:11Z</dcterms:modified>
</cp:coreProperties>
</file>