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8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C5257-3BDE-B4DF-0228-28404F857B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18CA48-12FE-6648-2198-283C1671CF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25554-179A-CD90-2EC5-9460FA98D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FA75-CCBE-49D4-9E0C-F8686600902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940B95-E8AA-1DA4-A08A-C71630402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93406-E74F-14F7-BCF1-58E4F1E62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925DD-5A79-48B5-BD20-1139EC1A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07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6C479-9D2D-7097-6C32-F50A398F5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1A9B2B-59D0-D7D0-8033-CB9D7CE7C2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F29825-057F-6360-5A2F-F56AB588F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FA75-CCBE-49D4-9E0C-F8686600902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D577C-FAD3-9F71-DA07-1F7CE4CD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EA6554-E780-C1E4-9C53-D3F895649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925DD-5A79-48B5-BD20-1139EC1A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42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F1F6CE-14F1-A5D8-B968-DEDC2E6FC7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C9E192-953C-BC4C-2681-9BCB505528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E021AC-9A5F-2083-3284-F961FDA6D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FA75-CCBE-49D4-9E0C-F8686600902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00AA93-3520-B778-2597-4318E92EA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AFFE5-2DEC-0BCA-10A5-22B2B33FC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925DD-5A79-48B5-BD20-1139EC1A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726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8E0F0-D960-968F-32FE-DC3280D22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3B22F-4B74-F910-2EE4-368BF6980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21C30E-1001-743C-3330-8C2726B0D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FA75-CCBE-49D4-9E0C-F8686600902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EEBDDE-E307-279B-B13C-94EEF768F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4A03E-44E5-15C1-0F68-D46192860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925DD-5A79-48B5-BD20-1139EC1A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199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31564-3D49-08B1-4C87-AD7EDBE8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752CF-FB4E-1F08-DC2D-5FB7724A0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8B6A0-4A47-411A-1535-72C51DC92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FA75-CCBE-49D4-9E0C-F8686600902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2CD16-A323-5414-F165-DCD340308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E51D87-8BB0-B166-573E-B38E998C3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925DD-5A79-48B5-BD20-1139EC1A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67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8DAEC-A55A-7F8F-C0C6-90148D244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5C99A-F4BC-05BC-F4C7-22E86E7104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231909-F42B-365C-7AE6-A35399464E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F38973-0A38-A775-46E4-8BA37A8C6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FA75-CCBE-49D4-9E0C-F8686600902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3577E2-01CD-C2FE-7624-00F47A337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C9AE29-0BD5-4D59-4CD8-8DE0EB44D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925DD-5A79-48B5-BD20-1139EC1A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54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244E4-1233-4F7D-9C8F-63B8878C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11A879-A6BB-E0D6-6268-2190BF5D95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50D6C0-7177-2DCA-B82F-EDCB3DEAD2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B05C9D-F663-245F-E21E-EDB3893FD2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869F01-70A7-4282-85B1-973C75CC51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6907A-763F-2A09-8D64-812FE4123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FA75-CCBE-49D4-9E0C-F8686600902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5F5C45-9875-6891-0716-A7751C74F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9979FF-2238-F82C-BB49-C95641132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925DD-5A79-48B5-BD20-1139EC1A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880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FC14B-1F7F-9ADB-2148-8D7161DA5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0B0E83-41E8-155B-6211-66BCA8A18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FA75-CCBE-49D4-9E0C-F8686600902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A7BCAB-A08C-E88D-7784-A54788552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761A62-E0CA-1952-A84F-B4CEA7E9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925DD-5A79-48B5-BD20-1139EC1A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170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6E9698-4BB4-53AB-4A45-8D61ABC3F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FA75-CCBE-49D4-9E0C-F8686600902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CFF0A2-91C9-0658-1C60-A5FEBA658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4BA1C1-19EC-E3B2-D556-497A97008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925DD-5A79-48B5-BD20-1139EC1A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34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7E73C-D1D7-F36F-1618-A4BBDF541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98D01-E201-F9AF-38F9-01EAA12CF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8BC87D-4576-3DA6-E847-5B9238D2E6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4AEC77-1656-C8F9-1DDC-83FFA5893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FA75-CCBE-49D4-9E0C-F8686600902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56DBFF-ECE7-17B5-7582-AADAC396B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785EF4-DBAD-E918-514F-ABA69F5DD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925DD-5A79-48B5-BD20-1139EC1A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530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4089C-1E4F-904F-22EE-B81896030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A174F3-6CF3-13D9-95B0-DAF6B527CB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43B16C-8805-BB22-2E3D-234D89291C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FCB7F1-632B-4BDC-7033-8FA420895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FA75-CCBE-49D4-9E0C-F8686600902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25BB59-D813-73F1-9E21-FA8F436DB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F073FE-1C40-277E-1D7F-D20849306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925DD-5A79-48B5-BD20-1139EC1A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782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09DED5-1ABC-D216-59A6-090838021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40A86F-4307-2E79-3EE7-3A9BDCE95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BB576-5A19-E157-6A42-11D3E6F8B3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00FA75-CCBE-49D4-9E0C-F8686600902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08CC1-A4EA-CE26-0405-5DCE959494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0E8EE-0077-2154-4806-972BA20EB6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6925DD-5A79-48B5-BD20-1139EC1A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57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B2EEA4-A0CA-9055-35AE-79B1DEDA36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3338"/>
            <a:ext cx="9144000" cy="3274592"/>
          </a:xfrm>
        </p:spPr>
        <p:txBody>
          <a:bodyPr anchor="ctr">
            <a:normAutofit/>
          </a:bodyPr>
          <a:lstStyle/>
          <a:p>
            <a:r>
              <a:rPr lang="en-US" sz="5000"/>
              <a:t>Opioid Abatement Working Group</a:t>
            </a:r>
            <a:br>
              <a:rPr lang="en-US" sz="5000"/>
            </a:br>
            <a:r>
              <a:rPr lang="en-US" sz="5000"/>
              <a:t>-</a:t>
            </a:r>
            <a:br>
              <a:rPr lang="en-US" sz="5000"/>
            </a:br>
            <a:r>
              <a:rPr lang="en-US" sz="5000"/>
              <a:t>Community Advisory Board (DivCare)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E671E7-C82D-37AB-C85A-B5498FDA66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14052"/>
            <a:ext cx="9144000" cy="651910"/>
          </a:xfrm>
        </p:spPr>
        <p:txBody>
          <a:bodyPr anchor="ctr">
            <a:normAutofit/>
          </a:bodyPr>
          <a:lstStyle/>
          <a:p>
            <a:r>
              <a:rPr lang="en-US" dirty="0"/>
              <a:t>July 29, 2026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4555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6B080-443A-33A0-5157-EC8FD86C3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The News…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9EC669-DC67-610A-7C48-40113557C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9336" y="365125"/>
            <a:ext cx="5977744" cy="5727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08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BE1E5-51B0-91A5-7854-2BAE5E3EE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Talking Points for the OAWG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07B6F-7768-AE3A-03A1-C394BBFC1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233" y="1479911"/>
            <a:ext cx="8507819" cy="4665155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We have received (to date): $826,938.23</a:t>
            </a:r>
          </a:p>
          <a:p>
            <a:r>
              <a:rPr lang="en-US" dirty="0"/>
              <a:t>By the end of this Fiscal Year, we will have spent: $ 582,840.31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highlight>
                  <a:srgbClr val="FFFF00"/>
                </a:highlight>
              </a:rPr>
              <a:t>That means we will have spent </a:t>
            </a:r>
            <a:r>
              <a:rPr lang="en-US" b="1" dirty="0">
                <a:highlight>
                  <a:srgbClr val="FFFF00"/>
                </a:highlight>
              </a:rPr>
              <a:t>70% </a:t>
            </a:r>
            <a:r>
              <a:rPr lang="en-US" dirty="0">
                <a:highlight>
                  <a:srgbClr val="FFFF00"/>
                </a:highlight>
              </a:rPr>
              <a:t>of our funds by the end of this Fiscal Year (June 30, 2027)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Reminders on what we have spent our $$ on:</a:t>
            </a:r>
          </a:p>
          <a:p>
            <a:pPr>
              <a:buFontTx/>
              <a:buChar char="-"/>
            </a:pPr>
            <a:r>
              <a:rPr lang="en-US" dirty="0"/>
              <a:t>Narcan Boxes</a:t>
            </a:r>
          </a:p>
          <a:p>
            <a:pPr>
              <a:buFontTx/>
              <a:buChar char="-"/>
            </a:pPr>
            <a:r>
              <a:rPr lang="en-US" dirty="0"/>
              <a:t>SUDHI Staff Time</a:t>
            </a:r>
          </a:p>
          <a:p>
            <a:pPr>
              <a:buFontTx/>
              <a:buChar char="-"/>
            </a:pPr>
            <a:r>
              <a:rPr lang="en-US" dirty="0"/>
              <a:t>Street Medicine Doctor</a:t>
            </a:r>
          </a:p>
          <a:p>
            <a:pPr>
              <a:buFontTx/>
              <a:buChar char="-"/>
            </a:pPr>
            <a:r>
              <a:rPr lang="en-US" dirty="0"/>
              <a:t>Narcan Training in Businesses</a:t>
            </a:r>
          </a:p>
          <a:p>
            <a:pPr>
              <a:buFontTx/>
              <a:buChar char="-"/>
            </a:pPr>
            <a:r>
              <a:rPr lang="en-US" dirty="0"/>
              <a:t>Housing Case Manager for Opioid-Use Disorder Clients</a:t>
            </a:r>
          </a:p>
          <a:p>
            <a:pPr>
              <a:buFontTx/>
              <a:buChar char="-"/>
            </a:pPr>
            <a:r>
              <a:rPr lang="en-US" dirty="0"/>
              <a:t>Sober Home/Detox Bed Voucher Program</a:t>
            </a:r>
          </a:p>
          <a:p>
            <a:pPr>
              <a:buFontTx/>
              <a:buChar char="-"/>
            </a:pPr>
            <a:r>
              <a:rPr lang="en-US" dirty="0"/>
              <a:t>Assistance with Bereaved Families</a:t>
            </a:r>
          </a:p>
          <a:p>
            <a:pPr>
              <a:buFontTx/>
              <a:buChar char="-"/>
            </a:pPr>
            <a:r>
              <a:rPr lang="en-US" dirty="0"/>
              <a:t>Basic Needs for Outreach workers to utilize for clients </a:t>
            </a:r>
          </a:p>
          <a:p>
            <a:pPr>
              <a:buFontTx/>
              <a:buChar char="-"/>
            </a:pPr>
            <a:r>
              <a:rPr lang="en-US" dirty="0"/>
              <a:t>Prevention Work – R.A.W. program</a:t>
            </a:r>
          </a:p>
        </p:txBody>
      </p:sp>
    </p:spTree>
    <p:extLst>
      <p:ext uri="{BB962C8B-B14F-4D97-AF65-F5344CB8AC3E}">
        <p14:creationId xmlns:p14="http://schemas.microsoft.com/office/powerpoint/2010/main" val="3539813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1AA3C-4F1D-0870-8704-EE7C9E30C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DivCare</a:t>
            </a:r>
            <a:r>
              <a:rPr lang="en-US" dirty="0"/>
              <a:t>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E72CB-55F2-70F1-1A13-E999029312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Reminder: </a:t>
            </a:r>
            <a:r>
              <a:rPr lang="en-US" dirty="0" err="1"/>
              <a:t>DivCare</a:t>
            </a:r>
            <a:r>
              <a:rPr lang="en-US" dirty="0"/>
              <a:t> is a grant that Public Health has received from the state’s substance use division.  We’ve gotten it for the last 3 years.</a:t>
            </a:r>
          </a:p>
          <a:p>
            <a:r>
              <a:rPr lang="en-US" dirty="0"/>
              <a:t>For FY27:</a:t>
            </a:r>
          </a:p>
          <a:p>
            <a:pPr lvl="1"/>
            <a:r>
              <a:rPr lang="en-US" dirty="0"/>
              <a:t>Use it to help pay for SUDHI Office staff time</a:t>
            </a:r>
          </a:p>
          <a:p>
            <a:pPr lvl="1"/>
            <a:r>
              <a:rPr lang="en-US" dirty="0"/>
              <a:t>Use it to help pay for our Outreach Worker team </a:t>
            </a:r>
          </a:p>
          <a:p>
            <a:pPr lvl="1"/>
            <a:r>
              <a:rPr lang="en-US" dirty="0"/>
              <a:t>Use it to pay for a small portion of Revere Police Co-Response Clinician with North Suffolk Community Services </a:t>
            </a:r>
          </a:p>
          <a:p>
            <a:r>
              <a:rPr lang="en-US" dirty="0"/>
              <a:t>What is a Co-Response Clinician?</a:t>
            </a:r>
          </a:p>
          <a:p>
            <a:pPr lvl="1"/>
            <a:r>
              <a:rPr lang="en-US" dirty="0"/>
              <a:t>Licensed Social Worker who rides with Revere Patrol Officers</a:t>
            </a:r>
          </a:p>
          <a:p>
            <a:pPr lvl="1"/>
            <a:r>
              <a:rPr lang="en-US" dirty="0"/>
              <a:t>Why- attempt to head off non-criminal calls of service that have a Behavioral Health or Substance Use origin </a:t>
            </a:r>
          </a:p>
        </p:txBody>
      </p:sp>
    </p:spTree>
    <p:extLst>
      <p:ext uri="{BB962C8B-B14F-4D97-AF65-F5344CB8AC3E}">
        <p14:creationId xmlns:p14="http://schemas.microsoft.com/office/powerpoint/2010/main" val="3944320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965D0-C638-7820-3C78-AAFFE2C61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Events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9651F6-12BF-70F2-6D0C-AAEBB291F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Overdose Memorial Vigil – 8/31/26</a:t>
            </a:r>
          </a:p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Annual Stigma Event – 9/12/26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PLEASE HELP US PROMOTE, PLEASE ATTEND!!!! </a:t>
            </a:r>
          </a:p>
        </p:txBody>
      </p:sp>
    </p:spTree>
    <p:extLst>
      <p:ext uri="{BB962C8B-B14F-4D97-AF65-F5344CB8AC3E}">
        <p14:creationId xmlns:p14="http://schemas.microsoft.com/office/powerpoint/2010/main" val="4217687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257</Words>
  <Application>Microsoft Office PowerPoint</Application>
  <PresentationFormat>Widescreen</PresentationFormat>
  <Paragraphs>35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Opioid Abatement Working Group - Community Advisory Board (DivCare)</vt:lpstr>
      <vt:lpstr>In The News…</vt:lpstr>
      <vt:lpstr>Talking Points for the OAWG</vt:lpstr>
      <vt:lpstr>DivCare Updates</vt:lpstr>
      <vt:lpstr>Upcoming Events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Lauren Buck</dc:creator>
  <cp:lastModifiedBy>Lauren Buck</cp:lastModifiedBy>
  <cp:revision>2</cp:revision>
  <dcterms:created xsi:type="dcterms:W3CDTF">2026-07-27T21:35:36Z</dcterms:created>
  <dcterms:modified xsi:type="dcterms:W3CDTF">2026-07-28T18:39:14Z</dcterms:modified>
</cp:coreProperties>
</file>