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bold r:id="rId24"/>
      <p:italic r:id="rId25"/>
      <p:bold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70666-E65C-3496-5824-3A7EAED8AAE7}" name="Tom Skwierawski" initials="TS" userId="S::tskwierawski@revere.org::551f726b-dfc6-4cea-b4b0-46d2b2a35a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D3B866-74EC-4FFF-A87E-E6496C52909E}">
  <a:tblStyle styleId="{F1D3B866-74EC-4FFF-A87E-E6496C5290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1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8/10/relationships/authors" Target="author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fe2fe869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fe2fe8691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fe2fe8691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fe2fe8691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fe2fe869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fe2fe869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fe2fe86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fe2fe86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fe2fe8691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fe2fe8691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7272b0a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7272b0a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9071611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9071611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e2fe86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e2fe86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c79d85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c79d85e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c79d85eb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c79d85eb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demauro@rever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viscay@revere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60675" y="612275"/>
            <a:ext cx="7839300" cy="17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 b="1">
                <a:latin typeface="Montserrat"/>
                <a:ea typeface="Montserrat"/>
                <a:cs typeface="Montserrat"/>
                <a:sym typeface="Montserrat"/>
              </a:rPr>
              <a:t>Community Development Block Grant (CDBG)</a:t>
            </a:r>
            <a:endParaRPr sz="412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 b="1">
                <a:latin typeface="Montserrat"/>
                <a:ea typeface="Montserrat"/>
                <a:cs typeface="Montserrat"/>
                <a:sym typeface="Montserrat"/>
              </a:rPr>
              <a:t>Public Hearing</a:t>
            </a:r>
            <a:endParaRPr sz="41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60675" y="2611350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February 17, 2026</a:t>
            </a:r>
            <a:endParaRPr dirty="0">
              <a:solidFill>
                <a:srgbClr val="E6913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825" y="3359950"/>
            <a:ext cx="1557826" cy="155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Public Services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4294967295"/>
          </p:nvPr>
        </p:nvSpPr>
        <p:spPr>
          <a:xfrm>
            <a:off x="85575" y="3196150"/>
            <a:ext cx="30609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30 residents have received wrap around services, including:</a:t>
            </a:r>
            <a:endParaRPr sz="17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Housing and employement  assistance</a:t>
            </a:r>
            <a:endParaRPr sz="17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25" y="1378750"/>
            <a:ext cx="1817400" cy="18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577" y="1398900"/>
            <a:ext cx="1700585" cy="17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3556875" y="3198958"/>
            <a:ext cx="2138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 households have received emergency rental assistance payments</a:t>
            </a:r>
            <a:endParaRPr sz="17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6619277" y="3132669"/>
            <a:ext cx="2045038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 youth </a:t>
            </a:r>
            <a:r>
              <a:rPr lang="en-US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received </a:t>
            </a:r>
            <a:r>
              <a:rPr lang="en" sz="17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after school care</a:t>
            </a:r>
            <a:endParaRPr sz="17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50322-E359-4D37-CBE6-4EA8F6FFB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070" y="1778725"/>
            <a:ext cx="2947255" cy="707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p23"/>
          <p:cNvGraphicFramePr/>
          <p:nvPr>
            <p:extLst>
              <p:ext uri="{D42A27DB-BD31-4B8C-83A1-F6EECF244321}">
                <p14:modId xmlns:p14="http://schemas.microsoft.com/office/powerpoint/2010/main" val="1862738098"/>
              </p:ext>
            </p:extLst>
          </p:nvPr>
        </p:nvGraphicFramePr>
        <p:xfrm>
          <a:off x="169250" y="80488"/>
          <a:ext cx="8731475" cy="4958777"/>
        </p:xfrm>
        <a:graphic>
          <a:graphicData uri="http://schemas.openxmlformats.org/drawingml/2006/table">
            <a:tbl>
              <a:tblPr>
                <a:noFill/>
                <a:tableStyleId>{F1D3B866-74EC-4FFF-A87E-E6496C52909E}</a:tableStyleId>
              </a:tblPr>
              <a:tblGrid>
                <a:gridCol w="26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Component</a:t>
                      </a:r>
                      <a:endParaRPr sz="12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Deadline</a:t>
                      </a:r>
                      <a:endParaRPr sz="12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</a:t>
                      </a:r>
                      <a:endParaRPr sz="12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Public Hearing #1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Wednesday,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February 1</a:t>
                      </a:r>
                      <a:r>
                        <a:rPr lang="en" sz="1200" dirty="0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7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, 2026 at 5:30PM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Revere City Hall</a:t>
                      </a:r>
                      <a:b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281 Broadway, Revere, MA 02151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Draft Annual Action Plan released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*30-day citizen comment period begins 3.25.26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Tuesday,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March 24, 2026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Department of Planning and Community Development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281 Broadway, Revere, MA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www.revere.org/business-development/cdbg-program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Public Hearing #2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Wednesday,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April 1, 2026 at 5:30PM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Revere City Hall 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281 Broadway Revere, MA 02151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30-Day Public Comment Period Ends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Wednesday,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April 1</a:t>
                      </a:r>
                      <a:r>
                        <a:rPr lang="en" sz="1200" dirty="0">
                          <a:solidFill>
                            <a:schemeClr val="tx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5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, 2026 at 5:00PM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Department of Planning and Community Development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281 Broadway, Revere, MA 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Funding Authorized by HUD</a:t>
                      </a:r>
                      <a:endParaRPr sz="120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September-October 2026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HUD</a:t>
                      </a:r>
                      <a:endParaRPr sz="1200" dirty="0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0" y="554375"/>
            <a:ext cx="91440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Questions or Comments?</a:t>
            </a:r>
            <a:endParaRPr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724050" y="2739675"/>
            <a:ext cx="76959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Julie DeMauro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Community Development Program </a:t>
            </a:r>
            <a:r>
              <a:rPr lang="en" sz="2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Manager jdemauro@revere.org</a:t>
            </a:r>
            <a:endParaRPr sz="9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CDBG PY 2026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4294967295"/>
          </p:nvPr>
        </p:nvSpPr>
        <p:spPr>
          <a:xfrm>
            <a:off x="311700" y="1457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SemiBold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July 1, 2026 - June 30, 202</a:t>
            </a:r>
            <a:r>
              <a:rPr lang="en-US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SemiBold"/>
              <a:buChar char="●"/>
            </a:pPr>
            <a:r>
              <a:rPr lang="en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Estimated </a:t>
            </a: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HUD entitlement: $</a:t>
            </a:r>
            <a:r>
              <a:rPr lang="en-US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690,800.00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SemiBold"/>
              <a:buChar char="●"/>
            </a:pPr>
            <a:r>
              <a:rPr lang="en" sz="16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statutory requirement of CDBG is that at least 70% of the impending grant benefits low and moderate income residents</a:t>
            </a:r>
            <a:endParaRPr sz="16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276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727550" y="483875"/>
            <a:ext cx="49728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Percentage of Low to Moderate Income Households by Area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" sz="28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Areas of Focus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715150" y="873500"/>
            <a:ext cx="3625500" cy="3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8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Increase economic development opportunities</a:t>
            </a: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2573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83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Enhance public facilities, infrastructure, and parks</a:t>
            </a: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8001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83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Expansion of affordable housing</a:t>
            </a: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2573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83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Public services</a:t>
            </a:r>
            <a:endParaRPr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on Public Services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596900" y="1727200"/>
            <a:ext cx="78105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Char char="●"/>
            </a:pP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Restricted to 15% of grant allocation</a:t>
            </a: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Char char="●"/>
            </a:pP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RFP released tomorrow, February </a:t>
            </a:r>
            <a:r>
              <a:rPr lang="en" sz="16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18th </a:t>
            </a: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→ proposals due by March 13th at 5:00 pm</a:t>
            </a:r>
            <a:b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 SemiBold"/>
              <a:buChar char="●"/>
            </a:pP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Nonprofits requesting technical support can reach out to:</a:t>
            </a: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	-Julie DeMauro </a:t>
            </a:r>
            <a:r>
              <a:rPr lang="en-US" sz="1600" dirty="0"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jdemauro@revere.org</a:t>
            </a:r>
            <a:endParaRPr lang="en-US"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	-Amelia Viscay </a:t>
            </a:r>
            <a:r>
              <a:rPr lang="en" sz="1600" dirty="0">
                <a:latin typeface="Montserrat SemiBold"/>
                <a:ea typeface="Montserrat SemiBold"/>
                <a:cs typeface="Montserrat SemiBold"/>
                <a:sym typeface="Montserrat SemiBold"/>
                <a:hlinkClick r:id="rId4"/>
              </a:rPr>
              <a:t>aviscay@revere.org</a:t>
            </a:r>
            <a:endParaRPr lang="en"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	</a:t>
            </a:r>
            <a:endParaRPr sz="1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90500" y="500925"/>
            <a:ext cx="32964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North Suburban Consortium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619375" y="14954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219675" y="1285950"/>
            <a:ext cx="3939600" cy="249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8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Affordable housing development</a:t>
            </a:r>
            <a:br>
              <a:rPr lang="en" sz="161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lang="en"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8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Downpayment Assistance</a:t>
            </a:r>
            <a:br>
              <a:rPr lang="en" sz="161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lang="en" sz="161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8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Montserrat SemiBold"/>
              <a:buAutoNum type="arabicPeriod"/>
            </a:pPr>
            <a:r>
              <a:rPr lang="en" sz="161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Homeowner Rehab </a:t>
            </a:r>
            <a:endParaRPr lang="en-US" sz="161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61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557100" y="1987450"/>
            <a:ext cx="6124500" cy="15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Montserrat"/>
                <a:ea typeface="Montserrat"/>
                <a:cs typeface="Montserrat"/>
                <a:sym typeface="Montserrat"/>
              </a:rPr>
              <a:t>Progress on 2025 CDBG Projects</a:t>
            </a:r>
            <a:endParaRPr sz="4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276" y="4196199"/>
            <a:ext cx="743776" cy="74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Shirley Avenue Forest Park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372688"/>
            <a:ext cx="7972902" cy="531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SemiBold"/>
              <a:buChar char="●"/>
            </a:pPr>
            <a:r>
              <a:rPr lang="en-US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Recreational Green Space at 69 Shirley Avenue complete with native plantings, public art and seating area</a:t>
            </a:r>
            <a:endParaRPr sz="10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7450" y="4581900"/>
            <a:ext cx="38484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832400" y="4581900"/>
            <a:ext cx="39999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b="1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endParaRPr sz="1800" b="1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3019500" y="4825275"/>
            <a:ext cx="32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1A7A47A-D6FC-A358-D0D6-DCB0E3BF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3" y="2032651"/>
            <a:ext cx="3259694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A771B-095D-E2AA-43D9-B1C867A1E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34" y="2032651"/>
            <a:ext cx="337961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E59E-E171-5A64-0563-7356EA45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Business Loan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34FF-710B-A8CB-8897-D6187E5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38" y="1566375"/>
            <a:ext cx="8763523" cy="3076200"/>
          </a:xfrm>
        </p:spPr>
        <p:txBody>
          <a:bodyPr/>
          <a:lstStyle/>
          <a:p>
            <a:r>
              <a:rPr lang="en-US" dirty="0"/>
              <a:t>Provide six  low to no interest loans to new local businesses located on the Broadway and Shirley Avenue Corridor.  Loans amounts varied between $5,000.00 to $20,000.00.</a:t>
            </a:r>
          </a:p>
          <a:p>
            <a:endParaRPr lang="en-US" dirty="0"/>
          </a:p>
          <a:p>
            <a:r>
              <a:rPr lang="en-US" dirty="0"/>
              <a:t>Currently reviewing three applications for new businesses on Shirley Avenue</a:t>
            </a:r>
          </a:p>
        </p:txBody>
      </p:sp>
    </p:spTree>
    <p:extLst>
      <p:ext uri="{BB962C8B-B14F-4D97-AF65-F5344CB8AC3E}">
        <p14:creationId xmlns:p14="http://schemas.microsoft.com/office/powerpoint/2010/main" val="1197961510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387</Words>
  <Application>Microsoft Office PowerPoint</Application>
  <PresentationFormat>On-screen Show (16:9)</PresentationFormat>
  <Paragraphs>76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Roboto</vt:lpstr>
      <vt:lpstr>Merriweather</vt:lpstr>
      <vt:lpstr>Arial</vt:lpstr>
      <vt:lpstr>Montserrat</vt:lpstr>
      <vt:lpstr>Montserrat Medium</vt:lpstr>
      <vt:lpstr>Montserrat SemiBold</vt:lpstr>
      <vt:lpstr>Paradigm</vt:lpstr>
      <vt:lpstr>Community Development Block Grant (CDBG) Public Hearing</vt:lpstr>
      <vt:lpstr>CDBG PY 2026</vt:lpstr>
      <vt:lpstr>PowerPoint Presentation</vt:lpstr>
      <vt:lpstr>Areas of Focus</vt:lpstr>
      <vt:lpstr>Note on Public Services</vt:lpstr>
      <vt:lpstr>North Suburban Consortium </vt:lpstr>
      <vt:lpstr>Progress on 2025 CDBG Projects</vt:lpstr>
      <vt:lpstr>Shirley Avenue Forest Park</vt:lpstr>
      <vt:lpstr>Small Business Loan Program </vt:lpstr>
      <vt:lpstr>Public Services</vt:lpstr>
      <vt:lpstr>PowerPoint Presentation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 DeMauro</dc:creator>
  <cp:lastModifiedBy>Julie DeMauro</cp:lastModifiedBy>
  <cp:revision>7</cp:revision>
  <dcterms:modified xsi:type="dcterms:W3CDTF">2026-02-17T22:16:38Z</dcterms:modified>
</cp:coreProperties>
</file>