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4"/>
    <p:sldMasterId id="2147483660" r:id="rId5"/>
    <p:sldMasterId id="2147483672" r:id="rId6"/>
    <p:sldMasterId id="2147483674" r:id="rId7"/>
    <p:sldMasterId id="2147483648" r:id="rId8"/>
    <p:sldMasterId id="2147483688" r:id="rId9"/>
    <p:sldMasterId id="2147483695" r:id="rId10"/>
  </p:sldMasterIdLst>
  <p:notesMasterIdLst>
    <p:notesMasterId r:id="rId37"/>
  </p:notesMasterIdLst>
  <p:handoutMasterIdLst>
    <p:handoutMasterId r:id="rId38"/>
  </p:handoutMasterIdLst>
  <p:sldIdLst>
    <p:sldId id="266" r:id="rId11"/>
    <p:sldId id="262" r:id="rId12"/>
    <p:sldId id="267" r:id="rId13"/>
    <p:sldId id="270" r:id="rId14"/>
    <p:sldId id="264" r:id="rId15"/>
    <p:sldId id="268" r:id="rId16"/>
    <p:sldId id="271" r:id="rId17"/>
    <p:sldId id="272" r:id="rId18"/>
    <p:sldId id="263" r:id="rId19"/>
    <p:sldId id="257" r:id="rId20"/>
    <p:sldId id="273" r:id="rId21"/>
    <p:sldId id="25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60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921"/>
    <a:srgbClr val="D8922F"/>
    <a:srgbClr val="D4822A"/>
    <a:srgbClr val="4448A3"/>
    <a:srgbClr val="89B933"/>
    <a:srgbClr val="80BD14"/>
    <a:srgbClr val="EC9060"/>
    <a:srgbClr val="EC9669"/>
    <a:srgbClr val="A8D652"/>
    <a:srgbClr val="BBE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85" autoAdjust="0"/>
  </p:normalViewPr>
  <p:slideViewPr>
    <p:cSldViewPr snapToGrid="0" snapToObjects="1"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E498-3787-2D46-B27D-9FB90B56B0C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DD859-1154-1E46-8F79-A8A6522E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4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A1252-E67B-9F47-AF3A-D8C71C974D4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CCA2-227A-FC49-A28E-2898E0FC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4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88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2011–iLabS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4" b="15058"/>
          <a:stretch/>
        </p:blipFill>
        <p:spPr>
          <a:xfrm>
            <a:off x="457200" y="2286000"/>
            <a:ext cx="3886200" cy="3155353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9926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89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66490"/>
            <a:ext cx="8229600" cy="31522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21208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8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38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2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71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4223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5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529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2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2011–iLabS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4" b="15058"/>
          <a:stretch/>
        </p:blipFill>
        <p:spPr>
          <a:xfrm>
            <a:off x="457200" y="2286000"/>
            <a:ext cx="3886200" cy="3155353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005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9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66490"/>
            <a:ext cx="8229600" cy="31522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944" y="6356350"/>
            <a:ext cx="41879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9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0BC31-261B-0D4E-8662-0A5D29B37C62}" type="slidenum">
              <a:rPr lang="en-US" smtClean="0">
                <a:latin typeface="Garamond" pitchFamily="18" charset="0"/>
              </a:rPr>
              <a:pPr/>
              <a:t>‹#›</a:t>
            </a:fld>
            <a:endParaRPr lang="en-US" dirty="0">
              <a:latin typeface="Garamond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74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BA790555-888A-CB4E-8CAF-9B0898DE3E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5085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53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71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51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38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2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259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2011–iLabS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4" b="15058"/>
          <a:stretch/>
        </p:blipFill>
        <p:spPr>
          <a:xfrm>
            <a:off x="457200" y="2286000"/>
            <a:ext cx="3886200" cy="3155353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038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5C3A1C38-8935-2440-AB6D-F3464E26D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021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82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22B8007-CF4E-3746-95AA-3F560CFC1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22452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1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66490"/>
            <a:ext cx="8229600" cy="43955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2245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7000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71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3053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6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2860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241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0"/>
            <a:ext cx="9144000" cy="2100510"/>
            <a:chOff x="1" y="0"/>
            <a:chExt cx="9144000" cy="210051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1426633"/>
              <a:ext cx="9144000" cy="673876"/>
            </a:xfrm>
            <a:prstGeom prst="rect">
              <a:avLst/>
            </a:prstGeom>
            <a:solidFill>
              <a:srgbClr val="D27921"/>
            </a:solidFill>
            <a:ln w="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70" y="42333"/>
              <a:ext cx="4561862" cy="1371600"/>
            </a:xfrm>
            <a:prstGeom prst="rect">
              <a:avLst/>
            </a:prstGeom>
          </p:spPr>
        </p:pic>
        <p:pic>
          <p:nvPicPr>
            <p:cNvPr id="8" name="Picture 7" descr="CWE_Header_Symbol_OLDLOGO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2" t="28539" r="26066" b="34180"/>
            <a:stretch/>
          </p:blipFill>
          <p:spPr>
            <a:xfrm>
              <a:off x="5136014" y="0"/>
              <a:ext cx="4007987" cy="210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0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498600"/>
            <a:ext cx="9144000" cy="5359400"/>
          </a:xfrm>
          <a:prstGeom prst="rect">
            <a:avLst/>
          </a:prstGeom>
          <a:solidFill>
            <a:srgbClr val="4448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8A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fld id="{B34AE501-A794-1946-935D-80BF7E7C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5847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FFFF"/>
          </a:solidFill>
          <a:latin typeface="Garamond" pitchFamily="18" charset="0"/>
          <a:ea typeface="+mj-ea"/>
          <a:cs typeface="Garamond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98600"/>
            <a:ext cx="9144000" cy="5359400"/>
          </a:xfrm>
          <a:prstGeom prst="rect">
            <a:avLst/>
          </a:prstGeom>
          <a:solidFill>
            <a:srgbClr val="80BD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34AE501-A794-1946-935D-80BF7E7C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318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FFFF"/>
          </a:solidFill>
          <a:latin typeface="Garamond" pitchFamily="18" charset="0"/>
          <a:ea typeface="+mj-ea"/>
          <a:cs typeface="Garamond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98600"/>
            <a:ext cx="9144000" cy="5359400"/>
          </a:xfrm>
          <a:prstGeom prst="rect">
            <a:avLst/>
          </a:prstGeom>
          <a:solidFill>
            <a:srgbClr val="D2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34AE501-A794-1946-935D-80BF7E7C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318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FFFF"/>
          </a:solidFill>
          <a:latin typeface="Garamond" pitchFamily="18" charset="0"/>
          <a:ea typeface="+mj-ea"/>
          <a:cs typeface="Garamond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0248"/>
            <a:ext cx="8229600" cy="316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74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511300"/>
            <a:ext cx="9144000" cy="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89B933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  <p:sldLayoutId id="2147483702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0248"/>
            <a:ext cx="8229600" cy="316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74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511300"/>
            <a:ext cx="9144000" cy="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D27921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0248"/>
            <a:ext cx="8229600" cy="316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fld id="{C280BC31-261B-0D4E-8662-0A5D29B37C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74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cs typeface="Garamond" pitchFamily="18" charset="0"/>
              </a:defRPr>
            </a:lvl1pPr>
          </a:lstStyle>
          <a:p>
            <a:r>
              <a:rPr lang="en-US"/>
              <a:t>www.CWEonline.org  |   Eastern MA   |   Central MA   |   New Hampshire  | Rhode Island  | Vermont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511300"/>
            <a:ext cx="9144000" cy="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4448A3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0" y="42333"/>
            <a:ext cx="4561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hyperlink" Target="http://www.dwmbeancounter.com/tutorial/Tutorial.html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cweonline.org/" TargetMode="External"/><Relationship Id="rId4" Type="http://schemas.openxmlformats.org/officeDocument/2006/relationships/hyperlink" Target="http://bizfinance.about.com/od/bookkeepingessentials/a/Chart_of_Accounts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weonline.org/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Keeping the Books:</a:t>
            </a:r>
            <a:br>
              <a:rPr lang="en-US" dirty="0"/>
            </a:br>
            <a:r>
              <a:rPr lang="en-US" dirty="0"/>
              <a:t>Basic Recordkeeping and Accounting</a:t>
            </a:r>
          </a:p>
        </p:txBody>
      </p:sp>
    </p:spTree>
    <p:extLst>
      <p:ext uri="{BB962C8B-B14F-4D97-AF65-F5344CB8AC3E}">
        <p14:creationId xmlns:p14="http://schemas.microsoft.com/office/powerpoint/2010/main" val="42713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New England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396"/>
            <a:ext cx="82296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4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New England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65934"/>
            <a:ext cx="7735888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7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90439"/>
            <a:ext cx="8229600" cy="39771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What items are important to track in your businesses?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Product examples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Cost of goods sold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Inventory 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Service examples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Actual time spent on a project and dollars per hour earned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Marketing costs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Total cost of trade shows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Fees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Travel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Promotional items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Staff time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New England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813245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discussion</a:t>
            </a:r>
          </a:p>
        </p:txBody>
      </p:sp>
    </p:spTree>
    <p:extLst>
      <p:ext uri="{BB962C8B-B14F-4D97-AF65-F5344CB8AC3E}">
        <p14:creationId xmlns:p14="http://schemas.microsoft.com/office/powerpoint/2010/main" val="369112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New England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112962"/>
            <a:ext cx="7804150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662751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a bookkeeping system (continued)</a:t>
            </a:r>
          </a:p>
        </p:txBody>
      </p:sp>
    </p:spTree>
    <p:extLst>
      <p:ext uri="{BB962C8B-B14F-4D97-AF65-F5344CB8AC3E}">
        <p14:creationId xmlns:p14="http://schemas.microsoft.com/office/powerpoint/2010/main" val="134281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3" y="1813245"/>
            <a:ext cx="8708995" cy="300987"/>
          </a:xfrm>
        </p:spPr>
        <p:txBody>
          <a:bodyPr>
            <a:noAutofit/>
          </a:bodyPr>
          <a:lstStyle/>
          <a:p>
            <a:r>
              <a:rPr lang="en-US" altLang="en-US" sz="2450" dirty="0"/>
              <a:t>A bookkeeping “workflow” plan as part of your operations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546" y="2285999"/>
            <a:ext cx="5100221" cy="3883981"/>
          </a:xfrm>
        </p:spPr>
        <p:txBody>
          <a:bodyPr>
            <a:noAutofit/>
          </a:bodyPr>
          <a:lstStyle/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800" dirty="0"/>
              <a:t>Set deadlines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800" dirty="0"/>
              <a:t>Create internal control process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altLang="en-US" sz="2800" dirty="0"/>
              <a:t>Consequences of falling behind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Cash flow issues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Inaccurate tax returns and financial statements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Additional cost for amendments 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altLang="en-US" dirty="0"/>
              <a:t>Loss of trust with advisors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altLang="en-US" dirty="0"/>
              <a:t>Overcomplicating recordkeeping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72" y="3178205"/>
            <a:ext cx="3405628" cy="22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7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Accounting Methods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92925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Cash basis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Recognizes revenues and expenses at the time physical cash is actually received or paid out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Like your personal checkbook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You record deposits when you make them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You record checks when you write them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Accrual basis</a:t>
            </a:r>
            <a:endParaRPr lang="en-US" sz="3200" dirty="0"/>
          </a:p>
          <a:p>
            <a:pPr lvl="1"/>
            <a:r>
              <a:rPr lang="en-US" altLang="en-US" dirty="0"/>
              <a:t>Records income when the revenue is earned but not received (AR)</a:t>
            </a:r>
          </a:p>
          <a:p>
            <a:pPr lvl="1"/>
            <a:r>
              <a:rPr lang="en-US" altLang="en-US" dirty="0"/>
              <a:t>Records expenses when liabilities are incurred but not paid for (AP)</a:t>
            </a:r>
          </a:p>
          <a:p>
            <a:pPr lvl="1"/>
            <a:r>
              <a:rPr lang="en-US" altLang="en-US" dirty="0"/>
              <a:t>Annual payments apportioned and reported monthly (Prepaid)</a:t>
            </a:r>
          </a:p>
          <a:p>
            <a:pPr lvl="1"/>
            <a:endParaRPr lang="en-US" alt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endParaRPr lang="en-US" alt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7076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Revenue Example:  </a:t>
            </a:r>
            <a:r>
              <a:rPr lang="en-US" altLang="en-US" sz="2000" dirty="0"/>
              <a:t>Your painting business completes a job on April 15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, but you don’t collect payment until May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.  The income is recorded in May since that’s when you receive the check.</a:t>
            </a:r>
          </a:p>
          <a:p>
            <a:r>
              <a:rPr lang="en-US" altLang="en-US" sz="2400" b="1" dirty="0"/>
              <a:t>Expense Example: </a:t>
            </a:r>
            <a:r>
              <a:rPr lang="en-US" altLang="en-US" sz="2000" dirty="0"/>
              <a:t>You pay the annual rent of $12,000 in one lump sum in January.  January will show rent expense of $12,000 and every other month will show zero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Cash Basis Accounting 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160355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Revenue Example</a:t>
            </a:r>
            <a:r>
              <a:rPr lang="en-US" altLang="en-US" sz="2000" dirty="0"/>
              <a:t>:  Your painting company completes the job on April 15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and you get paid on May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.  The transaction is recorded as income on April 15</a:t>
            </a:r>
            <a:r>
              <a:rPr lang="en-US" altLang="en-US" sz="2000" baseline="30000" dirty="0"/>
              <a:t>th </a:t>
            </a:r>
          </a:p>
          <a:p>
            <a:r>
              <a:rPr lang="en-US" altLang="en-US" sz="2400" b="1" dirty="0"/>
              <a:t>Expense Example</a:t>
            </a:r>
            <a:r>
              <a:rPr lang="en-US" altLang="en-US" sz="2000" dirty="0"/>
              <a:t>: You purchase paint brushes on account on April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and you pay the bill on May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.  The transaction is recorded as an expense on April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because that’s when the activity occurred</a:t>
            </a:r>
          </a:p>
          <a:p>
            <a:r>
              <a:rPr lang="en-US" altLang="en-US" sz="2400" b="1" dirty="0"/>
              <a:t>Expense Example</a:t>
            </a:r>
            <a:r>
              <a:rPr lang="en-US" altLang="en-US" sz="2000" dirty="0"/>
              <a:t>: You pay the annual rent of $12,000 in one lump sum in January. Every month will show a $1,000 rent expense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Basis Accounting 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300173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Cash basis is easier to manage and make entries—if you can balance your checkbook, you can manage this method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Accrual basis provides better understanding of expenses and profitability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Accrual basis accounting is typically required when providing financial statements to lenders or shareholders.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Accounting software can run reports on Cash or Accrual Basis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Tax preparer will determine method to use for tax filing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accounting method is best?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33148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Welcome and </a:t>
            </a:r>
            <a:br>
              <a:rPr lang="en-US" dirty="0"/>
            </a:br>
            <a:r>
              <a:rPr lang="en-US" dirty="0"/>
              <a:t>Chat Introductions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211739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2400" dirty="0"/>
              <a:t>Many businesses start with a cash basis, manual system </a:t>
            </a:r>
          </a:p>
          <a:p>
            <a:pPr lvl="1"/>
            <a:r>
              <a:rPr lang="en-US" altLang="en-US" sz="2000" dirty="0"/>
              <a:t>Common starting point for businesses that start as hobbies</a:t>
            </a:r>
          </a:p>
          <a:p>
            <a:pPr lvl="1"/>
            <a:r>
              <a:rPr lang="en-US" altLang="en-US" sz="2000" dirty="0"/>
              <a:t>Provides data for filing taxes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/>
              <a:t>Cash or Accrual basis system using software such as QuickBooks</a:t>
            </a:r>
            <a:endParaRPr lang="en-US" altLang="en-US" sz="2400" i="1" dirty="0"/>
          </a:p>
          <a:p>
            <a:pPr lvl="1"/>
            <a:r>
              <a:rPr lang="en-US" altLang="en-US" sz="2000" dirty="0"/>
              <a:t>Companies (should)  move to this system when growth starts</a:t>
            </a:r>
          </a:p>
          <a:p>
            <a:pPr lvl="1"/>
            <a:r>
              <a:rPr lang="en-US" altLang="en-US" sz="2000" dirty="0"/>
              <a:t>Provides data for filing taxes</a:t>
            </a:r>
          </a:p>
          <a:p>
            <a:pPr lvl="1"/>
            <a:r>
              <a:rPr lang="en-US" altLang="en-US" sz="2000" dirty="0"/>
              <a:t>Provides management control information </a:t>
            </a:r>
          </a:p>
          <a:p>
            <a:pPr lvl="1"/>
            <a:r>
              <a:rPr lang="en-US" altLang="en-US" sz="2000" dirty="0"/>
              <a:t>Positions company to move to more sophisticated statements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/>
              <a:t>Use of CPA/EA services to compile, review, or audit books</a:t>
            </a:r>
          </a:p>
          <a:p>
            <a:pPr lvl="1"/>
            <a:r>
              <a:rPr lang="en-US" altLang="en-US" sz="2000" dirty="0"/>
              <a:t>One of these levels of CPA/EA service is generally triggered by financing requirements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steps of bookkeeping in early stage companies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30767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854" y="2472369"/>
            <a:ext cx="8229600" cy="388398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/>
              <a:t>Tax returns</a:t>
            </a:r>
          </a:p>
          <a:p>
            <a:r>
              <a:rPr lang="en-US" altLang="en-US" sz="2000" dirty="0"/>
              <a:t>CPA/EA </a:t>
            </a:r>
            <a:r>
              <a:rPr lang="en-US" altLang="en-US" sz="2000" b="1" dirty="0"/>
              <a:t>Compiled</a:t>
            </a:r>
            <a:r>
              <a:rPr lang="en-US" altLang="en-US" sz="2000" dirty="0"/>
              <a:t> financial statements</a:t>
            </a:r>
          </a:p>
          <a:p>
            <a:pPr lvl="1"/>
            <a:r>
              <a:rPr lang="en-US" altLang="en-US" sz="2000" dirty="0"/>
              <a:t>Typically OK for banks and other lending institutions</a:t>
            </a:r>
          </a:p>
          <a:p>
            <a:pPr lvl="1"/>
            <a:r>
              <a:rPr lang="en-US" altLang="en-US" sz="2000" dirty="0"/>
              <a:t>Lowest cost option</a:t>
            </a:r>
          </a:p>
          <a:p>
            <a:r>
              <a:rPr lang="en-US" altLang="en-US" sz="2000" dirty="0"/>
              <a:t>CPA/EA </a:t>
            </a:r>
            <a:r>
              <a:rPr lang="en-US" altLang="en-US" sz="2000" b="1" dirty="0"/>
              <a:t>Reviewed </a:t>
            </a:r>
            <a:r>
              <a:rPr lang="en-US" altLang="en-US" sz="2000" dirty="0"/>
              <a:t>financial statements</a:t>
            </a:r>
          </a:p>
          <a:p>
            <a:pPr lvl="1"/>
            <a:r>
              <a:rPr lang="en-US" altLang="en-US" sz="2000" dirty="0"/>
              <a:t>Typically OK for certain equity investors</a:t>
            </a:r>
          </a:p>
          <a:p>
            <a:pPr lvl="1"/>
            <a:r>
              <a:rPr lang="en-US" altLang="en-US" sz="2000" dirty="0"/>
              <a:t>Midrange cost option</a:t>
            </a:r>
          </a:p>
          <a:p>
            <a:r>
              <a:rPr lang="en-US" altLang="en-US" sz="2000" dirty="0"/>
              <a:t>CPA/EA</a:t>
            </a:r>
            <a:r>
              <a:rPr lang="en-US" altLang="en-US" sz="2000" b="1" dirty="0"/>
              <a:t> Audited</a:t>
            </a:r>
            <a:r>
              <a:rPr lang="en-US" altLang="en-US" dirty="0"/>
              <a:t> </a:t>
            </a:r>
            <a:r>
              <a:rPr lang="en-US" altLang="en-US" sz="2000" dirty="0"/>
              <a:t>financial statements</a:t>
            </a:r>
          </a:p>
          <a:p>
            <a:pPr lvl="1"/>
            <a:r>
              <a:rPr lang="en-US" altLang="en-US" sz="2000" dirty="0"/>
              <a:t>The gold standard—satisfies all investor requirements</a:t>
            </a:r>
          </a:p>
          <a:p>
            <a:pPr lvl="1"/>
            <a:r>
              <a:rPr lang="en-US" altLang="en-US" sz="2000" dirty="0"/>
              <a:t>Highest cost option </a:t>
            </a:r>
          </a:p>
          <a:p>
            <a:r>
              <a:rPr lang="en-US" altLang="en-US" sz="2000" dirty="0"/>
              <a:t>Price dependent on factors such as complexity of company, years of data to analyze, and bookkeeping processes in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056" y="1813245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steps of bookkeeping for companies preparing for financing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54701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854" y="2472369"/>
            <a:ext cx="8229600" cy="3883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Address bookkeeping in business plan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Set up and use QuickBooks or other platforms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Include a tax professional on team of advisors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Invest personal time to learn about financial management and how QuickBooks works, even with hiring a bookkeeper/accountant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Assign bookkeeping function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Have a tax professional prepare or advise on tax planning and preparation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056" y="1813245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Stage Companies – Getting Started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46016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854" y="2472369"/>
            <a:ext cx="8229600" cy="3883981"/>
          </a:xfrm>
        </p:spPr>
        <p:txBody>
          <a:bodyPr>
            <a:normAutofit/>
          </a:bodyPr>
          <a:lstStyle/>
          <a:p>
            <a:r>
              <a:rPr lang="en-US" altLang="en-US" dirty="0"/>
              <a:t>Assess your current bookkeeping system</a:t>
            </a:r>
          </a:p>
          <a:p>
            <a:pPr lvl="1"/>
            <a:r>
              <a:rPr lang="en-US" altLang="en-US" dirty="0"/>
              <a:t>Which steps from previous slide</a:t>
            </a:r>
            <a:r>
              <a:rPr lang="en-US" altLang="en-US" i="1" dirty="0"/>
              <a:t> </a:t>
            </a:r>
            <a:r>
              <a:rPr lang="en-US" altLang="en-US" dirty="0"/>
              <a:t>have you completed?</a:t>
            </a:r>
          </a:p>
          <a:p>
            <a:pPr lvl="1"/>
            <a:r>
              <a:rPr lang="en-US" altLang="en-US" dirty="0"/>
              <a:t>Is outside financing in the future?</a:t>
            </a:r>
          </a:p>
          <a:p>
            <a:r>
              <a:rPr lang="en-US" altLang="en-US" dirty="0"/>
              <a:t>Prepare action plan </a:t>
            </a:r>
          </a:p>
          <a:p>
            <a:pPr lvl="1"/>
            <a:r>
              <a:rPr lang="en-US" altLang="en-US" dirty="0"/>
              <a:t>In 3 months I will do…</a:t>
            </a:r>
          </a:p>
          <a:p>
            <a:pPr lvl="1"/>
            <a:r>
              <a:rPr lang="en-US" altLang="en-US" dirty="0"/>
              <a:t>In 6 months I will do…</a:t>
            </a:r>
          </a:p>
          <a:p>
            <a:r>
              <a:rPr lang="en-US" altLang="en-US" dirty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056" y="1813245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 Exercise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237441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854" y="2472369"/>
            <a:ext cx="8229600" cy="38839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>
                <a:hlinkClick r:id="rId2"/>
              </a:rPr>
              <a:t>www.sba.gov</a:t>
            </a:r>
          </a:p>
          <a:p>
            <a:pPr>
              <a:defRPr/>
            </a:pPr>
            <a:r>
              <a:rPr lang="en-US" u="sng" dirty="0">
                <a:hlinkClick r:id="rId3"/>
              </a:rPr>
              <a:t>www.irs.gov</a:t>
            </a:r>
            <a:endParaRPr lang="en-US" u="sng" dirty="0">
              <a:hlinkClick r:id="rId2"/>
            </a:endParaRPr>
          </a:p>
          <a:p>
            <a:pPr>
              <a:defRPr/>
            </a:pPr>
            <a:r>
              <a:rPr lang="en-US" u="sng" dirty="0">
                <a:hlinkClick r:id="rId2"/>
              </a:rPr>
              <a:t>http://www.dwmbeancounter.com/tutorial/Tutorial.html</a:t>
            </a:r>
            <a:endParaRPr lang="en-US" dirty="0"/>
          </a:p>
          <a:p>
            <a:pPr>
              <a:defRPr/>
            </a:pPr>
            <a:r>
              <a:rPr lang="en-US" u="sng" dirty="0">
                <a:hlinkClick r:id="rId4"/>
              </a:rPr>
              <a:t>http://bizfinance.about.com/od/bookkeepingessentials/a/Chart_of_Accounts.htm</a:t>
            </a:r>
            <a:endParaRPr lang="en-US" u="sng" dirty="0"/>
          </a:p>
          <a:p>
            <a:pPr>
              <a:defRPr/>
            </a:pPr>
            <a:r>
              <a:rPr lang="en-US" u="sng" dirty="0">
                <a:hlinkClick r:id="rId5"/>
              </a:rPr>
              <a:t>www.cweonline.org</a:t>
            </a:r>
            <a:endParaRPr lang="en-US" u="sng" dirty="0"/>
          </a:p>
          <a:p>
            <a:pPr>
              <a:defRPr/>
            </a:pPr>
            <a:endParaRPr lang="en-US" u="sng" dirty="0"/>
          </a:p>
          <a:p>
            <a:pPr>
              <a:defRPr/>
            </a:pPr>
            <a:endParaRPr lang="en-US" dirty="0"/>
          </a:p>
          <a:p>
            <a:pPr marL="247650" indent="-247650">
              <a:buClr>
                <a:srgbClr val="000000"/>
              </a:buClr>
              <a:buFontTx/>
              <a:buNone/>
              <a:defRPr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 marL="247650" indent="-247650">
              <a:buClr>
                <a:srgbClr val="000000"/>
              </a:buClr>
              <a:buFont typeface="Times New Roman" pitchFamily="18" charset="0"/>
              <a:buChar char="•"/>
              <a:defRPr/>
            </a:pP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056" y="1813245"/>
            <a:ext cx="8229600" cy="300987"/>
          </a:xfrm>
        </p:spPr>
        <p:txBody>
          <a:bodyPr>
            <a:normAutofit fontScale="90000"/>
          </a:bodyPr>
          <a:lstStyle/>
          <a:p>
            <a:r>
              <a:rPr lang="en-US" dirty="0"/>
              <a:t>Some useful websites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20526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25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56590" y="2286000"/>
            <a:ext cx="4323426" cy="3733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register for additional CWE programs, visit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www.cweonline.org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contact us at 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nfo.easternma@cweonline.org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0600" y="-165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</a:t>
            </a: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New England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8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69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attending Keeping the Books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44533" y="4420246"/>
            <a:ext cx="4556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Garamond" panose="02020404030301010803" pitchFamily="18" charset="0"/>
                <a:cs typeface="Arial" charset="0"/>
              </a:rPr>
              <a:t>CWE &amp; Facilitator Contact</a:t>
            </a:r>
          </a:p>
        </p:txBody>
      </p:sp>
    </p:spTree>
    <p:extLst>
      <p:ext uri="{BB962C8B-B14F-4D97-AF65-F5344CB8AC3E}">
        <p14:creationId xmlns:p14="http://schemas.microsoft.com/office/powerpoint/2010/main" val="324328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Women-founded, non-profit organization established in Boston in 1995</a:t>
            </a:r>
          </a:p>
          <a:p>
            <a:r>
              <a:rPr lang="en-US" altLang="en-US" u="sng" dirty="0"/>
              <a:t>Mission</a:t>
            </a:r>
            <a:r>
              <a:rPr lang="en-US" altLang="en-US" dirty="0"/>
              <a:t>: To empower women to become economically self-sufficient &amp; prosperous through business and entrepreneurship.</a:t>
            </a:r>
            <a:endParaRPr lang="en-US" altLang="en-US" sz="2800" dirty="0"/>
          </a:p>
          <a:p>
            <a:r>
              <a:rPr lang="en-US" altLang="en-US" u="sng" dirty="0"/>
              <a:t>Goal</a:t>
            </a:r>
            <a:r>
              <a:rPr lang="en-US" altLang="en-US" dirty="0"/>
              <a:t>: To provide the education, technical assistance and access to capital that aspiring entrepreneurs need to start and run their own business...</a:t>
            </a:r>
            <a:r>
              <a:rPr lang="en-US" altLang="en-US" i="1" dirty="0"/>
              <a:t>regardless of their economic status.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Welcome to CWE!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39273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about bookkeeping and accounting approaches</a:t>
            </a:r>
          </a:p>
          <a:p>
            <a:r>
              <a:rPr lang="en-US" altLang="en-US" dirty="0"/>
              <a:t>Identify your current approach and what you aspire to</a:t>
            </a:r>
          </a:p>
          <a:p>
            <a:r>
              <a:rPr lang="en-US" altLang="en-US" dirty="0"/>
              <a:t>Learn how to develop a strategy for your company to move to your desired standard</a:t>
            </a:r>
          </a:p>
          <a:p>
            <a:r>
              <a:rPr lang="en-US" altLang="en-US" dirty="0"/>
              <a:t>Learn where to go for  help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goals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941076" cy="365125"/>
          </a:xfrm>
        </p:spPr>
        <p:txBody>
          <a:bodyPr/>
          <a:lstStyle/>
          <a:p>
            <a:r>
              <a:rPr lang="en-US" dirty="0"/>
              <a:t>www.CWEonline.org  |   Eastern MA   |   Central MA   |   New Hampshire  | Rhode Island 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98467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bookkeeping important?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361974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Provides data to file state and federal income taxes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Many small businesses overpay income taxes because they do not have records to support legitimate deductions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“small” items are often missed, increasing tax payments</a:t>
            </a:r>
          </a:p>
          <a:p>
            <a:pPr marL="857250" lvl="1" indent="-342900">
              <a:lnSpc>
                <a:spcPct val="90000"/>
              </a:lnSpc>
            </a:pPr>
            <a:r>
              <a:rPr lang="en-US" altLang="en-US" dirty="0"/>
              <a:t>Business travel—the mileage deduction adds up!</a:t>
            </a:r>
          </a:p>
          <a:p>
            <a:pPr marL="857250" lvl="1" indent="-342900">
              <a:lnSpc>
                <a:spcPct val="90000"/>
              </a:lnSpc>
            </a:pPr>
            <a:r>
              <a:rPr lang="en-US" altLang="en-US" dirty="0"/>
              <a:t>Office supplies—pens, paper, ink, folders</a:t>
            </a:r>
          </a:p>
          <a:p>
            <a:pPr marL="857250" lvl="1" indent="-342900">
              <a:lnSpc>
                <a:spcPct val="90000"/>
              </a:lnSpc>
            </a:pPr>
            <a:r>
              <a:rPr lang="en-US" altLang="en-US" dirty="0"/>
              <a:t>Home office expenses—percentage of overall expense plus depreciation</a:t>
            </a:r>
          </a:p>
          <a:p>
            <a:pPr marL="857250" lvl="1" indent="-342900">
              <a:lnSpc>
                <a:spcPct val="90000"/>
              </a:lnSpc>
            </a:pPr>
            <a:r>
              <a:rPr lang="en-US" altLang="en-US" dirty="0"/>
              <a:t>Meals and entertainment—every cup of coffee you buy a client or prospect is a deductible business expense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Enables year end tax planning and avoids surprises at tax time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136106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Provides information needed to make good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83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Does the business have enough cash to operate?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How much cash is needed each month?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How many units of product or hours of service must be sold each  month?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do I get to pay myself?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Is the business making enough profit?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products or services are most profitable?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customers consume too many resources for the money they pay?</a:t>
            </a: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414512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BC31-261B-0D4E-8662-0A5D29B37C6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Provides data needed for financial transactions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285999"/>
            <a:ext cx="4532050" cy="3883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Required for bank loans</a:t>
            </a:r>
          </a:p>
          <a:p>
            <a:pPr>
              <a:lnSpc>
                <a:spcPct val="90000"/>
              </a:lnSpc>
            </a:pPr>
            <a:r>
              <a:rPr lang="en-US" dirty="0"/>
              <a:t>Required by equity investors</a:t>
            </a:r>
          </a:p>
          <a:p>
            <a:pPr>
              <a:lnSpc>
                <a:spcPct val="90000"/>
              </a:lnSpc>
            </a:pPr>
            <a:r>
              <a:rPr lang="en-US" dirty="0"/>
              <a:t>Required to negotiate a merger with a partner or to form a joint venture</a:t>
            </a:r>
          </a:p>
          <a:p>
            <a:pPr>
              <a:lnSpc>
                <a:spcPct val="90000"/>
              </a:lnSpc>
            </a:pPr>
            <a:r>
              <a:rPr lang="en-US" dirty="0"/>
              <a:t>Required to establish a fair market value to sell a business</a:t>
            </a: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26" y="2601156"/>
            <a:ext cx="3361738" cy="26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4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 bookkeeping system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57200" y="6356350"/>
            <a:ext cx="79854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www.CWEonline.org  |   Eastern MA   |   Central MA   |   Rhode Island | New Hampshire | Vermont | VBOC New England</a:t>
            </a:r>
          </a:p>
        </p:txBody>
      </p:sp>
    </p:spTree>
    <p:extLst>
      <p:ext uri="{BB962C8B-B14F-4D97-AF65-F5344CB8AC3E}">
        <p14:creationId xmlns:p14="http://schemas.microsoft.com/office/powerpoint/2010/main" val="27308364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WE Colors">
      <a:dk1>
        <a:sysClr val="windowText" lastClr="000000"/>
      </a:dk1>
      <a:lt1>
        <a:sysClr val="window" lastClr="FFFFFF"/>
      </a:lt1>
      <a:dk2>
        <a:srgbClr val="757575"/>
      </a:dk2>
      <a:lt2>
        <a:srgbClr val="EEECE1"/>
      </a:lt2>
      <a:accent1>
        <a:srgbClr val="7FB935"/>
      </a:accent1>
      <a:accent2>
        <a:srgbClr val="D97032"/>
      </a:accent2>
      <a:accent3>
        <a:srgbClr val="3E509C"/>
      </a:accent3>
      <a:accent4>
        <a:srgbClr val="A9D355"/>
      </a:accent4>
      <a:accent5>
        <a:srgbClr val="E68D60"/>
      </a:accent5>
      <a:accent6>
        <a:srgbClr val="4F61AB"/>
      </a:accent6>
      <a:hlink>
        <a:srgbClr val="546FDA"/>
      </a:hlink>
      <a:folHlink>
        <a:srgbClr val="2834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WE Colors">
      <a:dk1>
        <a:sysClr val="windowText" lastClr="000000"/>
      </a:dk1>
      <a:lt1>
        <a:sysClr val="window" lastClr="FFFFFF"/>
      </a:lt1>
      <a:dk2>
        <a:srgbClr val="757575"/>
      </a:dk2>
      <a:lt2>
        <a:srgbClr val="EEECE1"/>
      </a:lt2>
      <a:accent1>
        <a:srgbClr val="7FB935"/>
      </a:accent1>
      <a:accent2>
        <a:srgbClr val="D97032"/>
      </a:accent2>
      <a:accent3>
        <a:srgbClr val="3E509C"/>
      </a:accent3>
      <a:accent4>
        <a:srgbClr val="A9D355"/>
      </a:accent4>
      <a:accent5>
        <a:srgbClr val="E68D60"/>
      </a:accent5>
      <a:accent6>
        <a:srgbClr val="4F61AB"/>
      </a:accent6>
      <a:hlink>
        <a:srgbClr val="546FDA"/>
      </a:hlink>
      <a:folHlink>
        <a:srgbClr val="2834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WE Colors">
      <a:dk1>
        <a:sysClr val="windowText" lastClr="000000"/>
      </a:dk1>
      <a:lt1>
        <a:sysClr val="window" lastClr="FFFFFF"/>
      </a:lt1>
      <a:dk2>
        <a:srgbClr val="757575"/>
      </a:dk2>
      <a:lt2>
        <a:srgbClr val="EEECE1"/>
      </a:lt2>
      <a:accent1>
        <a:srgbClr val="7FB935"/>
      </a:accent1>
      <a:accent2>
        <a:srgbClr val="D97032"/>
      </a:accent2>
      <a:accent3>
        <a:srgbClr val="3E509C"/>
      </a:accent3>
      <a:accent4>
        <a:srgbClr val="A9D355"/>
      </a:accent4>
      <a:accent5>
        <a:srgbClr val="E68D60"/>
      </a:accent5>
      <a:accent6>
        <a:srgbClr val="4F61AB"/>
      </a:accent6>
      <a:hlink>
        <a:srgbClr val="546FDA"/>
      </a:hlink>
      <a:folHlink>
        <a:srgbClr val="2834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CWE Colors">
      <a:dk1>
        <a:sysClr val="windowText" lastClr="000000"/>
      </a:dk1>
      <a:lt1>
        <a:sysClr val="window" lastClr="FFFFFF"/>
      </a:lt1>
      <a:dk2>
        <a:srgbClr val="757575"/>
      </a:dk2>
      <a:lt2>
        <a:srgbClr val="EEECE1"/>
      </a:lt2>
      <a:accent1>
        <a:srgbClr val="7FB935"/>
      </a:accent1>
      <a:accent2>
        <a:srgbClr val="D97032"/>
      </a:accent2>
      <a:accent3>
        <a:srgbClr val="3E509C"/>
      </a:accent3>
      <a:accent4>
        <a:srgbClr val="A9D355"/>
      </a:accent4>
      <a:accent5>
        <a:srgbClr val="E68D60"/>
      </a:accent5>
      <a:accent6>
        <a:srgbClr val="4F61AB"/>
      </a:accent6>
      <a:hlink>
        <a:srgbClr val="546FDA"/>
      </a:hlink>
      <a:folHlink>
        <a:srgbClr val="2834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0DCC5AB592945B1ED006310EC3AA6" ma:contentTypeVersion="13" ma:contentTypeDescription="Create a new document." ma:contentTypeScope="" ma:versionID="d84b2c54a974ea728b8e4880043c45e1">
  <xsd:schema xmlns:xsd="http://www.w3.org/2001/XMLSchema" xmlns:xs="http://www.w3.org/2001/XMLSchema" xmlns:p="http://schemas.microsoft.com/office/2006/metadata/properties" xmlns:ns2="f3f71179-f6e8-400d-ba75-0c7d9a5871a0" xmlns:ns3="d38c0ca4-9805-4995-a121-71b481328d4b" targetNamespace="http://schemas.microsoft.com/office/2006/metadata/properties" ma:root="true" ma:fieldsID="d0b0e44f009b0d1aebb6cd1e723e648c" ns2:_="" ns3:_="">
    <xsd:import namespace="f3f71179-f6e8-400d-ba75-0c7d9a5871a0"/>
    <xsd:import namespace="d38c0ca4-9805-4995-a121-71b481328d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71179-f6e8-400d-ba75-0c7d9a587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c0ca4-9805-4995-a121-71b481328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E1D0B-5A15-4352-A288-FD1669301A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DA666-C213-4DD4-99CB-BCF8539A58B0}">
  <ds:schemaRefs>
    <ds:schemaRef ds:uri="d38c0ca4-9805-4995-a121-71b481328d4b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3f71179-f6e8-400d-ba75-0c7d9a5871a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CB90E-CC1F-4A57-8674-84B0425CD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71179-f6e8-400d-ba75-0c7d9a5871a0"/>
    <ds:schemaRef ds:uri="d38c0ca4-9805-4995-a121-71b481328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1685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Custom Design</vt:lpstr>
      <vt:lpstr>1_Custom Design</vt:lpstr>
      <vt:lpstr>2_Custom Design</vt:lpstr>
      <vt:lpstr>3_Custom Design</vt:lpstr>
      <vt:lpstr>Office Theme</vt:lpstr>
      <vt:lpstr>1_Office Theme</vt:lpstr>
      <vt:lpstr>2_Office Theme</vt:lpstr>
      <vt:lpstr>Keeping the Books: Basic Recordkeeping and Accounting</vt:lpstr>
      <vt:lpstr>Welcome and  Chat Introductions</vt:lpstr>
      <vt:lpstr>Welcome to CWE!</vt:lpstr>
      <vt:lpstr>Session goals</vt:lpstr>
      <vt:lpstr>Why is bookkeeping important?</vt:lpstr>
      <vt:lpstr>Provides data to file state and federal income taxes</vt:lpstr>
      <vt:lpstr>Provides information needed to make good decisions</vt:lpstr>
      <vt:lpstr>Provides data needed for financial transactions</vt:lpstr>
      <vt:lpstr>Components of a bookkeeping system</vt:lpstr>
      <vt:lpstr>PowerPoint Presentation</vt:lpstr>
      <vt:lpstr>PowerPoint Presentation</vt:lpstr>
      <vt:lpstr>Class discussion</vt:lpstr>
      <vt:lpstr>Components of a bookkeeping system (continued)</vt:lpstr>
      <vt:lpstr>A bookkeeping “workflow” plan as part of your operations plan</vt:lpstr>
      <vt:lpstr>Accounting Methods</vt:lpstr>
      <vt:lpstr>PowerPoint Presentation</vt:lpstr>
      <vt:lpstr>Cash Basis Accounting Examples</vt:lpstr>
      <vt:lpstr>Accrual Basis Accounting Examples</vt:lpstr>
      <vt:lpstr>Which accounting method is best?</vt:lpstr>
      <vt:lpstr>Typical steps of bookkeeping in early stage companies</vt:lpstr>
      <vt:lpstr>Typical steps of bookkeeping for companies preparing for financing</vt:lpstr>
      <vt:lpstr>Early Stage Companies – Getting Started</vt:lpstr>
      <vt:lpstr>Individual Exercise</vt:lpstr>
      <vt:lpstr>Some useful websites</vt:lpstr>
      <vt:lpstr>Questions?</vt:lpstr>
      <vt:lpstr>Thank you for attending Keeping the Books </vt:lpstr>
    </vt:vector>
  </TitlesOfParts>
  <Company>HCC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Aprile Hodgkins</dc:creator>
  <cp:lastModifiedBy>Cassandra Chislom</cp:lastModifiedBy>
  <cp:revision>113</cp:revision>
  <cp:lastPrinted>2014-01-10T18:03:35Z</cp:lastPrinted>
  <dcterms:created xsi:type="dcterms:W3CDTF">2013-12-09T21:51:48Z</dcterms:created>
  <dcterms:modified xsi:type="dcterms:W3CDTF">2021-12-01T17:02:19Z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0x010100B3B0DCC5AB592945B1ED006310EC3AA6</vt:lpwstr>
  </property>
</Properties>
</file>