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7" r:id="rId4"/>
    <p:sldMasterId id="2147483660" r:id="rId5"/>
    <p:sldMasterId id="2147483672" r:id="rId6"/>
    <p:sldMasterId id="2147483674" r:id="rId7"/>
    <p:sldMasterId id="2147483648" r:id="rId8"/>
    <p:sldMasterId id="2147483688" r:id="rId9"/>
    <p:sldMasterId id="2147483695" r:id="rId10"/>
  </p:sldMasterIdLst>
  <p:notesMasterIdLst>
    <p:notesMasterId r:id="rId50"/>
  </p:notesMasterIdLst>
  <p:handoutMasterIdLst>
    <p:handoutMasterId r:id="rId51"/>
  </p:handoutMasterIdLst>
  <p:sldIdLst>
    <p:sldId id="266" r:id="rId11"/>
    <p:sldId id="342" r:id="rId12"/>
    <p:sldId id="344" r:id="rId13"/>
    <p:sldId id="343" r:id="rId14"/>
    <p:sldId id="345" r:id="rId15"/>
    <p:sldId id="258" r:id="rId16"/>
    <p:sldId id="274" r:id="rId17"/>
    <p:sldId id="276" r:id="rId18"/>
    <p:sldId id="275" r:id="rId19"/>
    <p:sldId id="277" r:id="rId20"/>
    <p:sldId id="346" r:id="rId21"/>
    <p:sldId id="347" r:id="rId22"/>
    <p:sldId id="348" r:id="rId23"/>
    <p:sldId id="349" r:id="rId24"/>
    <p:sldId id="350" r:id="rId25"/>
    <p:sldId id="353" r:id="rId26"/>
    <p:sldId id="354" r:id="rId27"/>
    <p:sldId id="352" r:id="rId28"/>
    <p:sldId id="270" r:id="rId29"/>
    <p:sldId id="271" r:id="rId30"/>
    <p:sldId id="355" r:id="rId31"/>
    <p:sldId id="272" r:id="rId32"/>
    <p:sldId id="273" r:id="rId33"/>
    <p:sldId id="279" r:id="rId34"/>
    <p:sldId id="280" r:id="rId35"/>
    <p:sldId id="281" r:id="rId36"/>
    <p:sldId id="282" r:id="rId37"/>
    <p:sldId id="278" r:id="rId38"/>
    <p:sldId id="351" r:id="rId39"/>
    <p:sldId id="329" r:id="rId40"/>
    <p:sldId id="318" r:id="rId41"/>
    <p:sldId id="320" r:id="rId42"/>
    <p:sldId id="321" r:id="rId43"/>
    <p:sldId id="323" r:id="rId44"/>
    <p:sldId id="330" r:id="rId45"/>
    <p:sldId id="324" r:id="rId46"/>
    <p:sldId id="327" r:id="rId47"/>
    <p:sldId id="328" r:id="rId48"/>
    <p:sldId id="283"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7921"/>
    <a:srgbClr val="D8922F"/>
    <a:srgbClr val="D4822A"/>
    <a:srgbClr val="4448A3"/>
    <a:srgbClr val="89B933"/>
    <a:srgbClr val="80BD14"/>
    <a:srgbClr val="EC9060"/>
    <a:srgbClr val="EC9669"/>
    <a:srgbClr val="A8D652"/>
    <a:srgbClr val="BBE8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0" autoAdjust="0"/>
    <p:restoredTop sz="49497" autoAdjust="0"/>
  </p:normalViewPr>
  <p:slideViewPr>
    <p:cSldViewPr snapToGrid="0" snapToObjects="1">
      <p:cViewPr varScale="1">
        <p:scale>
          <a:sx n="42" d="100"/>
          <a:sy n="42" d="100"/>
        </p:scale>
        <p:origin x="280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1AD0F-09E0-4D27-AB7F-58892DBCBBC6}" type="doc">
      <dgm:prSet loTypeId="urn:microsoft.com/office/officeart/2005/8/layout/arrow3" loCatId="relationship" qsTypeId="urn:microsoft.com/office/officeart/2005/8/quickstyle/3d3" qsCatId="3D" csTypeId="urn:microsoft.com/office/officeart/2005/8/colors/colorful3" csCatId="colorful" phldr="1"/>
      <dgm:spPr/>
      <dgm:t>
        <a:bodyPr/>
        <a:lstStyle/>
        <a:p>
          <a:endParaRPr lang="en-US"/>
        </a:p>
      </dgm:t>
    </dgm:pt>
    <dgm:pt modelId="{523A9E55-4CA0-4B11-9137-70D99900C30F}">
      <dgm:prSet phldrT="[Text]" custT="1"/>
      <dgm:spPr/>
      <dgm:t>
        <a:bodyPr/>
        <a:lstStyle/>
        <a:p>
          <a:r>
            <a:rPr lang="en-US" sz="1800" b="1" dirty="0"/>
            <a:t>BUSINESS PLAN:     WHO?    WHAT?</a:t>
          </a:r>
          <a:endParaRPr lang="en-US" sz="1800" dirty="0"/>
        </a:p>
      </dgm:t>
    </dgm:pt>
    <dgm:pt modelId="{9F01A658-0B84-41E0-AE88-258EF7ED395C}" type="parTrans" cxnId="{B8679C85-A384-43D9-BD1E-839BD9B72F5E}">
      <dgm:prSet/>
      <dgm:spPr/>
      <dgm:t>
        <a:bodyPr/>
        <a:lstStyle/>
        <a:p>
          <a:endParaRPr lang="en-US" sz="1800"/>
        </a:p>
      </dgm:t>
    </dgm:pt>
    <dgm:pt modelId="{DD7F14AD-1D0D-4006-965A-A6856358CAA5}" type="sibTrans" cxnId="{B8679C85-A384-43D9-BD1E-839BD9B72F5E}">
      <dgm:prSet/>
      <dgm:spPr/>
      <dgm:t>
        <a:bodyPr/>
        <a:lstStyle/>
        <a:p>
          <a:endParaRPr lang="en-US" sz="1800"/>
        </a:p>
      </dgm:t>
    </dgm:pt>
    <dgm:pt modelId="{10221A07-8C73-40BF-A131-0483262136CF}">
      <dgm:prSet phldrT="[Text]" custT="1"/>
      <dgm:spPr/>
      <dgm:t>
        <a:bodyPr/>
        <a:lstStyle/>
        <a:p>
          <a:r>
            <a:rPr lang="en-US" sz="1800" b="1" dirty="0"/>
            <a:t>STRATEGIC PLAN:      HOW?   WHEN? </a:t>
          </a:r>
          <a:endParaRPr lang="en-US" sz="1800" dirty="0"/>
        </a:p>
      </dgm:t>
    </dgm:pt>
    <dgm:pt modelId="{EB6F7193-D93B-4B4A-9509-F258E80E9309}" type="parTrans" cxnId="{5149A045-5DF2-40A6-932A-5A3B09BBAA3E}">
      <dgm:prSet/>
      <dgm:spPr/>
      <dgm:t>
        <a:bodyPr/>
        <a:lstStyle/>
        <a:p>
          <a:endParaRPr lang="en-US" sz="1800"/>
        </a:p>
      </dgm:t>
    </dgm:pt>
    <dgm:pt modelId="{637F61F1-3762-43A4-AA39-D52318ED639A}" type="sibTrans" cxnId="{5149A045-5DF2-40A6-932A-5A3B09BBAA3E}">
      <dgm:prSet/>
      <dgm:spPr/>
      <dgm:t>
        <a:bodyPr/>
        <a:lstStyle/>
        <a:p>
          <a:endParaRPr lang="en-US" sz="1800"/>
        </a:p>
      </dgm:t>
    </dgm:pt>
    <dgm:pt modelId="{99C3FEDC-CD2B-4A16-AB7D-AB2AADC7F54E}">
      <dgm:prSet custT="1"/>
      <dgm:spPr/>
      <dgm:t>
        <a:bodyPr/>
        <a:lstStyle/>
        <a:p>
          <a:r>
            <a:rPr lang="en-US" sz="1800" dirty="0"/>
            <a:t>For new business looking to obtain funding /direct ops</a:t>
          </a:r>
        </a:p>
      </dgm:t>
    </dgm:pt>
    <dgm:pt modelId="{CC2F40F9-E3D1-4A4B-87D3-F82973301E74}" type="parTrans" cxnId="{63881E48-83AE-4873-8F1D-F4F404D639E2}">
      <dgm:prSet/>
      <dgm:spPr/>
      <dgm:t>
        <a:bodyPr/>
        <a:lstStyle/>
        <a:p>
          <a:endParaRPr lang="en-US" sz="1800"/>
        </a:p>
      </dgm:t>
    </dgm:pt>
    <dgm:pt modelId="{CFB9F376-8842-42E9-AADA-C113DFD6A4F3}" type="sibTrans" cxnId="{63881E48-83AE-4873-8F1D-F4F404D639E2}">
      <dgm:prSet/>
      <dgm:spPr/>
      <dgm:t>
        <a:bodyPr/>
        <a:lstStyle/>
        <a:p>
          <a:endParaRPr lang="en-US" sz="1800"/>
        </a:p>
      </dgm:t>
    </dgm:pt>
    <dgm:pt modelId="{1FE735DF-1B81-4FA2-B1D8-65994956EA4E}">
      <dgm:prSet custT="1"/>
      <dgm:spPr/>
      <dgm:t>
        <a:bodyPr/>
        <a:lstStyle/>
        <a:p>
          <a:r>
            <a:rPr lang="en-US" sz="1800" dirty="0"/>
            <a:t>Provides structure and ideas to define the business</a:t>
          </a:r>
        </a:p>
      </dgm:t>
    </dgm:pt>
    <dgm:pt modelId="{3E730B12-99F9-4661-BE91-BFAFD21C53DD}" type="parTrans" cxnId="{CE2DACBD-5DBF-41D6-80E4-C4227AFB4B3E}">
      <dgm:prSet/>
      <dgm:spPr/>
      <dgm:t>
        <a:bodyPr/>
        <a:lstStyle/>
        <a:p>
          <a:endParaRPr lang="en-US" sz="1800"/>
        </a:p>
      </dgm:t>
    </dgm:pt>
    <dgm:pt modelId="{6C7BCEF8-EB05-4BA0-A95C-C55D50734658}" type="sibTrans" cxnId="{CE2DACBD-5DBF-41D6-80E4-C4227AFB4B3E}">
      <dgm:prSet/>
      <dgm:spPr/>
      <dgm:t>
        <a:bodyPr/>
        <a:lstStyle/>
        <a:p>
          <a:endParaRPr lang="en-US" sz="1800"/>
        </a:p>
      </dgm:t>
    </dgm:pt>
    <dgm:pt modelId="{0A39C6AE-3DB8-4B50-B25D-6264CF861E38}">
      <dgm:prSet custT="1"/>
      <dgm:spPr/>
      <dgm:t>
        <a:bodyPr/>
        <a:lstStyle/>
        <a:p>
          <a:r>
            <a:rPr lang="en-US" sz="1800" dirty="0"/>
            <a:t>Critical for funding</a:t>
          </a:r>
        </a:p>
      </dgm:t>
    </dgm:pt>
    <dgm:pt modelId="{3110F3F0-F2CB-4915-844C-3B2F66FB34A8}" type="parTrans" cxnId="{B6D90D82-6997-4F76-BAB1-1132FB4FB4B3}">
      <dgm:prSet/>
      <dgm:spPr/>
      <dgm:t>
        <a:bodyPr/>
        <a:lstStyle/>
        <a:p>
          <a:endParaRPr lang="en-US" sz="1800"/>
        </a:p>
      </dgm:t>
    </dgm:pt>
    <dgm:pt modelId="{7F55BBAC-A495-4018-AF4A-877C64572E35}" type="sibTrans" cxnId="{B6D90D82-6997-4F76-BAB1-1132FB4FB4B3}">
      <dgm:prSet/>
      <dgm:spPr/>
      <dgm:t>
        <a:bodyPr/>
        <a:lstStyle/>
        <a:p>
          <a:endParaRPr lang="en-US" sz="1800"/>
        </a:p>
      </dgm:t>
    </dgm:pt>
    <dgm:pt modelId="{03CCC3B2-537D-4C79-8A09-800A385E9883}">
      <dgm:prSet custT="1"/>
      <dgm:spPr/>
      <dgm:t>
        <a:bodyPr/>
        <a:lstStyle/>
        <a:p>
          <a:r>
            <a:rPr lang="en-US" sz="1800" dirty="0"/>
            <a:t>Tactical in nature</a:t>
          </a:r>
        </a:p>
      </dgm:t>
    </dgm:pt>
    <dgm:pt modelId="{B672A190-D1A8-4312-9381-002942E32B3E}" type="parTrans" cxnId="{A4440036-1517-4769-B039-60D2CC31344D}">
      <dgm:prSet/>
      <dgm:spPr/>
      <dgm:t>
        <a:bodyPr/>
        <a:lstStyle/>
        <a:p>
          <a:endParaRPr lang="en-US" sz="1800"/>
        </a:p>
      </dgm:t>
    </dgm:pt>
    <dgm:pt modelId="{EFED52E4-A836-4030-B3B9-E56444ADACF6}" type="sibTrans" cxnId="{A4440036-1517-4769-B039-60D2CC31344D}">
      <dgm:prSet/>
      <dgm:spPr/>
      <dgm:t>
        <a:bodyPr/>
        <a:lstStyle/>
        <a:p>
          <a:endParaRPr lang="en-US" sz="1800"/>
        </a:p>
      </dgm:t>
    </dgm:pt>
    <dgm:pt modelId="{2EE0370A-A438-4798-B959-39C7D5711BFA}">
      <dgm:prSet custT="1"/>
      <dgm:spPr/>
      <dgm:t>
        <a:bodyPr/>
        <a:lstStyle/>
        <a:p>
          <a:r>
            <a:rPr lang="en-US" sz="1800" dirty="0"/>
            <a:t>Outlook: typically up to 1 year</a:t>
          </a:r>
        </a:p>
      </dgm:t>
    </dgm:pt>
    <dgm:pt modelId="{B2EB5B95-CD8D-45A3-8372-11B7EFE8B711}" type="parTrans" cxnId="{8D36837F-658F-43F3-BF2D-13EB221C0D32}">
      <dgm:prSet/>
      <dgm:spPr/>
      <dgm:t>
        <a:bodyPr/>
        <a:lstStyle/>
        <a:p>
          <a:endParaRPr lang="en-US" sz="1800"/>
        </a:p>
      </dgm:t>
    </dgm:pt>
    <dgm:pt modelId="{0CF47B61-A6B6-4AD1-BE77-B4BA10EAB48C}" type="sibTrans" cxnId="{8D36837F-658F-43F3-BF2D-13EB221C0D32}">
      <dgm:prSet/>
      <dgm:spPr/>
      <dgm:t>
        <a:bodyPr/>
        <a:lstStyle/>
        <a:p>
          <a:endParaRPr lang="en-US" sz="1800"/>
        </a:p>
      </dgm:t>
    </dgm:pt>
    <dgm:pt modelId="{84AFFF7A-F67E-41B8-BBB5-E6853919D2A8}">
      <dgm:prSet custT="1"/>
      <dgm:spPr/>
      <dgm:t>
        <a:bodyPr/>
        <a:lstStyle/>
        <a:p>
          <a:r>
            <a:rPr lang="en-US" sz="1800" dirty="0"/>
            <a:t>For existing organization serious about growth</a:t>
          </a:r>
        </a:p>
      </dgm:t>
    </dgm:pt>
    <dgm:pt modelId="{CD471179-DA5A-4DE8-9AFA-A1F4B1CD98EF}" type="parTrans" cxnId="{DD06D2CF-9A48-4790-A480-4927A4542A8B}">
      <dgm:prSet/>
      <dgm:spPr/>
      <dgm:t>
        <a:bodyPr/>
        <a:lstStyle/>
        <a:p>
          <a:endParaRPr lang="en-US" sz="1800"/>
        </a:p>
      </dgm:t>
    </dgm:pt>
    <dgm:pt modelId="{4BC8DE7E-992F-4E06-8338-5F77A5934851}" type="sibTrans" cxnId="{DD06D2CF-9A48-4790-A480-4927A4542A8B}">
      <dgm:prSet/>
      <dgm:spPr/>
      <dgm:t>
        <a:bodyPr/>
        <a:lstStyle/>
        <a:p>
          <a:endParaRPr lang="en-US" sz="1800"/>
        </a:p>
      </dgm:t>
    </dgm:pt>
    <dgm:pt modelId="{B2A1D54E-003D-47CC-A4E4-05BB9326762D}">
      <dgm:prSet custT="1"/>
      <dgm:spPr/>
      <dgm:t>
        <a:bodyPr/>
        <a:lstStyle/>
        <a:p>
          <a:r>
            <a:rPr lang="en-US" sz="1800" dirty="0"/>
            <a:t>Provides focus, direction, action</a:t>
          </a:r>
        </a:p>
      </dgm:t>
    </dgm:pt>
    <dgm:pt modelId="{9DE6057E-276D-42D7-987C-F6B60628E019}" type="parTrans" cxnId="{93411112-4458-4272-99FC-37E110CD3C79}">
      <dgm:prSet/>
      <dgm:spPr/>
      <dgm:t>
        <a:bodyPr/>
        <a:lstStyle/>
        <a:p>
          <a:endParaRPr lang="en-US" sz="1800"/>
        </a:p>
      </dgm:t>
    </dgm:pt>
    <dgm:pt modelId="{4B1EBDA2-4251-436D-968F-D4CCF45B9D9D}" type="sibTrans" cxnId="{93411112-4458-4272-99FC-37E110CD3C79}">
      <dgm:prSet/>
      <dgm:spPr/>
      <dgm:t>
        <a:bodyPr/>
        <a:lstStyle/>
        <a:p>
          <a:endParaRPr lang="en-US" sz="1800"/>
        </a:p>
      </dgm:t>
    </dgm:pt>
    <dgm:pt modelId="{69B1E68C-E3D3-4A9B-91F9-68D313585209}">
      <dgm:prSet custT="1"/>
      <dgm:spPr/>
      <dgm:t>
        <a:bodyPr/>
        <a:lstStyle/>
        <a:p>
          <a:r>
            <a:rPr lang="en-US" sz="1800"/>
            <a:t>Critical to prioritizing resources to grow revenue and ROI</a:t>
          </a:r>
        </a:p>
      </dgm:t>
    </dgm:pt>
    <dgm:pt modelId="{783F83A2-458B-4EFA-A39F-823F295DD35C}" type="parTrans" cxnId="{A74B3E6C-2A8E-4319-B402-7D9C06529538}">
      <dgm:prSet/>
      <dgm:spPr/>
      <dgm:t>
        <a:bodyPr/>
        <a:lstStyle/>
        <a:p>
          <a:endParaRPr lang="en-US" sz="1800"/>
        </a:p>
      </dgm:t>
    </dgm:pt>
    <dgm:pt modelId="{92215437-A346-4ACD-A9DD-39080CAFA7D0}" type="sibTrans" cxnId="{A74B3E6C-2A8E-4319-B402-7D9C06529538}">
      <dgm:prSet/>
      <dgm:spPr/>
      <dgm:t>
        <a:bodyPr/>
        <a:lstStyle/>
        <a:p>
          <a:endParaRPr lang="en-US" sz="1800"/>
        </a:p>
      </dgm:t>
    </dgm:pt>
    <dgm:pt modelId="{4BC6C3E7-1F54-41A1-9496-66C9871ED081}">
      <dgm:prSet custT="1"/>
      <dgm:spPr/>
      <dgm:t>
        <a:bodyPr/>
        <a:lstStyle/>
        <a:p>
          <a:r>
            <a:rPr lang="en-US" sz="1800"/>
            <a:t>Strategic in nature</a:t>
          </a:r>
        </a:p>
      </dgm:t>
    </dgm:pt>
    <dgm:pt modelId="{F7F8322C-A788-4663-A497-3420063B1646}" type="parTrans" cxnId="{8E9F2467-BC0D-4EC1-94F8-046A934E3350}">
      <dgm:prSet/>
      <dgm:spPr/>
      <dgm:t>
        <a:bodyPr/>
        <a:lstStyle/>
        <a:p>
          <a:endParaRPr lang="en-US" sz="1800"/>
        </a:p>
      </dgm:t>
    </dgm:pt>
    <dgm:pt modelId="{622FE7C2-7EB3-487A-A5E5-60983631CAA1}" type="sibTrans" cxnId="{8E9F2467-BC0D-4EC1-94F8-046A934E3350}">
      <dgm:prSet/>
      <dgm:spPr/>
      <dgm:t>
        <a:bodyPr/>
        <a:lstStyle/>
        <a:p>
          <a:endParaRPr lang="en-US" sz="1800"/>
        </a:p>
      </dgm:t>
    </dgm:pt>
    <dgm:pt modelId="{69474DE6-0731-487E-932E-32A0368ED567}">
      <dgm:prSet custT="1"/>
      <dgm:spPr/>
      <dgm:t>
        <a:bodyPr/>
        <a:lstStyle/>
        <a:p>
          <a:r>
            <a:rPr lang="en-US" sz="1800" dirty="0"/>
            <a:t>Outlook: typically 3-5 years</a:t>
          </a:r>
        </a:p>
      </dgm:t>
    </dgm:pt>
    <dgm:pt modelId="{D35DA2B5-FCD2-416F-A12A-C593F6932D6E}" type="parTrans" cxnId="{63B49426-C89D-402B-B017-7FA2DC0E05BE}">
      <dgm:prSet/>
      <dgm:spPr/>
      <dgm:t>
        <a:bodyPr/>
        <a:lstStyle/>
        <a:p>
          <a:endParaRPr lang="en-US" sz="1800"/>
        </a:p>
      </dgm:t>
    </dgm:pt>
    <dgm:pt modelId="{61E7CF7C-7273-411F-9B9A-7CB477A4750D}" type="sibTrans" cxnId="{63B49426-C89D-402B-B017-7FA2DC0E05BE}">
      <dgm:prSet/>
      <dgm:spPr/>
      <dgm:t>
        <a:bodyPr/>
        <a:lstStyle/>
        <a:p>
          <a:endParaRPr lang="en-US" sz="1800"/>
        </a:p>
      </dgm:t>
    </dgm:pt>
    <dgm:pt modelId="{D966705C-F392-4901-BCD1-972DBA26C6D3}" type="pres">
      <dgm:prSet presAssocID="{0C51AD0F-09E0-4D27-AB7F-58892DBCBBC6}" presName="compositeShape" presStyleCnt="0">
        <dgm:presLayoutVars>
          <dgm:chMax val="2"/>
          <dgm:dir/>
          <dgm:resizeHandles val="exact"/>
        </dgm:presLayoutVars>
      </dgm:prSet>
      <dgm:spPr/>
    </dgm:pt>
    <dgm:pt modelId="{1CD44D75-F6CA-427A-82DA-4ADE1B862A0D}" type="pres">
      <dgm:prSet presAssocID="{0C51AD0F-09E0-4D27-AB7F-58892DBCBBC6}" presName="divider" presStyleLbl="fgShp" presStyleIdx="0" presStyleCnt="1"/>
      <dgm:spPr/>
    </dgm:pt>
    <dgm:pt modelId="{D43E11BC-B84C-438B-A3BE-AAF03980ECA6}" type="pres">
      <dgm:prSet presAssocID="{523A9E55-4CA0-4B11-9137-70D99900C30F}" presName="downArrow" presStyleLbl="node1" presStyleIdx="0" presStyleCnt="2" custLinFactNeighborX="-29982" custLinFactNeighborY="755"/>
      <dgm:spPr/>
    </dgm:pt>
    <dgm:pt modelId="{3351ECF4-FF9F-4BFB-8290-B27975E21C1E}" type="pres">
      <dgm:prSet presAssocID="{523A9E55-4CA0-4B11-9137-70D99900C30F}" presName="downArrowText" presStyleLbl="revTx" presStyleIdx="0" presStyleCnt="2" custScaleX="211938" custLinFactNeighborX="-4408">
        <dgm:presLayoutVars>
          <dgm:bulletEnabled val="1"/>
        </dgm:presLayoutVars>
      </dgm:prSet>
      <dgm:spPr/>
    </dgm:pt>
    <dgm:pt modelId="{8D00FA34-9AF6-4A52-BCDC-1427110DE444}" type="pres">
      <dgm:prSet presAssocID="{10221A07-8C73-40BF-A131-0483262136CF}" presName="upArrow" presStyleLbl="node1" presStyleIdx="1" presStyleCnt="2" custLinFactNeighborX="37942" custLinFactNeighborY="5288"/>
      <dgm:spPr/>
    </dgm:pt>
    <dgm:pt modelId="{93EE847F-0726-463A-80F8-17D0923B912C}" type="pres">
      <dgm:prSet presAssocID="{10221A07-8C73-40BF-A131-0483262136CF}" presName="upArrowText" presStyleLbl="revTx" presStyleIdx="1" presStyleCnt="2" custScaleX="237798" custLinFactNeighborX="40223">
        <dgm:presLayoutVars>
          <dgm:bulletEnabled val="1"/>
        </dgm:presLayoutVars>
      </dgm:prSet>
      <dgm:spPr/>
    </dgm:pt>
  </dgm:ptLst>
  <dgm:cxnLst>
    <dgm:cxn modelId="{6CE71509-6C5E-43C4-A82F-B4F4626DA08C}" type="presOf" srcId="{523A9E55-4CA0-4B11-9137-70D99900C30F}" destId="{3351ECF4-FF9F-4BFB-8290-B27975E21C1E}" srcOrd="0" destOrd="0" presId="urn:microsoft.com/office/officeart/2005/8/layout/arrow3"/>
    <dgm:cxn modelId="{93411112-4458-4272-99FC-37E110CD3C79}" srcId="{10221A07-8C73-40BF-A131-0483262136CF}" destId="{B2A1D54E-003D-47CC-A4E4-05BB9326762D}" srcOrd="1" destOrd="0" parTransId="{9DE6057E-276D-42D7-987C-F6B60628E019}" sibTransId="{4B1EBDA2-4251-436D-968F-D4CCF45B9D9D}"/>
    <dgm:cxn modelId="{6AC0BE18-0816-47F3-AF6E-68DC597D19A5}" type="presOf" srcId="{0C51AD0F-09E0-4D27-AB7F-58892DBCBBC6}" destId="{D966705C-F392-4901-BCD1-972DBA26C6D3}" srcOrd="0" destOrd="0" presId="urn:microsoft.com/office/officeart/2005/8/layout/arrow3"/>
    <dgm:cxn modelId="{63B49426-C89D-402B-B017-7FA2DC0E05BE}" srcId="{10221A07-8C73-40BF-A131-0483262136CF}" destId="{69474DE6-0731-487E-932E-32A0368ED567}" srcOrd="4" destOrd="0" parTransId="{D35DA2B5-FCD2-416F-A12A-C593F6932D6E}" sibTransId="{61E7CF7C-7273-411F-9B9A-7CB477A4750D}"/>
    <dgm:cxn modelId="{A4440036-1517-4769-B039-60D2CC31344D}" srcId="{523A9E55-4CA0-4B11-9137-70D99900C30F}" destId="{03CCC3B2-537D-4C79-8A09-800A385E9883}" srcOrd="3" destOrd="0" parTransId="{B672A190-D1A8-4312-9381-002942E32B3E}" sibTransId="{EFED52E4-A836-4030-B3B9-E56444ADACF6}"/>
    <dgm:cxn modelId="{3FA0B23C-B4D9-4C09-A99A-456368C99483}" type="presOf" srcId="{03CCC3B2-537D-4C79-8A09-800A385E9883}" destId="{3351ECF4-FF9F-4BFB-8290-B27975E21C1E}" srcOrd="0" destOrd="4" presId="urn:microsoft.com/office/officeart/2005/8/layout/arrow3"/>
    <dgm:cxn modelId="{9E9C8E43-BA4A-4230-94D5-43BC4A4EBB0F}" type="presOf" srcId="{69474DE6-0731-487E-932E-32A0368ED567}" destId="{93EE847F-0726-463A-80F8-17D0923B912C}" srcOrd="0" destOrd="5" presId="urn:microsoft.com/office/officeart/2005/8/layout/arrow3"/>
    <dgm:cxn modelId="{5149A045-5DF2-40A6-932A-5A3B09BBAA3E}" srcId="{0C51AD0F-09E0-4D27-AB7F-58892DBCBBC6}" destId="{10221A07-8C73-40BF-A131-0483262136CF}" srcOrd="1" destOrd="0" parTransId="{EB6F7193-D93B-4B4A-9509-F258E80E9309}" sibTransId="{637F61F1-3762-43A4-AA39-D52318ED639A}"/>
    <dgm:cxn modelId="{63881E48-83AE-4873-8F1D-F4F404D639E2}" srcId="{523A9E55-4CA0-4B11-9137-70D99900C30F}" destId="{99C3FEDC-CD2B-4A16-AB7D-AB2AADC7F54E}" srcOrd="0" destOrd="0" parTransId="{CC2F40F9-E3D1-4A4B-87D3-F82973301E74}" sibTransId="{CFB9F376-8842-42E9-AADA-C113DFD6A4F3}"/>
    <dgm:cxn modelId="{26F7B060-3571-43C1-B820-8E6E626B2069}" type="presOf" srcId="{B2A1D54E-003D-47CC-A4E4-05BB9326762D}" destId="{93EE847F-0726-463A-80F8-17D0923B912C}" srcOrd="0" destOrd="2" presId="urn:microsoft.com/office/officeart/2005/8/layout/arrow3"/>
    <dgm:cxn modelId="{8E9F2467-BC0D-4EC1-94F8-046A934E3350}" srcId="{10221A07-8C73-40BF-A131-0483262136CF}" destId="{4BC6C3E7-1F54-41A1-9496-66C9871ED081}" srcOrd="3" destOrd="0" parTransId="{F7F8322C-A788-4663-A497-3420063B1646}" sibTransId="{622FE7C2-7EB3-487A-A5E5-60983631CAA1}"/>
    <dgm:cxn modelId="{A74B3E6C-2A8E-4319-B402-7D9C06529538}" srcId="{10221A07-8C73-40BF-A131-0483262136CF}" destId="{69B1E68C-E3D3-4A9B-91F9-68D313585209}" srcOrd="2" destOrd="0" parTransId="{783F83A2-458B-4EFA-A39F-823F295DD35C}" sibTransId="{92215437-A346-4ACD-A9DD-39080CAFA7D0}"/>
    <dgm:cxn modelId="{8D36837F-658F-43F3-BF2D-13EB221C0D32}" srcId="{523A9E55-4CA0-4B11-9137-70D99900C30F}" destId="{2EE0370A-A438-4798-B959-39C7D5711BFA}" srcOrd="4" destOrd="0" parTransId="{B2EB5B95-CD8D-45A3-8372-11B7EFE8B711}" sibTransId="{0CF47B61-A6B6-4AD1-BE77-B4BA10EAB48C}"/>
    <dgm:cxn modelId="{6D823680-0DF3-4860-9138-1CBD80F97EC1}" type="presOf" srcId="{1FE735DF-1B81-4FA2-B1D8-65994956EA4E}" destId="{3351ECF4-FF9F-4BFB-8290-B27975E21C1E}" srcOrd="0" destOrd="2" presId="urn:microsoft.com/office/officeart/2005/8/layout/arrow3"/>
    <dgm:cxn modelId="{B6D90D82-6997-4F76-BAB1-1132FB4FB4B3}" srcId="{523A9E55-4CA0-4B11-9137-70D99900C30F}" destId="{0A39C6AE-3DB8-4B50-B25D-6264CF861E38}" srcOrd="2" destOrd="0" parTransId="{3110F3F0-F2CB-4915-844C-3B2F66FB34A8}" sibTransId="{7F55BBAC-A495-4018-AF4A-877C64572E35}"/>
    <dgm:cxn modelId="{B8679C85-A384-43D9-BD1E-839BD9B72F5E}" srcId="{0C51AD0F-09E0-4D27-AB7F-58892DBCBBC6}" destId="{523A9E55-4CA0-4B11-9137-70D99900C30F}" srcOrd="0" destOrd="0" parTransId="{9F01A658-0B84-41E0-AE88-258EF7ED395C}" sibTransId="{DD7F14AD-1D0D-4006-965A-A6856358CAA5}"/>
    <dgm:cxn modelId="{CE2DACBD-5DBF-41D6-80E4-C4227AFB4B3E}" srcId="{523A9E55-4CA0-4B11-9137-70D99900C30F}" destId="{1FE735DF-1B81-4FA2-B1D8-65994956EA4E}" srcOrd="1" destOrd="0" parTransId="{3E730B12-99F9-4661-BE91-BFAFD21C53DD}" sibTransId="{6C7BCEF8-EB05-4BA0-A95C-C55D50734658}"/>
    <dgm:cxn modelId="{5F11FEBF-6A53-46A3-9896-A60A1FF37763}" type="presOf" srcId="{2EE0370A-A438-4798-B959-39C7D5711BFA}" destId="{3351ECF4-FF9F-4BFB-8290-B27975E21C1E}" srcOrd="0" destOrd="5" presId="urn:microsoft.com/office/officeart/2005/8/layout/arrow3"/>
    <dgm:cxn modelId="{DD06D2CF-9A48-4790-A480-4927A4542A8B}" srcId="{10221A07-8C73-40BF-A131-0483262136CF}" destId="{84AFFF7A-F67E-41B8-BBB5-E6853919D2A8}" srcOrd="0" destOrd="0" parTransId="{CD471179-DA5A-4DE8-9AFA-A1F4B1CD98EF}" sibTransId="{4BC8DE7E-992F-4E06-8338-5F77A5934851}"/>
    <dgm:cxn modelId="{D224FCD5-FC92-4956-8029-7E5F763F20A8}" type="presOf" srcId="{84AFFF7A-F67E-41B8-BBB5-E6853919D2A8}" destId="{93EE847F-0726-463A-80F8-17D0923B912C}" srcOrd="0" destOrd="1" presId="urn:microsoft.com/office/officeart/2005/8/layout/arrow3"/>
    <dgm:cxn modelId="{6EEC33E5-A27A-4E37-8241-A1EBAC4D7B3B}" type="presOf" srcId="{99C3FEDC-CD2B-4A16-AB7D-AB2AADC7F54E}" destId="{3351ECF4-FF9F-4BFB-8290-B27975E21C1E}" srcOrd="0" destOrd="1" presId="urn:microsoft.com/office/officeart/2005/8/layout/arrow3"/>
    <dgm:cxn modelId="{09D7F4EF-279C-4981-AEE1-B6CFE9CA7E5E}" type="presOf" srcId="{0A39C6AE-3DB8-4B50-B25D-6264CF861E38}" destId="{3351ECF4-FF9F-4BFB-8290-B27975E21C1E}" srcOrd="0" destOrd="3" presId="urn:microsoft.com/office/officeart/2005/8/layout/arrow3"/>
    <dgm:cxn modelId="{885BC5F3-2042-4429-A7EA-0381F573CA1C}" type="presOf" srcId="{69B1E68C-E3D3-4A9B-91F9-68D313585209}" destId="{93EE847F-0726-463A-80F8-17D0923B912C}" srcOrd="0" destOrd="3" presId="urn:microsoft.com/office/officeart/2005/8/layout/arrow3"/>
    <dgm:cxn modelId="{1A814FF5-992C-4B38-99FB-C5AAC5E516B2}" type="presOf" srcId="{10221A07-8C73-40BF-A131-0483262136CF}" destId="{93EE847F-0726-463A-80F8-17D0923B912C}" srcOrd="0" destOrd="0" presId="urn:microsoft.com/office/officeart/2005/8/layout/arrow3"/>
    <dgm:cxn modelId="{9FDC77F5-A52B-4548-8BD0-565FCE8CC2D3}" type="presOf" srcId="{4BC6C3E7-1F54-41A1-9496-66C9871ED081}" destId="{93EE847F-0726-463A-80F8-17D0923B912C}" srcOrd="0" destOrd="4" presId="urn:microsoft.com/office/officeart/2005/8/layout/arrow3"/>
    <dgm:cxn modelId="{8E30EA66-51AA-4C19-AF8C-0B97FD20846A}" type="presParOf" srcId="{D966705C-F392-4901-BCD1-972DBA26C6D3}" destId="{1CD44D75-F6CA-427A-82DA-4ADE1B862A0D}" srcOrd="0" destOrd="0" presId="urn:microsoft.com/office/officeart/2005/8/layout/arrow3"/>
    <dgm:cxn modelId="{130CF852-D27A-44B8-9202-EA561BC87E0B}" type="presParOf" srcId="{D966705C-F392-4901-BCD1-972DBA26C6D3}" destId="{D43E11BC-B84C-438B-A3BE-AAF03980ECA6}" srcOrd="1" destOrd="0" presId="urn:microsoft.com/office/officeart/2005/8/layout/arrow3"/>
    <dgm:cxn modelId="{F241D1CF-E990-4086-95BA-29836D6027AE}" type="presParOf" srcId="{D966705C-F392-4901-BCD1-972DBA26C6D3}" destId="{3351ECF4-FF9F-4BFB-8290-B27975E21C1E}" srcOrd="2" destOrd="0" presId="urn:microsoft.com/office/officeart/2005/8/layout/arrow3"/>
    <dgm:cxn modelId="{B8713321-AA5B-4D05-B39C-AE7BD04879C8}" type="presParOf" srcId="{D966705C-F392-4901-BCD1-972DBA26C6D3}" destId="{8D00FA34-9AF6-4A52-BCDC-1427110DE444}" srcOrd="3" destOrd="0" presId="urn:microsoft.com/office/officeart/2005/8/layout/arrow3"/>
    <dgm:cxn modelId="{F6B386ED-4C79-46D1-9BC5-05BAFF1D6645}" type="presParOf" srcId="{D966705C-F392-4901-BCD1-972DBA26C6D3}" destId="{93EE847F-0726-463A-80F8-17D0923B912C}"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964BBC-9882-48B4-9C72-4DA529AD6362}" type="doc">
      <dgm:prSet loTypeId="urn:microsoft.com/office/officeart/2005/8/layout/process4" loCatId="list" qsTypeId="urn:microsoft.com/office/officeart/2005/8/quickstyle/3d3" qsCatId="3D" csTypeId="urn:microsoft.com/office/officeart/2005/8/colors/colorful2" csCatId="colorful" phldr="1"/>
      <dgm:spPr/>
      <dgm:t>
        <a:bodyPr/>
        <a:lstStyle/>
        <a:p>
          <a:endParaRPr lang="en-US"/>
        </a:p>
      </dgm:t>
    </dgm:pt>
    <dgm:pt modelId="{A88A1A72-76A9-4195-AEE1-AE61B55288F3}">
      <dgm:prSet phldrT="[Text]" custT="1"/>
      <dgm:spPr/>
      <dgm:t>
        <a:bodyPr/>
        <a:lstStyle/>
        <a:p>
          <a:r>
            <a:rPr lang="en-US" sz="2600" baseline="0" dirty="0"/>
            <a:t>Vision, Mission, Values</a:t>
          </a:r>
        </a:p>
      </dgm:t>
    </dgm:pt>
    <dgm:pt modelId="{1F5B3D0C-81C0-4EEF-9001-0E15C9A258EF}" type="parTrans" cxnId="{D4DD305F-DF30-40A7-824A-EA24644E3716}">
      <dgm:prSet/>
      <dgm:spPr/>
      <dgm:t>
        <a:bodyPr/>
        <a:lstStyle/>
        <a:p>
          <a:endParaRPr lang="en-US" sz="2600"/>
        </a:p>
      </dgm:t>
    </dgm:pt>
    <dgm:pt modelId="{87B0B3C8-A974-4289-9573-79D8BAC4F188}" type="sibTrans" cxnId="{D4DD305F-DF30-40A7-824A-EA24644E3716}">
      <dgm:prSet/>
      <dgm:spPr/>
      <dgm:t>
        <a:bodyPr/>
        <a:lstStyle/>
        <a:p>
          <a:endParaRPr lang="en-US" sz="2600"/>
        </a:p>
      </dgm:t>
    </dgm:pt>
    <dgm:pt modelId="{B206DB2F-8F5C-4170-A0B2-C1D4A83FFF04}">
      <dgm:prSet phldrT="[Text]" custT="1"/>
      <dgm:spPr/>
      <dgm:t>
        <a:bodyPr/>
        <a:lstStyle/>
        <a:p>
          <a:r>
            <a:rPr lang="en-US" sz="2600" dirty="0"/>
            <a:t>Strategy</a:t>
          </a:r>
        </a:p>
      </dgm:t>
    </dgm:pt>
    <dgm:pt modelId="{422AEF83-F13D-4E8C-A6A2-13BA14BA6621}" type="parTrans" cxnId="{808C50C6-491B-4197-A90F-D8626466E4B6}">
      <dgm:prSet/>
      <dgm:spPr/>
      <dgm:t>
        <a:bodyPr/>
        <a:lstStyle/>
        <a:p>
          <a:endParaRPr lang="en-US" sz="2600"/>
        </a:p>
      </dgm:t>
    </dgm:pt>
    <dgm:pt modelId="{63AACB7B-358E-44EC-AAAE-5C02BAE1A79C}" type="sibTrans" cxnId="{808C50C6-491B-4197-A90F-D8626466E4B6}">
      <dgm:prSet/>
      <dgm:spPr/>
      <dgm:t>
        <a:bodyPr/>
        <a:lstStyle/>
        <a:p>
          <a:endParaRPr lang="en-US" sz="2600"/>
        </a:p>
      </dgm:t>
    </dgm:pt>
    <dgm:pt modelId="{4952367D-C84B-412D-90FE-17037C82863E}">
      <dgm:prSet phldrT="[Text]" custT="1"/>
      <dgm:spPr>
        <a:pattFill prst="horzBrick">
          <a:fgClr>
            <a:schemeClr val="accent2">
              <a:lumMod val="75000"/>
            </a:schemeClr>
          </a:fgClr>
          <a:bgClr>
            <a:schemeClr val="bg1"/>
          </a:bgClr>
        </a:pattFill>
      </dgm:spPr>
      <dgm:t>
        <a:bodyPr/>
        <a:lstStyle/>
        <a:p>
          <a:r>
            <a:rPr lang="en-US" sz="3200" b="1" i="1" dirty="0"/>
            <a:t>Culture</a:t>
          </a:r>
        </a:p>
      </dgm:t>
    </dgm:pt>
    <dgm:pt modelId="{77EFAFDA-480A-4F7F-AAC1-1879073FFA07}" type="parTrans" cxnId="{402DA5CD-997C-4C89-8B6A-65E0F752AB47}">
      <dgm:prSet/>
      <dgm:spPr/>
      <dgm:t>
        <a:bodyPr/>
        <a:lstStyle/>
        <a:p>
          <a:endParaRPr lang="en-US" sz="2600"/>
        </a:p>
      </dgm:t>
    </dgm:pt>
    <dgm:pt modelId="{E6E52C09-7397-4E5B-8D0D-BBC98DF091F8}" type="sibTrans" cxnId="{402DA5CD-997C-4C89-8B6A-65E0F752AB47}">
      <dgm:prSet/>
      <dgm:spPr/>
      <dgm:t>
        <a:bodyPr/>
        <a:lstStyle/>
        <a:p>
          <a:endParaRPr lang="en-US" sz="2600"/>
        </a:p>
      </dgm:t>
    </dgm:pt>
    <dgm:pt modelId="{6CBE21F4-A30F-4BAE-9DFB-530A6A1E1A69}">
      <dgm:prSet phldrT="[Text]" custT="1"/>
      <dgm:spPr>
        <a:pattFill prst="horzBrick">
          <a:fgClr>
            <a:schemeClr val="accent2">
              <a:lumMod val="75000"/>
            </a:schemeClr>
          </a:fgClr>
          <a:bgClr>
            <a:schemeClr val="bg1"/>
          </a:bgClr>
        </a:pattFill>
      </dgm:spPr>
      <dgm:t>
        <a:bodyPr/>
        <a:lstStyle/>
        <a:p>
          <a:r>
            <a:rPr lang="en-US" sz="3200" b="1" i="1" dirty="0"/>
            <a:t>Structure</a:t>
          </a:r>
        </a:p>
      </dgm:t>
    </dgm:pt>
    <dgm:pt modelId="{36B7A9A2-4665-40EE-BC8B-4A8D79F989F7}" type="parTrans" cxnId="{CC7C2D32-FA93-498A-BBD3-E5FDDC8A82CC}">
      <dgm:prSet/>
      <dgm:spPr/>
      <dgm:t>
        <a:bodyPr/>
        <a:lstStyle/>
        <a:p>
          <a:endParaRPr lang="en-US" sz="2600"/>
        </a:p>
      </dgm:t>
    </dgm:pt>
    <dgm:pt modelId="{B334CA6D-6900-40E4-9C2C-05A6732D2B19}" type="sibTrans" cxnId="{CC7C2D32-FA93-498A-BBD3-E5FDDC8A82CC}">
      <dgm:prSet/>
      <dgm:spPr/>
      <dgm:t>
        <a:bodyPr/>
        <a:lstStyle/>
        <a:p>
          <a:endParaRPr lang="en-US" sz="2600"/>
        </a:p>
      </dgm:t>
    </dgm:pt>
    <dgm:pt modelId="{ED9A48ED-F488-4197-AA5B-56672EDB2F05}">
      <dgm:prSet phldrT="[Text]" custT="1"/>
      <dgm:spPr/>
      <dgm:t>
        <a:bodyPr/>
        <a:lstStyle/>
        <a:p>
          <a:r>
            <a:rPr lang="en-US" sz="2600" dirty="0"/>
            <a:t>Execution</a:t>
          </a:r>
        </a:p>
      </dgm:t>
    </dgm:pt>
    <dgm:pt modelId="{A4F4ED79-A39C-4CBC-B78C-F4CCAF35433F}" type="parTrans" cxnId="{DD747EA0-7478-4AFA-9090-84C9FB81862B}">
      <dgm:prSet/>
      <dgm:spPr/>
      <dgm:t>
        <a:bodyPr/>
        <a:lstStyle/>
        <a:p>
          <a:endParaRPr lang="en-US" sz="2600"/>
        </a:p>
      </dgm:t>
    </dgm:pt>
    <dgm:pt modelId="{8FC9BFE6-1DED-4F66-8234-9B2FE0980DF9}" type="sibTrans" cxnId="{DD747EA0-7478-4AFA-9090-84C9FB81862B}">
      <dgm:prSet/>
      <dgm:spPr/>
      <dgm:t>
        <a:bodyPr/>
        <a:lstStyle/>
        <a:p>
          <a:endParaRPr lang="en-US" sz="2600"/>
        </a:p>
      </dgm:t>
    </dgm:pt>
    <dgm:pt modelId="{5440C46A-FCE4-4444-A224-56C04D189D8C}">
      <dgm:prSet phldrT="[Text]" custT="1"/>
      <dgm:spPr>
        <a:pattFill prst="horzBrick">
          <a:fgClr>
            <a:schemeClr val="accent2">
              <a:lumMod val="75000"/>
            </a:schemeClr>
          </a:fgClr>
          <a:bgClr>
            <a:schemeClr val="bg1"/>
          </a:bgClr>
        </a:pattFill>
      </dgm:spPr>
      <dgm:t>
        <a:bodyPr/>
        <a:lstStyle/>
        <a:p>
          <a:r>
            <a:rPr lang="en-US" sz="3200" b="1" i="1" dirty="0"/>
            <a:t>Metrics</a:t>
          </a:r>
        </a:p>
      </dgm:t>
    </dgm:pt>
    <dgm:pt modelId="{1F8C165E-9ACB-40A8-9506-871583CAE9C8}" type="parTrans" cxnId="{861804ED-1532-44B7-9184-A475BB82CAAB}">
      <dgm:prSet/>
      <dgm:spPr/>
      <dgm:t>
        <a:bodyPr/>
        <a:lstStyle/>
        <a:p>
          <a:endParaRPr lang="en-US" sz="2600"/>
        </a:p>
      </dgm:t>
    </dgm:pt>
    <dgm:pt modelId="{B22C18FA-F08F-48FD-ABC7-EECEACF22DBC}" type="sibTrans" cxnId="{861804ED-1532-44B7-9184-A475BB82CAAB}">
      <dgm:prSet/>
      <dgm:spPr/>
      <dgm:t>
        <a:bodyPr/>
        <a:lstStyle/>
        <a:p>
          <a:endParaRPr lang="en-US" sz="2600"/>
        </a:p>
      </dgm:t>
    </dgm:pt>
    <dgm:pt modelId="{3F17AA99-CDF9-46B8-9D4F-EC9604D77CCC}">
      <dgm:prSet phldrT="[Text]" custT="1"/>
      <dgm:spPr>
        <a:pattFill prst="horzBrick">
          <a:fgClr>
            <a:schemeClr val="accent2">
              <a:lumMod val="75000"/>
            </a:schemeClr>
          </a:fgClr>
          <a:bgClr>
            <a:schemeClr val="bg1"/>
          </a:bgClr>
        </a:pattFill>
      </dgm:spPr>
      <dgm:t>
        <a:bodyPr/>
        <a:lstStyle/>
        <a:p>
          <a:r>
            <a:rPr lang="en-US" sz="3200" b="1" i="1" dirty="0"/>
            <a:t>People</a:t>
          </a:r>
        </a:p>
      </dgm:t>
    </dgm:pt>
    <dgm:pt modelId="{1F3FF4B1-8366-46C4-99AF-315C5C503176}" type="parTrans" cxnId="{76540CE7-36A8-44D5-A0F1-C76112A4C6BB}">
      <dgm:prSet/>
      <dgm:spPr/>
      <dgm:t>
        <a:bodyPr/>
        <a:lstStyle/>
        <a:p>
          <a:endParaRPr lang="en-US" sz="2600"/>
        </a:p>
      </dgm:t>
    </dgm:pt>
    <dgm:pt modelId="{ED17611F-8151-4469-B2CD-12938BCD1912}" type="sibTrans" cxnId="{76540CE7-36A8-44D5-A0F1-C76112A4C6BB}">
      <dgm:prSet/>
      <dgm:spPr/>
      <dgm:t>
        <a:bodyPr/>
        <a:lstStyle/>
        <a:p>
          <a:endParaRPr lang="en-US" sz="2600"/>
        </a:p>
      </dgm:t>
    </dgm:pt>
    <dgm:pt modelId="{7127CA7E-01FD-4BF0-811C-DB8ABAA9CEBE}" type="pres">
      <dgm:prSet presAssocID="{79964BBC-9882-48B4-9C72-4DA529AD6362}" presName="Name0" presStyleCnt="0">
        <dgm:presLayoutVars>
          <dgm:dir/>
          <dgm:animLvl val="lvl"/>
          <dgm:resizeHandles val="exact"/>
        </dgm:presLayoutVars>
      </dgm:prSet>
      <dgm:spPr/>
    </dgm:pt>
    <dgm:pt modelId="{6A1B4372-05A4-46E8-BD4B-C7EEEAEE82A2}" type="pres">
      <dgm:prSet presAssocID="{ED9A48ED-F488-4197-AA5B-56672EDB2F05}" presName="boxAndChildren" presStyleCnt="0"/>
      <dgm:spPr/>
    </dgm:pt>
    <dgm:pt modelId="{0D94A4F2-7FBC-43B4-A601-FA0CE3EB4297}" type="pres">
      <dgm:prSet presAssocID="{ED9A48ED-F488-4197-AA5B-56672EDB2F05}" presName="parentTextBox" presStyleLbl="node1" presStyleIdx="0" presStyleCnt="3"/>
      <dgm:spPr/>
    </dgm:pt>
    <dgm:pt modelId="{9A95131A-44E1-40AE-8C5F-DA57B8E8B5CA}" type="pres">
      <dgm:prSet presAssocID="{63AACB7B-358E-44EC-AAAE-5C02BAE1A79C}" presName="sp" presStyleCnt="0"/>
      <dgm:spPr/>
    </dgm:pt>
    <dgm:pt modelId="{06865D0D-08CB-4FB3-A8FA-8CF35F6AA769}" type="pres">
      <dgm:prSet presAssocID="{B206DB2F-8F5C-4170-A0B2-C1D4A83FFF04}" presName="arrowAndChildren" presStyleCnt="0"/>
      <dgm:spPr/>
    </dgm:pt>
    <dgm:pt modelId="{4DDBB890-E60A-4E58-936A-14E59E912822}" type="pres">
      <dgm:prSet presAssocID="{B206DB2F-8F5C-4170-A0B2-C1D4A83FFF04}" presName="parentTextArrow" presStyleLbl="node1" presStyleIdx="0" presStyleCnt="3"/>
      <dgm:spPr/>
    </dgm:pt>
    <dgm:pt modelId="{4CFC0A02-070F-400E-A7FC-8CBD8891DF81}" type="pres">
      <dgm:prSet presAssocID="{B206DB2F-8F5C-4170-A0B2-C1D4A83FFF04}" presName="arrow" presStyleLbl="node1" presStyleIdx="1" presStyleCnt="3" custScaleY="105608" custLinFactNeighborY="-1261"/>
      <dgm:spPr/>
    </dgm:pt>
    <dgm:pt modelId="{1FBAABA4-49EC-4714-9CED-BC7E42514046}" type="pres">
      <dgm:prSet presAssocID="{B206DB2F-8F5C-4170-A0B2-C1D4A83FFF04}" presName="descendantArrow" presStyleCnt="0"/>
      <dgm:spPr/>
    </dgm:pt>
    <dgm:pt modelId="{9B41E159-7330-40EB-9C4B-2C86400EA915}" type="pres">
      <dgm:prSet presAssocID="{4952367D-C84B-412D-90FE-17037C82863E}" presName="childTextArrow" presStyleLbl="fgAccFollowNode1" presStyleIdx="0" presStyleCnt="4">
        <dgm:presLayoutVars>
          <dgm:bulletEnabled val="1"/>
        </dgm:presLayoutVars>
      </dgm:prSet>
      <dgm:spPr/>
    </dgm:pt>
    <dgm:pt modelId="{5FA76E10-41BB-4084-A701-0DDBB38F4700}" type="pres">
      <dgm:prSet presAssocID="{6CBE21F4-A30F-4BAE-9DFB-530A6A1E1A69}" presName="childTextArrow" presStyleLbl="fgAccFollowNode1" presStyleIdx="1" presStyleCnt="4" custScaleX="113366">
        <dgm:presLayoutVars>
          <dgm:bulletEnabled val="1"/>
        </dgm:presLayoutVars>
      </dgm:prSet>
      <dgm:spPr/>
    </dgm:pt>
    <dgm:pt modelId="{BB045B57-D451-498E-8342-3C159CA643C8}" type="pres">
      <dgm:prSet presAssocID="{3F17AA99-CDF9-46B8-9D4F-EC9604D77CCC}" presName="childTextArrow" presStyleLbl="fgAccFollowNode1" presStyleIdx="2" presStyleCnt="4">
        <dgm:presLayoutVars>
          <dgm:bulletEnabled val="1"/>
        </dgm:presLayoutVars>
      </dgm:prSet>
      <dgm:spPr/>
    </dgm:pt>
    <dgm:pt modelId="{AD3BD376-8A73-47E5-B63A-E703A6FD739B}" type="pres">
      <dgm:prSet presAssocID="{5440C46A-FCE4-4444-A224-56C04D189D8C}" presName="childTextArrow" presStyleLbl="fgAccFollowNode1" presStyleIdx="3" presStyleCnt="4" custScaleX="110205" custLinFactNeighborX="4" custLinFactNeighborY="-2349">
        <dgm:presLayoutVars>
          <dgm:bulletEnabled val="1"/>
        </dgm:presLayoutVars>
      </dgm:prSet>
      <dgm:spPr/>
    </dgm:pt>
    <dgm:pt modelId="{997895DF-A880-4BF3-AF36-4E2DE5825BB3}" type="pres">
      <dgm:prSet presAssocID="{87B0B3C8-A974-4289-9573-79D8BAC4F188}" presName="sp" presStyleCnt="0"/>
      <dgm:spPr/>
    </dgm:pt>
    <dgm:pt modelId="{0E4D6154-CE80-428A-9AAE-8AD0671120AA}" type="pres">
      <dgm:prSet presAssocID="{A88A1A72-76A9-4195-AEE1-AE61B55288F3}" presName="arrowAndChildren" presStyleCnt="0"/>
      <dgm:spPr/>
    </dgm:pt>
    <dgm:pt modelId="{0D810CF5-CBFA-49FC-BA46-86B355514B6F}" type="pres">
      <dgm:prSet presAssocID="{A88A1A72-76A9-4195-AEE1-AE61B55288F3}" presName="parentTextArrow" presStyleLbl="node1" presStyleIdx="2" presStyleCnt="3"/>
      <dgm:spPr/>
    </dgm:pt>
  </dgm:ptLst>
  <dgm:cxnLst>
    <dgm:cxn modelId="{8988AD03-2223-4B1A-87BD-8A21CEE60B57}" type="presOf" srcId="{3F17AA99-CDF9-46B8-9D4F-EC9604D77CCC}" destId="{BB045B57-D451-498E-8342-3C159CA643C8}" srcOrd="0" destOrd="0" presId="urn:microsoft.com/office/officeart/2005/8/layout/process4"/>
    <dgm:cxn modelId="{CC7C2D32-FA93-498A-BBD3-E5FDDC8A82CC}" srcId="{B206DB2F-8F5C-4170-A0B2-C1D4A83FFF04}" destId="{6CBE21F4-A30F-4BAE-9DFB-530A6A1E1A69}" srcOrd="1" destOrd="0" parTransId="{36B7A9A2-4665-40EE-BC8B-4A8D79F989F7}" sibTransId="{B334CA6D-6900-40E4-9C2C-05A6732D2B19}"/>
    <dgm:cxn modelId="{2765B83A-06D2-425C-A23A-867E7804FFBD}" type="presOf" srcId="{4952367D-C84B-412D-90FE-17037C82863E}" destId="{9B41E159-7330-40EB-9C4B-2C86400EA915}" srcOrd="0" destOrd="0" presId="urn:microsoft.com/office/officeart/2005/8/layout/process4"/>
    <dgm:cxn modelId="{4EE6033D-4361-4EBD-8D46-A50AF3AAF731}" type="presOf" srcId="{5440C46A-FCE4-4444-A224-56C04D189D8C}" destId="{AD3BD376-8A73-47E5-B63A-E703A6FD739B}" srcOrd="0" destOrd="0" presId="urn:microsoft.com/office/officeart/2005/8/layout/process4"/>
    <dgm:cxn modelId="{C4CC0659-B9CC-46A7-AC35-91A82778402A}" type="presOf" srcId="{ED9A48ED-F488-4197-AA5B-56672EDB2F05}" destId="{0D94A4F2-7FBC-43B4-A601-FA0CE3EB4297}" srcOrd="0" destOrd="0" presId="urn:microsoft.com/office/officeart/2005/8/layout/process4"/>
    <dgm:cxn modelId="{10CC195A-E7BC-4614-9B07-685F454ED369}" type="presOf" srcId="{B206DB2F-8F5C-4170-A0B2-C1D4A83FFF04}" destId="{4DDBB890-E60A-4E58-936A-14E59E912822}" srcOrd="0" destOrd="0" presId="urn:microsoft.com/office/officeart/2005/8/layout/process4"/>
    <dgm:cxn modelId="{D4DD305F-DF30-40A7-824A-EA24644E3716}" srcId="{79964BBC-9882-48B4-9C72-4DA529AD6362}" destId="{A88A1A72-76A9-4195-AEE1-AE61B55288F3}" srcOrd="0" destOrd="0" parTransId="{1F5B3D0C-81C0-4EEF-9001-0E15C9A258EF}" sibTransId="{87B0B3C8-A974-4289-9573-79D8BAC4F188}"/>
    <dgm:cxn modelId="{FF988882-8675-48E0-AC9A-E84DC9C16D61}" type="presOf" srcId="{A88A1A72-76A9-4195-AEE1-AE61B55288F3}" destId="{0D810CF5-CBFA-49FC-BA46-86B355514B6F}" srcOrd="0" destOrd="0" presId="urn:microsoft.com/office/officeart/2005/8/layout/process4"/>
    <dgm:cxn modelId="{DD747EA0-7478-4AFA-9090-84C9FB81862B}" srcId="{79964BBC-9882-48B4-9C72-4DA529AD6362}" destId="{ED9A48ED-F488-4197-AA5B-56672EDB2F05}" srcOrd="2" destOrd="0" parTransId="{A4F4ED79-A39C-4CBC-B78C-F4CCAF35433F}" sibTransId="{8FC9BFE6-1DED-4F66-8234-9B2FE0980DF9}"/>
    <dgm:cxn modelId="{808C50C6-491B-4197-A90F-D8626466E4B6}" srcId="{79964BBC-9882-48B4-9C72-4DA529AD6362}" destId="{B206DB2F-8F5C-4170-A0B2-C1D4A83FFF04}" srcOrd="1" destOrd="0" parTransId="{422AEF83-F13D-4E8C-A6A2-13BA14BA6621}" sibTransId="{63AACB7B-358E-44EC-AAAE-5C02BAE1A79C}"/>
    <dgm:cxn modelId="{010BA2CC-106B-4B55-AEB8-151EBFE949E8}" type="presOf" srcId="{6CBE21F4-A30F-4BAE-9DFB-530A6A1E1A69}" destId="{5FA76E10-41BB-4084-A701-0DDBB38F4700}" srcOrd="0" destOrd="0" presId="urn:microsoft.com/office/officeart/2005/8/layout/process4"/>
    <dgm:cxn modelId="{402DA5CD-997C-4C89-8B6A-65E0F752AB47}" srcId="{B206DB2F-8F5C-4170-A0B2-C1D4A83FFF04}" destId="{4952367D-C84B-412D-90FE-17037C82863E}" srcOrd="0" destOrd="0" parTransId="{77EFAFDA-480A-4F7F-AAC1-1879073FFA07}" sibTransId="{E6E52C09-7397-4E5B-8D0D-BBC98DF091F8}"/>
    <dgm:cxn modelId="{76540CE7-36A8-44D5-A0F1-C76112A4C6BB}" srcId="{B206DB2F-8F5C-4170-A0B2-C1D4A83FFF04}" destId="{3F17AA99-CDF9-46B8-9D4F-EC9604D77CCC}" srcOrd="2" destOrd="0" parTransId="{1F3FF4B1-8366-46C4-99AF-315C5C503176}" sibTransId="{ED17611F-8151-4469-B2CD-12938BCD1912}"/>
    <dgm:cxn modelId="{545EBFEC-808D-4EA2-9A0E-FBECA0D0B6DF}" type="presOf" srcId="{79964BBC-9882-48B4-9C72-4DA529AD6362}" destId="{7127CA7E-01FD-4BF0-811C-DB8ABAA9CEBE}" srcOrd="0" destOrd="0" presId="urn:microsoft.com/office/officeart/2005/8/layout/process4"/>
    <dgm:cxn modelId="{861804ED-1532-44B7-9184-A475BB82CAAB}" srcId="{B206DB2F-8F5C-4170-A0B2-C1D4A83FFF04}" destId="{5440C46A-FCE4-4444-A224-56C04D189D8C}" srcOrd="3" destOrd="0" parTransId="{1F8C165E-9ACB-40A8-9506-871583CAE9C8}" sibTransId="{B22C18FA-F08F-48FD-ABC7-EECEACF22DBC}"/>
    <dgm:cxn modelId="{1B7953F5-BE0E-4582-9CDE-4BDAB00CF953}" type="presOf" srcId="{B206DB2F-8F5C-4170-A0B2-C1D4A83FFF04}" destId="{4CFC0A02-070F-400E-A7FC-8CBD8891DF81}" srcOrd="1" destOrd="0" presId="urn:microsoft.com/office/officeart/2005/8/layout/process4"/>
    <dgm:cxn modelId="{6E957A4B-DB5F-4E43-8523-AACB5791103C}" type="presParOf" srcId="{7127CA7E-01FD-4BF0-811C-DB8ABAA9CEBE}" destId="{6A1B4372-05A4-46E8-BD4B-C7EEEAEE82A2}" srcOrd="0" destOrd="0" presId="urn:microsoft.com/office/officeart/2005/8/layout/process4"/>
    <dgm:cxn modelId="{861A1FF6-B5AD-41E2-B2BC-29FDD27721D6}" type="presParOf" srcId="{6A1B4372-05A4-46E8-BD4B-C7EEEAEE82A2}" destId="{0D94A4F2-7FBC-43B4-A601-FA0CE3EB4297}" srcOrd="0" destOrd="0" presId="urn:microsoft.com/office/officeart/2005/8/layout/process4"/>
    <dgm:cxn modelId="{00645669-21CA-4C13-9B1B-23D93606E1D4}" type="presParOf" srcId="{7127CA7E-01FD-4BF0-811C-DB8ABAA9CEBE}" destId="{9A95131A-44E1-40AE-8C5F-DA57B8E8B5CA}" srcOrd="1" destOrd="0" presId="urn:microsoft.com/office/officeart/2005/8/layout/process4"/>
    <dgm:cxn modelId="{01F5AD02-8EA1-4343-BC42-84FA4EDC6334}" type="presParOf" srcId="{7127CA7E-01FD-4BF0-811C-DB8ABAA9CEBE}" destId="{06865D0D-08CB-4FB3-A8FA-8CF35F6AA769}" srcOrd="2" destOrd="0" presId="urn:microsoft.com/office/officeart/2005/8/layout/process4"/>
    <dgm:cxn modelId="{5CB6BCE5-4CD0-419E-9C98-7EDF215DCEA3}" type="presParOf" srcId="{06865D0D-08CB-4FB3-A8FA-8CF35F6AA769}" destId="{4DDBB890-E60A-4E58-936A-14E59E912822}" srcOrd="0" destOrd="0" presId="urn:microsoft.com/office/officeart/2005/8/layout/process4"/>
    <dgm:cxn modelId="{9FEBADE5-40C7-4A89-B941-E765899EFFD4}" type="presParOf" srcId="{06865D0D-08CB-4FB3-A8FA-8CF35F6AA769}" destId="{4CFC0A02-070F-400E-A7FC-8CBD8891DF81}" srcOrd="1" destOrd="0" presId="urn:microsoft.com/office/officeart/2005/8/layout/process4"/>
    <dgm:cxn modelId="{8E47E6A2-D8DD-4C30-9688-B414301172DA}" type="presParOf" srcId="{06865D0D-08CB-4FB3-A8FA-8CF35F6AA769}" destId="{1FBAABA4-49EC-4714-9CED-BC7E42514046}" srcOrd="2" destOrd="0" presId="urn:microsoft.com/office/officeart/2005/8/layout/process4"/>
    <dgm:cxn modelId="{EF596876-F860-4C5A-895F-21479972C9D8}" type="presParOf" srcId="{1FBAABA4-49EC-4714-9CED-BC7E42514046}" destId="{9B41E159-7330-40EB-9C4B-2C86400EA915}" srcOrd="0" destOrd="0" presId="urn:microsoft.com/office/officeart/2005/8/layout/process4"/>
    <dgm:cxn modelId="{0DCC7DEF-CE20-4CE2-B2CE-3CF263D3F1F0}" type="presParOf" srcId="{1FBAABA4-49EC-4714-9CED-BC7E42514046}" destId="{5FA76E10-41BB-4084-A701-0DDBB38F4700}" srcOrd="1" destOrd="0" presId="urn:microsoft.com/office/officeart/2005/8/layout/process4"/>
    <dgm:cxn modelId="{64EAC3CF-CC93-452D-9002-0EACE8C9C8F1}" type="presParOf" srcId="{1FBAABA4-49EC-4714-9CED-BC7E42514046}" destId="{BB045B57-D451-498E-8342-3C159CA643C8}" srcOrd="2" destOrd="0" presId="urn:microsoft.com/office/officeart/2005/8/layout/process4"/>
    <dgm:cxn modelId="{FB1DDC1D-39D2-4447-875A-4EA8CC57D04D}" type="presParOf" srcId="{1FBAABA4-49EC-4714-9CED-BC7E42514046}" destId="{AD3BD376-8A73-47E5-B63A-E703A6FD739B}" srcOrd="3" destOrd="0" presId="urn:microsoft.com/office/officeart/2005/8/layout/process4"/>
    <dgm:cxn modelId="{866D42C0-E0C6-45EC-84F4-A237BCD1B17B}" type="presParOf" srcId="{7127CA7E-01FD-4BF0-811C-DB8ABAA9CEBE}" destId="{997895DF-A880-4BF3-AF36-4E2DE5825BB3}" srcOrd="3" destOrd="0" presId="urn:microsoft.com/office/officeart/2005/8/layout/process4"/>
    <dgm:cxn modelId="{0366A14D-1919-49CC-916D-328B62249D9B}" type="presParOf" srcId="{7127CA7E-01FD-4BF0-811C-DB8ABAA9CEBE}" destId="{0E4D6154-CE80-428A-9AAE-8AD0671120AA}" srcOrd="4" destOrd="0" presId="urn:microsoft.com/office/officeart/2005/8/layout/process4"/>
    <dgm:cxn modelId="{492ECCAE-FD91-4313-BBC6-127314559D3F}" type="presParOf" srcId="{0E4D6154-CE80-428A-9AAE-8AD0671120AA}" destId="{0D810CF5-CBFA-49FC-BA46-86B355514B6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44D75-F6CA-427A-82DA-4ADE1B862A0D}">
      <dsp:nvSpPr>
        <dsp:cNvPr id="0" name=""/>
        <dsp:cNvSpPr/>
      </dsp:nvSpPr>
      <dsp:spPr>
        <a:xfrm rot="21300000">
          <a:off x="25254" y="1933345"/>
          <a:ext cx="8179091" cy="936629"/>
        </a:xfrm>
        <a:prstGeom prst="mathMinus">
          <a:avLst/>
        </a:prstGeom>
        <a:solidFill>
          <a:schemeClr val="accent3">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43E11BC-B84C-438B-A3BE-AAF03980ECA6}">
      <dsp:nvSpPr>
        <dsp:cNvPr id="0" name=""/>
        <dsp:cNvSpPr/>
      </dsp:nvSpPr>
      <dsp:spPr>
        <a:xfrm>
          <a:off x="247332" y="254672"/>
          <a:ext cx="2468880" cy="1921328"/>
        </a:xfrm>
        <a:prstGeom prst="downArrow">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351ECF4-FF9F-4BFB-8290-B27975E21C1E}">
      <dsp:nvSpPr>
        <dsp:cNvPr id="0" name=""/>
        <dsp:cNvSpPr/>
      </dsp:nvSpPr>
      <dsp:spPr>
        <a:xfrm>
          <a:off x="2771676" y="0"/>
          <a:ext cx="5581327" cy="201739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BUSINESS PLAN:     WHO?    WHAT?</a:t>
          </a:r>
          <a:endParaRPr lang="en-US" sz="1800" kern="1200" dirty="0"/>
        </a:p>
        <a:p>
          <a:pPr marL="171450" lvl="1" indent="-171450" algn="l" defTabSz="800100">
            <a:lnSpc>
              <a:spcPct val="90000"/>
            </a:lnSpc>
            <a:spcBef>
              <a:spcPct val="0"/>
            </a:spcBef>
            <a:spcAft>
              <a:spcPct val="15000"/>
            </a:spcAft>
            <a:buChar char="•"/>
          </a:pPr>
          <a:r>
            <a:rPr lang="en-US" sz="1800" kern="1200" dirty="0"/>
            <a:t>For new business looking to obtain funding /direct ops</a:t>
          </a:r>
        </a:p>
        <a:p>
          <a:pPr marL="171450" lvl="1" indent="-171450" algn="l" defTabSz="800100">
            <a:lnSpc>
              <a:spcPct val="90000"/>
            </a:lnSpc>
            <a:spcBef>
              <a:spcPct val="0"/>
            </a:spcBef>
            <a:spcAft>
              <a:spcPct val="15000"/>
            </a:spcAft>
            <a:buChar char="•"/>
          </a:pPr>
          <a:r>
            <a:rPr lang="en-US" sz="1800" kern="1200" dirty="0"/>
            <a:t>Provides structure and ideas to define the business</a:t>
          </a:r>
        </a:p>
        <a:p>
          <a:pPr marL="171450" lvl="1" indent="-171450" algn="l" defTabSz="800100">
            <a:lnSpc>
              <a:spcPct val="90000"/>
            </a:lnSpc>
            <a:spcBef>
              <a:spcPct val="0"/>
            </a:spcBef>
            <a:spcAft>
              <a:spcPct val="15000"/>
            </a:spcAft>
            <a:buChar char="•"/>
          </a:pPr>
          <a:r>
            <a:rPr lang="en-US" sz="1800" kern="1200" dirty="0"/>
            <a:t>Critical for funding</a:t>
          </a:r>
        </a:p>
        <a:p>
          <a:pPr marL="171450" lvl="1" indent="-171450" algn="l" defTabSz="800100">
            <a:lnSpc>
              <a:spcPct val="90000"/>
            </a:lnSpc>
            <a:spcBef>
              <a:spcPct val="0"/>
            </a:spcBef>
            <a:spcAft>
              <a:spcPct val="15000"/>
            </a:spcAft>
            <a:buChar char="•"/>
          </a:pPr>
          <a:r>
            <a:rPr lang="en-US" sz="1800" kern="1200" dirty="0"/>
            <a:t>Tactical in nature</a:t>
          </a:r>
        </a:p>
        <a:p>
          <a:pPr marL="171450" lvl="1" indent="-171450" algn="l" defTabSz="800100">
            <a:lnSpc>
              <a:spcPct val="90000"/>
            </a:lnSpc>
            <a:spcBef>
              <a:spcPct val="0"/>
            </a:spcBef>
            <a:spcAft>
              <a:spcPct val="15000"/>
            </a:spcAft>
            <a:buChar char="•"/>
          </a:pPr>
          <a:r>
            <a:rPr lang="en-US" sz="1800" kern="1200" dirty="0"/>
            <a:t>Outlook: typically up to 1 year</a:t>
          </a:r>
        </a:p>
      </dsp:txBody>
      <dsp:txXfrm>
        <a:off x="2771676" y="0"/>
        <a:ext cx="5581327" cy="2017394"/>
      </dsp:txXfrm>
    </dsp:sp>
    <dsp:sp modelId="{8D00FA34-9AF6-4A52-BCDC-1427110DE444}">
      <dsp:nvSpPr>
        <dsp:cNvPr id="0" name=""/>
        <dsp:cNvSpPr/>
      </dsp:nvSpPr>
      <dsp:spPr>
        <a:xfrm>
          <a:off x="5709910" y="2743426"/>
          <a:ext cx="2468880" cy="1921328"/>
        </a:xfrm>
        <a:prstGeom prst="upArrow">
          <a:avLst/>
        </a:prstGeom>
        <a:solidFill>
          <a:schemeClr val="accent3">
            <a:hueOff val="-8910617"/>
            <a:satOff val="15759"/>
            <a:lumOff val="1529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3EE847F-0726-463A-80F8-17D0923B912C}">
      <dsp:nvSpPr>
        <dsp:cNvPr id="0" name=""/>
        <dsp:cNvSpPr/>
      </dsp:nvSpPr>
      <dsp:spPr>
        <a:xfrm>
          <a:off x="479265" y="2785926"/>
          <a:ext cx="6262343" cy="201739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STRATEGIC PLAN:      HOW?   WHEN? </a:t>
          </a:r>
          <a:endParaRPr lang="en-US" sz="1800" kern="1200" dirty="0"/>
        </a:p>
        <a:p>
          <a:pPr marL="171450" lvl="1" indent="-171450" algn="l" defTabSz="800100">
            <a:lnSpc>
              <a:spcPct val="90000"/>
            </a:lnSpc>
            <a:spcBef>
              <a:spcPct val="0"/>
            </a:spcBef>
            <a:spcAft>
              <a:spcPct val="15000"/>
            </a:spcAft>
            <a:buChar char="•"/>
          </a:pPr>
          <a:r>
            <a:rPr lang="en-US" sz="1800" kern="1200" dirty="0"/>
            <a:t>For existing organization serious about growth</a:t>
          </a:r>
        </a:p>
        <a:p>
          <a:pPr marL="171450" lvl="1" indent="-171450" algn="l" defTabSz="800100">
            <a:lnSpc>
              <a:spcPct val="90000"/>
            </a:lnSpc>
            <a:spcBef>
              <a:spcPct val="0"/>
            </a:spcBef>
            <a:spcAft>
              <a:spcPct val="15000"/>
            </a:spcAft>
            <a:buChar char="•"/>
          </a:pPr>
          <a:r>
            <a:rPr lang="en-US" sz="1800" kern="1200" dirty="0"/>
            <a:t>Provides focus, direction, action</a:t>
          </a:r>
        </a:p>
        <a:p>
          <a:pPr marL="171450" lvl="1" indent="-171450" algn="l" defTabSz="800100">
            <a:lnSpc>
              <a:spcPct val="90000"/>
            </a:lnSpc>
            <a:spcBef>
              <a:spcPct val="0"/>
            </a:spcBef>
            <a:spcAft>
              <a:spcPct val="15000"/>
            </a:spcAft>
            <a:buChar char="•"/>
          </a:pPr>
          <a:r>
            <a:rPr lang="en-US" sz="1800" kern="1200"/>
            <a:t>Critical to prioritizing resources to grow revenue and ROI</a:t>
          </a:r>
        </a:p>
        <a:p>
          <a:pPr marL="171450" lvl="1" indent="-171450" algn="l" defTabSz="800100">
            <a:lnSpc>
              <a:spcPct val="90000"/>
            </a:lnSpc>
            <a:spcBef>
              <a:spcPct val="0"/>
            </a:spcBef>
            <a:spcAft>
              <a:spcPct val="15000"/>
            </a:spcAft>
            <a:buChar char="•"/>
          </a:pPr>
          <a:r>
            <a:rPr lang="en-US" sz="1800" kern="1200"/>
            <a:t>Strategic in nature</a:t>
          </a:r>
        </a:p>
        <a:p>
          <a:pPr marL="171450" lvl="1" indent="-171450" algn="l" defTabSz="800100">
            <a:lnSpc>
              <a:spcPct val="90000"/>
            </a:lnSpc>
            <a:spcBef>
              <a:spcPct val="0"/>
            </a:spcBef>
            <a:spcAft>
              <a:spcPct val="15000"/>
            </a:spcAft>
            <a:buChar char="•"/>
          </a:pPr>
          <a:r>
            <a:rPr lang="en-US" sz="1800" kern="1200" dirty="0"/>
            <a:t>Outlook: typically 3-5 years</a:t>
          </a:r>
        </a:p>
      </dsp:txBody>
      <dsp:txXfrm>
        <a:off x="479265" y="2785926"/>
        <a:ext cx="6262343" cy="2017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A4F2-7FBC-43B4-A601-FA0CE3EB4297}">
      <dsp:nvSpPr>
        <dsp:cNvPr id="0" name=""/>
        <dsp:cNvSpPr/>
      </dsp:nvSpPr>
      <dsp:spPr>
        <a:xfrm>
          <a:off x="0" y="2631470"/>
          <a:ext cx="8229600" cy="839994"/>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Execution</a:t>
          </a:r>
        </a:p>
      </dsp:txBody>
      <dsp:txXfrm>
        <a:off x="0" y="2631470"/>
        <a:ext cx="8229600" cy="839994"/>
      </dsp:txXfrm>
    </dsp:sp>
    <dsp:sp modelId="{4CFC0A02-070F-400E-A7FC-8CBD8891DF81}">
      <dsp:nvSpPr>
        <dsp:cNvPr id="0" name=""/>
        <dsp:cNvSpPr/>
      </dsp:nvSpPr>
      <dsp:spPr>
        <a:xfrm rot="10800000">
          <a:off x="0" y="1263418"/>
          <a:ext cx="8229600" cy="1364361"/>
        </a:xfrm>
        <a:prstGeom prst="upArrowCallout">
          <a:avLst/>
        </a:prstGeom>
        <a:solidFill>
          <a:schemeClr val="accent2">
            <a:hueOff val="6187054"/>
            <a:satOff val="-12802"/>
            <a:lumOff val="-48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Strategy</a:t>
          </a:r>
        </a:p>
      </dsp:txBody>
      <dsp:txXfrm rot="-10800000">
        <a:off x="0" y="1263418"/>
        <a:ext cx="8229600" cy="478890"/>
      </dsp:txXfrm>
    </dsp:sp>
    <dsp:sp modelId="{9B41E159-7330-40EB-9C4B-2C86400EA915}">
      <dsp:nvSpPr>
        <dsp:cNvPr id="0" name=""/>
        <dsp:cNvSpPr/>
      </dsp:nvSpPr>
      <dsp:spPr>
        <a:xfrm>
          <a:off x="68" y="1769395"/>
          <a:ext cx="1942876" cy="386281"/>
        </a:xfrm>
        <a:prstGeom prst="rect">
          <a:avLst/>
        </a:prstGeom>
        <a:pattFill prst="horzBrick">
          <a:fgClr>
            <a:schemeClr val="accent2">
              <a:lumMod val="75000"/>
            </a:schemeClr>
          </a:fgClr>
          <a:bgClr>
            <a:schemeClr val="bg1"/>
          </a:bgClr>
        </a:patt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b="1" i="1" kern="1200" dirty="0"/>
            <a:t>Culture</a:t>
          </a:r>
        </a:p>
      </dsp:txBody>
      <dsp:txXfrm>
        <a:off x="68" y="1769395"/>
        <a:ext cx="1942876" cy="386281"/>
      </dsp:txXfrm>
    </dsp:sp>
    <dsp:sp modelId="{5FA76E10-41BB-4084-A701-0DDBB38F4700}">
      <dsp:nvSpPr>
        <dsp:cNvPr id="0" name=""/>
        <dsp:cNvSpPr/>
      </dsp:nvSpPr>
      <dsp:spPr>
        <a:xfrm>
          <a:off x="1942945" y="1769395"/>
          <a:ext cx="2202561" cy="386281"/>
        </a:xfrm>
        <a:prstGeom prst="rect">
          <a:avLst/>
        </a:prstGeom>
        <a:pattFill prst="horzBrick">
          <a:fgClr>
            <a:schemeClr val="accent2">
              <a:lumMod val="75000"/>
            </a:schemeClr>
          </a:fgClr>
          <a:bgClr>
            <a:schemeClr val="bg1"/>
          </a:bgClr>
        </a:patt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b="1" i="1" kern="1200" dirty="0"/>
            <a:t>Structure</a:t>
          </a:r>
        </a:p>
      </dsp:txBody>
      <dsp:txXfrm>
        <a:off x="1942945" y="1769395"/>
        <a:ext cx="2202561" cy="386281"/>
      </dsp:txXfrm>
    </dsp:sp>
    <dsp:sp modelId="{BB045B57-D451-498E-8342-3C159CA643C8}">
      <dsp:nvSpPr>
        <dsp:cNvPr id="0" name=""/>
        <dsp:cNvSpPr/>
      </dsp:nvSpPr>
      <dsp:spPr>
        <a:xfrm>
          <a:off x="4145507" y="1769395"/>
          <a:ext cx="1942876" cy="386281"/>
        </a:xfrm>
        <a:prstGeom prst="rect">
          <a:avLst/>
        </a:prstGeom>
        <a:pattFill prst="horzBrick">
          <a:fgClr>
            <a:schemeClr val="accent2">
              <a:lumMod val="75000"/>
            </a:schemeClr>
          </a:fgClr>
          <a:bgClr>
            <a:schemeClr val="bg1"/>
          </a:bgClr>
        </a:patt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b="1" i="1" kern="1200" dirty="0"/>
            <a:t>People</a:t>
          </a:r>
        </a:p>
      </dsp:txBody>
      <dsp:txXfrm>
        <a:off x="4145507" y="1769395"/>
        <a:ext cx="1942876" cy="386281"/>
      </dsp:txXfrm>
    </dsp:sp>
    <dsp:sp modelId="{AD3BD376-8A73-47E5-B63A-E703A6FD739B}">
      <dsp:nvSpPr>
        <dsp:cNvPr id="0" name=""/>
        <dsp:cNvSpPr/>
      </dsp:nvSpPr>
      <dsp:spPr>
        <a:xfrm>
          <a:off x="6088452" y="1760321"/>
          <a:ext cx="2141147" cy="386281"/>
        </a:xfrm>
        <a:prstGeom prst="rect">
          <a:avLst/>
        </a:prstGeom>
        <a:pattFill prst="horzBrick">
          <a:fgClr>
            <a:schemeClr val="accent2">
              <a:lumMod val="75000"/>
            </a:schemeClr>
          </a:fgClr>
          <a:bgClr>
            <a:schemeClr val="bg1"/>
          </a:bgClr>
        </a:patt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b="1" i="1" kern="1200" dirty="0"/>
            <a:t>Metrics</a:t>
          </a:r>
        </a:p>
      </dsp:txBody>
      <dsp:txXfrm>
        <a:off x="6088452" y="1760321"/>
        <a:ext cx="2141147" cy="386281"/>
      </dsp:txXfrm>
    </dsp:sp>
    <dsp:sp modelId="{0D810CF5-CBFA-49FC-BA46-86B355514B6F}">
      <dsp:nvSpPr>
        <dsp:cNvPr id="0" name=""/>
        <dsp:cNvSpPr/>
      </dsp:nvSpPr>
      <dsp:spPr>
        <a:xfrm rot="10800000">
          <a:off x="0" y="398"/>
          <a:ext cx="8229600" cy="1291911"/>
        </a:xfrm>
        <a:prstGeom prst="upArrowCallout">
          <a:avLst/>
        </a:prstGeom>
        <a:solidFill>
          <a:schemeClr val="accent2">
            <a:hueOff val="12374108"/>
            <a:satOff val="-25604"/>
            <a:lumOff val="-960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baseline="0" dirty="0"/>
            <a:t>Vision, Mission, Values</a:t>
          </a:r>
        </a:p>
      </dsp:txBody>
      <dsp:txXfrm rot="10800000">
        <a:off x="0" y="398"/>
        <a:ext cx="8229600" cy="839445"/>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F1E498-3787-2D46-B27D-9FB90B56B0C3}" type="datetimeFigureOut">
              <a:rPr lang="en-US" smtClean="0"/>
              <a:t>1/6/22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2DD859-1154-1E46-8F79-A8A6522E8D44}" type="slidenum">
              <a:rPr lang="en-US" smtClean="0"/>
              <a:t>‹#›</a:t>
            </a:fld>
            <a:endParaRPr lang="en-US"/>
          </a:p>
        </p:txBody>
      </p:sp>
    </p:spTree>
    <p:extLst>
      <p:ext uri="{BB962C8B-B14F-4D97-AF65-F5344CB8AC3E}">
        <p14:creationId xmlns:p14="http://schemas.microsoft.com/office/powerpoint/2010/main" val="28865944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A1252-E67B-9F47-AF3A-D8C71C974D4A}" type="datetimeFigureOut">
              <a:rPr lang="en-US" smtClean="0"/>
              <a:t>1/6/22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CCA2-227A-FC49-A28E-2898E0FC3C26}" type="slidenum">
              <a:rPr lang="en-US" smtClean="0"/>
              <a:t>‹#›</a:t>
            </a:fld>
            <a:endParaRPr lang="en-US"/>
          </a:p>
        </p:txBody>
      </p:sp>
    </p:spTree>
    <p:extLst>
      <p:ext uri="{BB962C8B-B14F-4D97-AF65-F5344CB8AC3E}">
        <p14:creationId xmlns:p14="http://schemas.microsoft.com/office/powerpoint/2010/main" val="6326546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34CCA2-227A-FC49-A28E-2898E0FC3C26}" type="slidenum">
              <a:rPr lang="en-US" smtClean="0"/>
              <a:t>1</a:t>
            </a:fld>
            <a:endParaRPr lang="en-US"/>
          </a:p>
        </p:txBody>
      </p:sp>
    </p:spTree>
    <p:extLst>
      <p:ext uri="{BB962C8B-B14F-4D97-AF65-F5344CB8AC3E}">
        <p14:creationId xmlns:p14="http://schemas.microsoft.com/office/powerpoint/2010/main" val="1130719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endParaRPr lang="en-US" dirty="0">
              <a:latin typeface="Calibri" charset="0"/>
              <a:ea typeface="MS PGothic" charset="0"/>
            </a:endParaRPr>
          </a:p>
        </p:txBody>
      </p:sp>
      <p:sp>
        <p:nvSpPr>
          <p:cNvPr id="4" name="Slide Number Placeholder 3"/>
          <p:cNvSpPr>
            <a:spLocks noGrp="1"/>
          </p:cNvSpPr>
          <p:nvPr>
            <p:ph type="sldNum" sz="quarter" idx="10"/>
          </p:nvPr>
        </p:nvSpPr>
        <p:spPr/>
        <p:txBody>
          <a:bodyPr/>
          <a:lstStyle/>
          <a:p>
            <a:pPr>
              <a:defRPr/>
            </a:pPr>
            <a:fld id="{499C25CF-0C37-40AA-A72F-FF51B8C619C1}" type="slidenum">
              <a:rPr lang="en-US" smtClean="0"/>
              <a:pPr>
                <a:defRPr/>
              </a:pPr>
              <a:t>36</a:t>
            </a:fld>
            <a:endParaRPr lang="en-US"/>
          </a:p>
        </p:txBody>
      </p:sp>
    </p:spTree>
    <p:extLst>
      <p:ext uri="{BB962C8B-B14F-4D97-AF65-F5344CB8AC3E}">
        <p14:creationId xmlns:p14="http://schemas.microsoft.com/office/powerpoint/2010/main" val="269451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indent="-165100" eaLnBrk="1" hangingPunct="1">
              <a:buFontTx/>
              <a:buChar char="-"/>
            </a:pPr>
            <a:r>
              <a:rPr lang="en-US" sz="1200" dirty="0">
                <a:latin typeface="Calibri" charset="0"/>
                <a:ea typeface="MS PGothic" charset="0"/>
              </a:rPr>
              <a:t>This is a chart of certifications.</a:t>
            </a:r>
          </a:p>
          <a:p>
            <a:pPr marL="165100" indent="-165100" eaLnBrk="1" hangingPunct="1">
              <a:buFontTx/>
              <a:buChar char="-"/>
            </a:pPr>
            <a:r>
              <a:rPr lang="en-US" sz="1200" dirty="0">
                <a:latin typeface="Calibri" charset="0"/>
                <a:ea typeface="MS PGothic" charset="0"/>
              </a:rPr>
              <a:t>Across the top we have WHO DO YOU WANT TO DO BUSINESS WITH: private sector companies? State? Federal gov’t?</a:t>
            </a:r>
          </a:p>
          <a:p>
            <a:pPr marL="165100" indent="-165100" eaLnBrk="1" hangingPunct="1">
              <a:buFontTx/>
              <a:buChar char="-"/>
            </a:pPr>
            <a:r>
              <a:rPr lang="en-US" sz="1200" dirty="0">
                <a:latin typeface="Calibri" charset="0"/>
                <a:ea typeface="MS PGothic" charset="0"/>
              </a:rPr>
              <a:t>And down the left side we have WHAT TYPE(S) OF DIVERSITY DOES YOUR OWNERSHIP REPRESENT?</a:t>
            </a:r>
          </a:p>
          <a:p>
            <a:pPr marL="165100" indent="-165100" eaLnBrk="1" hangingPunct="1">
              <a:buFontTx/>
              <a:buChar char="-"/>
            </a:pPr>
            <a:r>
              <a:rPr lang="en-US" sz="1200" dirty="0">
                <a:latin typeface="Calibri" charset="0"/>
                <a:ea typeface="MS PGothic" charset="0"/>
              </a:rPr>
              <a:t>It could be the case that many certifications are options for you and the important thing to remember is that none of these interfere with each other. We have many companies that have multiple certifications.</a:t>
            </a:r>
          </a:p>
          <a:p>
            <a:pPr marL="165100" indent="-165100" eaLnBrk="1" hangingPunct="1">
              <a:buFontTx/>
              <a:buChar char="-"/>
            </a:pPr>
            <a:r>
              <a:rPr lang="en-US" sz="1200" dirty="0">
                <a:latin typeface="Calibri" charset="0"/>
                <a:ea typeface="MS PGothic" charset="0"/>
              </a:rPr>
              <a:t>WHY? It could be advantageous to have multiple certifications as you may count </a:t>
            </a:r>
            <a:r>
              <a:rPr lang="en-US" sz="1200" i="1" dirty="0">
                <a:latin typeface="Calibri" charset="0"/>
                <a:ea typeface="MS PGothic" charset="0"/>
              </a:rPr>
              <a:t>doubly </a:t>
            </a:r>
            <a:r>
              <a:rPr lang="en-US" sz="1200" dirty="0">
                <a:latin typeface="Calibri" charset="0"/>
                <a:ea typeface="MS PGothic" charset="0"/>
              </a:rPr>
              <a:t>towards buyers’ goals if you are. So, it gives you a competitive advantage even in this smaller arena.</a:t>
            </a:r>
            <a:endParaRPr lang="en-US" dirty="0">
              <a:latin typeface="Calibri" charset="0"/>
              <a:ea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499C25CF-0C37-40AA-A72F-FF51B8C619C1}" type="slidenum">
              <a:rPr lang="en-US" smtClean="0"/>
              <a:pPr>
                <a:defRPr/>
              </a:pPr>
              <a:t>37</a:t>
            </a:fld>
            <a:endParaRPr lang="en-US"/>
          </a:p>
        </p:txBody>
      </p:sp>
    </p:spTree>
    <p:extLst>
      <p:ext uri="{BB962C8B-B14F-4D97-AF65-F5344CB8AC3E}">
        <p14:creationId xmlns:p14="http://schemas.microsoft.com/office/powerpoint/2010/main" val="291838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34CCA2-227A-FC49-A28E-2898E0FC3C26}" type="slidenum">
              <a:rPr lang="en-US" smtClean="0"/>
              <a:t>13</a:t>
            </a:fld>
            <a:endParaRPr lang="en-US"/>
          </a:p>
        </p:txBody>
      </p:sp>
    </p:spTree>
    <p:extLst>
      <p:ext uri="{BB962C8B-B14F-4D97-AF65-F5344CB8AC3E}">
        <p14:creationId xmlns:p14="http://schemas.microsoft.com/office/powerpoint/2010/main" val="411064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934CCA2-227A-FC49-A28E-2898E0FC3C26}" type="slidenum">
              <a:rPr lang="en-US" smtClean="0"/>
              <a:t>14</a:t>
            </a:fld>
            <a:endParaRPr lang="en-US"/>
          </a:p>
        </p:txBody>
      </p:sp>
    </p:spTree>
    <p:extLst>
      <p:ext uri="{BB962C8B-B14F-4D97-AF65-F5344CB8AC3E}">
        <p14:creationId xmlns:p14="http://schemas.microsoft.com/office/powerpoint/2010/main" val="751444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34CCA2-227A-FC49-A28E-2898E0FC3C26}" type="slidenum">
              <a:rPr lang="en-US" smtClean="0"/>
              <a:t>19</a:t>
            </a:fld>
            <a:endParaRPr lang="en-US"/>
          </a:p>
        </p:txBody>
      </p:sp>
    </p:spTree>
    <p:extLst>
      <p:ext uri="{BB962C8B-B14F-4D97-AF65-F5344CB8AC3E}">
        <p14:creationId xmlns:p14="http://schemas.microsoft.com/office/powerpoint/2010/main" val="226811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“diverse supplier” is a small business that is at least 51% owned, operated and controlled by an individual or group that is part of a traditionally underrepresented or underserved group.  Common examples are women-owned businesses, LGBT-owned businesses, minority-owned businesses, and businesses owned by people with disabilities. </a:t>
            </a:r>
          </a:p>
        </p:txBody>
      </p:sp>
      <p:sp>
        <p:nvSpPr>
          <p:cNvPr id="4" name="Slide Number Placeholder 3"/>
          <p:cNvSpPr>
            <a:spLocks noGrp="1"/>
          </p:cNvSpPr>
          <p:nvPr>
            <p:ph type="sldNum" sz="quarter" idx="10"/>
          </p:nvPr>
        </p:nvSpPr>
        <p:spPr/>
        <p:txBody>
          <a:bodyPr/>
          <a:lstStyle/>
          <a:p>
            <a:pPr>
              <a:defRPr/>
            </a:pPr>
            <a:fld id="{499C25CF-0C37-40AA-A72F-FF51B8C619C1}" type="slidenum">
              <a:rPr lang="en-US" smtClean="0"/>
              <a:pPr>
                <a:defRPr/>
              </a:pPr>
              <a:t>31</a:t>
            </a:fld>
            <a:endParaRPr lang="en-US"/>
          </a:p>
        </p:txBody>
      </p:sp>
    </p:spTree>
    <p:extLst>
      <p:ext uri="{BB962C8B-B14F-4D97-AF65-F5344CB8AC3E}">
        <p14:creationId xmlns:p14="http://schemas.microsoft.com/office/powerpoint/2010/main" val="316503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0000"/>
              </a:lnSpc>
              <a:buFontTx/>
              <a:buNone/>
            </a:pPr>
            <a:r>
              <a:rPr lang="en-US" dirty="0">
                <a:latin typeface="Calibri" charset="0"/>
                <a:ea typeface="MS PGothic" charset="0"/>
              </a:rPr>
              <a:t>Let’s start off with an example of certifications as they are used in the area of contracting, which is the primary benefit of getting certified.  Say you own a cleaning company.  You may want to work with a large office building to be the one in charge of cleaning the offices every night.  Whoever owns that building, may put out what is called a “Request for Proposals” or RFP.  That means, they’re inviting cleaning companies to submit offers – what their price would be, what their level of service is, how many years they have been cleaning commercial spaces, etc.  You’d submit your proposal, and the reviewer would compare it to others.  One of the factors they consider, is whether you are certified as a diverse vendor, which can give you an advantage in the eyes of the reviewer.</a:t>
            </a:r>
          </a:p>
          <a:p>
            <a:pPr marL="0" indent="0" eaLnBrk="1" hangingPunct="1">
              <a:lnSpc>
                <a:spcPct val="90000"/>
              </a:lnSpc>
              <a:buFontTx/>
              <a:buNone/>
            </a:pPr>
            <a:endParaRPr lang="en-US" dirty="0">
              <a:latin typeface="Calibri" charset="0"/>
              <a:ea typeface="MS PGothic" charset="0"/>
            </a:endParaRPr>
          </a:p>
          <a:p>
            <a:pPr marL="165100" indent="-165100" eaLnBrk="1" hangingPunct="1">
              <a:lnSpc>
                <a:spcPct val="90000"/>
              </a:lnSpc>
              <a:buFontTx/>
              <a:buChar char="-"/>
            </a:pPr>
            <a:r>
              <a:rPr lang="en-US" dirty="0">
                <a:latin typeface="Calibri" charset="0"/>
                <a:ea typeface="MS PGothic" charset="0"/>
              </a:rPr>
              <a:t>This chart shows the “world of supplier diversity.”  Basically, it’s comprised of vendors or suppliers, and purchasers.  Small businesses are the vendors who sell stuff; purchasers are the entities which buy stuff.</a:t>
            </a:r>
          </a:p>
          <a:p>
            <a:pPr marL="165100" indent="-165100" eaLnBrk="1" hangingPunct="1">
              <a:lnSpc>
                <a:spcPct val="90000"/>
              </a:lnSpc>
              <a:buFontTx/>
              <a:buChar char="-"/>
            </a:pPr>
            <a:r>
              <a:rPr lang="en-US" dirty="0">
                <a:latin typeface="Calibri" charset="0"/>
                <a:ea typeface="MS PGothic" charset="0"/>
              </a:rPr>
              <a:t>The grey circle is all the vendors/suppliers in the U.S.</a:t>
            </a:r>
          </a:p>
          <a:p>
            <a:pPr marL="165100" indent="-165100" eaLnBrk="1" hangingPunct="1">
              <a:lnSpc>
                <a:spcPct val="90000"/>
              </a:lnSpc>
              <a:buFontTx/>
              <a:buChar char="-"/>
            </a:pPr>
            <a:r>
              <a:rPr lang="en-US" dirty="0">
                <a:latin typeface="Calibri" charset="0"/>
                <a:ea typeface="MS PGothic" charset="0"/>
              </a:rPr>
              <a:t>Some vendors are considered “diverse vendors”, which are businesses that are owned by people with disabilities, women, people of color, members of the LGBTQ community, veterans, and others not listed here. </a:t>
            </a:r>
          </a:p>
          <a:p>
            <a:pPr marL="165100" indent="-165100" eaLnBrk="1" hangingPunct="1">
              <a:lnSpc>
                <a:spcPct val="90000"/>
              </a:lnSpc>
              <a:buFontTx/>
              <a:buChar char="-"/>
            </a:pPr>
            <a:r>
              <a:rPr lang="en-US" dirty="0">
                <a:latin typeface="Calibri" charset="0"/>
                <a:ea typeface="MS PGothic" charset="0"/>
              </a:rPr>
              <a:t>Then there are public agencies and private companies that want to do business with diverse vendors (purchasers)</a:t>
            </a:r>
          </a:p>
          <a:p>
            <a:pPr marL="165100" indent="-165100" eaLnBrk="1" hangingPunct="1">
              <a:lnSpc>
                <a:spcPct val="90000"/>
              </a:lnSpc>
              <a:buFontTx/>
              <a:buChar char="-"/>
            </a:pPr>
            <a:r>
              <a:rPr lang="en-US" dirty="0">
                <a:latin typeface="Calibri" charset="0"/>
                <a:ea typeface="MS PGothic" charset="0"/>
              </a:rPr>
              <a:t>The KEY is that as a diverse vendor, although it may be very obvious to YOU, you cannot just walk up to one of these organizations or companies and say “you should do business with me, I’m diverse!” Because…how do they know that?</a:t>
            </a:r>
          </a:p>
          <a:p>
            <a:pPr marL="165100" indent="-165100" eaLnBrk="1" hangingPunct="1">
              <a:lnSpc>
                <a:spcPct val="90000"/>
              </a:lnSpc>
              <a:buFontTx/>
              <a:buChar char="-"/>
            </a:pPr>
            <a:r>
              <a:rPr lang="en-US" dirty="0">
                <a:latin typeface="Calibri" charset="0"/>
                <a:ea typeface="MS PGothic" charset="0"/>
              </a:rPr>
              <a:t>That’s where certification comes in. You get certified so that you can say, “you know I’m diverse because I’m certified.” It’s a ticket into the arena.</a:t>
            </a:r>
          </a:p>
          <a:p>
            <a:pPr marL="165100" indent="-165100" eaLnBrk="1" hangingPunct="1">
              <a:lnSpc>
                <a:spcPct val="90000"/>
              </a:lnSpc>
              <a:buFontTx/>
              <a:buChar char="-"/>
            </a:pPr>
            <a:r>
              <a:rPr lang="en-US" dirty="0">
                <a:latin typeface="Calibri" charset="0"/>
                <a:ea typeface="MS PGothic" charset="0"/>
              </a:rPr>
              <a:t>The advantage for you is that this arena is much smaller and so you are competing against fewer suppliers. Sometimes there are even set-asides, or projects, specifically for diverse vendors.</a:t>
            </a:r>
          </a:p>
          <a:p>
            <a:pPr marL="165100" indent="-165100" eaLnBrk="1" hangingPunct="1">
              <a:lnSpc>
                <a:spcPct val="90000"/>
              </a:lnSpc>
              <a:buFontTx/>
              <a:buChar char="-"/>
            </a:pPr>
            <a:r>
              <a:rPr lang="en-US" dirty="0">
                <a:latin typeface="Calibri" charset="0"/>
                <a:ea typeface="MS PGothic" charset="0"/>
              </a:rPr>
              <a:t>HERE’S WHERE IT GETS COMPLICATED. The world of certification is VERY CONFUSING because everyone is recognizing different certifications. For example, if your business is certified as woman-owned with WBENC, you are referred to as a WBE.  If you are certified as woman-owned through the Commonwealth of Massachusetts, you are also referred to as a WBE, but the certifications are not the same.  </a:t>
            </a:r>
          </a:p>
          <a:p>
            <a:pPr marL="165100" indent="-165100" eaLnBrk="1" hangingPunct="1">
              <a:lnSpc>
                <a:spcPct val="90000"/>
              </a:lnSpc>
              <a:buFontTx/>
              <a:buChar char="-"/>
            </a:pPr>
            <a:r>
              <a:rPr lang="en-US" dirty="0">
                <a:latin typeface="Calibri" charset="0"/>
                <a:ea typeface="MS PGothic" charset="0"/>
              </a:rPr>
              <a:t>So, you want to be sure, and we want you to be sure that you are applying for the certification /s that are most right for you. You can apply for several.</a:t>
            </a:r>
          </a:p>
          <a:p>
            <a:pPr marL="165100" indent="-165100" eaLnBrk="1" hangingPunct="1">
              <a:lnSpc>
                <a:spcPct val="90000"/>
              </a:lnSpc>
              <a:buFontTx/>
              <a:buChar char="-"/>
            </a:pPr>
            <a:endParaRPr lang="en-US" b="1" dirty="0">
              <a:latin typeface="Calibri" charset="0"/>
              <a:ea typeface="MS PGothic" charset="0"/>
            </a:endParaRPr>
          </a:p>
        </p:txBody>
      </p:sp>
      <p:sp>
        <p:nvSpPr>
          <p:cNvPr id="4" name="Slide Number Placeholder 3"/>
          <p:cNvSpPr>
            <a:spLocks noGrp="1"/>
          </p:cNvSpPr>
          <p:nvPr>
            <p:ph type="sldNum" sz="quarter" idx="10"/>
          </p:nvPr>
        </p:nvSpPr>
        <p:spPr/>
        <p:txBody>
          <a:bodyPr/>
          <a:lstStyle/>
          <a:p>
            <a:pPr>
              <a:defRPr/>
            </a:pPr>
            <a:fld id="{499C25CF-0C37-40AA-A72F-FF51B8C619C1}" type="slidenum">
              <a:rPr lang="en-US" smtClean="0"/>
              <a:pPr>
                <a:defRPr/>
              </a:pPr>
              <a:t>32</a:t>
            </a:fld>
            <a:endParaRPr lang="en-US"/>
          </a:p>
        </p:txBody>
      </p:sp>
    </p:spTree>
    <p:extLst>
      <p:ext uri="{BB962C8B-B14F-4D97-AF65-F5344CB8AC3E}">
        <p14:creationId xmlns:p14="http://schemas.microsoft.com/office/powerpoint/2010/main" val="316503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indent="-165100" eaLnBrk="1" hangingPunct="1">
              <a:buFontTx/>
              <a:buChar char="-"/>
            </a:pPr>
            <a:r>
              <a:rPr lang="en-US" dirty="0">
                <a:latin typeface="Calibri" charset="0"/>
                <a:ea typeface="MS PGothic" charset="0"/>
              </a:rPr>
              <a:t>When you’re thinking about certification, you can think about it as falling into one of two major buckets – public, and private.  Private sector is corporations.  Public certification has three primary levels – federal, state and municipal (city/town) – each level recognizes different certifications. </a:t>
            </a:r>
          </a:p>
          <a:p>
            <a:pPr marL="165100" indent="-165100" eaLnBrk="1" hangingPunct="1">
              <a:buFontTx/>
              <a:buChar char="-"/>
            </a:pPr>
            <a:r>
              <a:rPr lang="en-US" dirty="0">
                <a:latin typeface="Calibri" charset="0"/>
                <a:ea typeface="MS PGothic" charset="0"/>
              </a:rPr>
              <a:t>There is a BIG DIFFERENCE between PUBLIC SECTOR certification and PRIVATE SECTOR certification.</a:t>
            </a:r>
          </a:p>
          <a:p>
            <a:pPr marL="165100" indent="-165100" eaLnBrk="1" hangingPunct="1">
              <a:buFontTx/>
              <a:buChar char="-"/>
            </a:pPr>
            <a:r>
              <a:rPr lang="en-US" dirty="0">
                <a:latin typeface="Calibri" charset="0"/>
                <a:ea typeface="MS PGothic" charset="0"/>
              </a:rPr>
              <a:t>In the public sector, there are federally &amp; state mandates that require a certain amount of purchasing to be done with diverse vendors. In the private sector, THIS IS ENTIRELY OPTIONAL. They CHOOSE to do business with diverse vendors for a variety of reasons.</a:t>
            </a:r>
          </a:p>
          <a:p>
            <a:pPr marL="165100" indent="-165100" eaLnBrk="1" hangingPunct="1">
              <a:buFontTx/>
              <a:buChar char="-"/>
            </a:pPr>
            <a:r>
              <a:rPr lang="en-US" dirty="0">
                <a:latin typeface="Calibri" charset="0"/>
                <a:ea typeface="MS PGothic" charset="0"/>
              </a:rPr>
              <a:t>Once a private sector company chooses to do business with diverse vendors, generally what they do is set up a supplier diversity program, and then put a representative in charge of that program.</a:t>
            </a:r>
          </a:p>
          <a:p>
            <a:pPr marL="165100" indent="-165100" eaLnBrk="1" hangingPunct="1">
              <a:buFontTx/>
              <a:buChar char="-"/>
            </a:pPr>
            <a:r>
              <a:rPr lang="en-US" dirty="0">
                <a:latin typeface="Calibri" charset="0"/>
                <a:ea typeface="MS PGothic" charset="0"/>
              </a:rPr>
              <a:t>At the beginning of the year, they look at all that they have to spend for the entire company, and then they set goals, either by $ dollar, or more typically by % percent of total spend. </a:t>
            </a:r>
          </a:p>
          <a:p>
            <a:pPr marL="165100" indent="-165100" eaLnBrk="1" hangingPunct="1">
              <a:buFontTx/>
              <a:buChar char="-"/>
            </a:pPr>
            <a:r>
              <a:rPr lang="en-US" dirty="0">
                <a:latin typeface="Calibri" charset="0"/>
                <a:ea typeface="MS PGothic" charset="0"/>
              </a:rPr>
              <a:t>Then it becomes that representatives JOB to meet those goals.</a:t>
            </a:r>
          </a:p>
          <a:p>
            <a:pPr marL="165100" indent="-165100" eaLnBrk="1" hangingPunct="1">
              <a:buFontTx/>
              <a:buChar char="-"/>
            </a:pPr>
            <a:r>
              <a:rPr lang="en-US" dirty="0">
                <a:latin typeface="Calibri" charset="0"/>
                <a:ea typeface="MS PGothic" charset="0"/>
              </a:rPr>
              <a:t>So, they are self-imposed quotas, but they are motivated to do business with you.</a:t>
            </a:r>
          </a:p>
          <a:p>
            <a:pPr marL="0" indent="0" eaLnBrk="1" hangingPunct="1">
              <a:buFontTx/>
              <a:buNone/>
            </a:pPr>
            <a:endParaRPr lang="en-US" dirty="0">
              <a:latin typeface="Calibri" charset="0"/>
              <a:ea typeface="MS PGothic" charset="0"/>
            </a:endParaRPr>
          </a:p>
          <a:p>
            <a:pPr marL="165100" indent="-165100" eaLnBrk="1" hangingPunct="1">
              <a:buFontTx/>
              <a:buChar char="-"/>
            </a:pPr>
            <a:endParaRPr lang="en-US" dirty="0">
              <a:latin typeface="Calibri" charset="0"/>
              <a:ea typeface="MS PGothic" charset="0"/>
            </a:endParaRPr>
          </a:p>
        </p:txBody>
      </p:sp>
      <p:sp>
        <p:nvSpPr>
          <p:cNvPr id="4" name="Slide Number Placeholder 3"/>
          <p:cNvSpPr>
            <a:spLocks noGrp="1"/>
          </p:cNvSpPr>
          <p:nvPr>
            <p:ph type="sldNum" sz="quarter" idx="10"/>
          </p:nvPr>
        </p:nvSpPr>
        <p:spPr/>
        <p:txBody>
          <a:bodyPr/>
          <a:lstStyle/>
          <a:p>
            <a:pPr>
              <a:defRPr/>
            </a:pPr>
            <a:fld id="{499C25CF-0C37-40AA-A72F-FF51B8C619C1}" type="slidenum">
              <a:rPr lang="en-US" smtClean="0"/>
              <a:pPr>
                <a:defRPr/>
              </a:pPr>
              <a:t>33</a:t>
            </a:fld>
            <a:endParaRPr lang="en-US"/>
          </a:p>
        </p:txBody>
      </p:sp>
    </p:spTree>
    <p:extLst>
      <p:ext uri="{BB962C8B-B14F-4D97-AF65-F5344CB8AC3E}">
        <p14:creationId xmlns:p14="http://schemas.microsoft.com/office/powerpoint/2010/main" val="316503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indent="-165100" eaLnBrk="1" hangingPunct="1">
              <a:buFontTx/>
              <a:buChar char="-"/>
            </a:pPr>
            <a:endParaRPr lang="en-US" dirty="0">
              <a:latin typeface="Calibri" charset="0"/>
              <a:ea typeface="MS PGothic" charset="0"/>
            </a:endParaRPr>
          </a:p>
        </p:txBody>
      </p:sp>
      <p:sp>
        <p:nvSpPr>
          <p:cNvPr id="4" name="Slide Number Placeholder 3"/>
          <p:cNvSpPr>
            <a:spLocks noGrp="1"/>
          </p:cNvSpPr>
          <p:nvPr>
            <p:ph type="sldNum" sz="quarter" idx="10"/>
          </p:nvPr>
        </p:nvSpPr>
        <p:spPr/>
        <p:txBody>
          <a:bodyPr/>
          <a:lstStyle/>
          <a:p>
            <a:pPr>
              <a:defRPr/>
            </a:pPr>
            <a:fld id="{499C25CF-0C37-40AA-A72F-FF51B8C619C1}" type="slidenum">
              <a:rPr lang="en-US" smtClean="0"/>
              <a:pPr>
                <a:defRPr/>
              </a:pPr>
              <a:t>34</a:t>
            </a:fld>
            <a:endParaRPr lang="en-US"/>
          </a:p>
        </p:txBody>
      </p:sp>
    </p:spTree>
    <p:extLst>
      <p:ext uri="{BB962C8B-B14F-4D97-AF65-F5344CB8AC3E}">
        <p14:creationId xmlns:p14="http://schemas.microsoft.com/office/powerpoint/2010/main" val="269451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indent="-165100" eaLnBrk="1" hangingPunct="1">
              <a:buFontTx/>
              <a:buChar char="-"/>
            </a:pPr>
            <a:endParaRPr lang="en-US" dirty="0">
              <a:latin typeface="Calibri" charset="0"/>
              <a:ea typeface="MS PGothic" charset="0"/>
            </a:endParaRPr>
          </a:p>
        </p:txBody>
      </p:sp>
      <p:sp>
        <p:nvSpPr>
          <p:cNvPr id="4" name="Slide Number Placeholder 3"/>
          <p:cNvSpPr>
            <a:spLocks noGrp="1"/>
          </p:cNvSpPr>
          <p:nvPr>
            <p:ph type="sldNum" sz="quarter" idx="10"/>
          </p:nvPr>
        </p:nvSpPr>
        <p:spPr/>
        <p:txBody>
          <a:bodyPr/>
          <a:lstStyle/>
          <a:p>
            <a:pPr>
              <a:defRPr/>
            </a:pPr>
            <a:fld id="{499C25CF-0C37-40AA-A72F-FF51B8C619C1}" type="slidenum">
              <a:rPr lang="en-US" smtClean="0"/>
              <a:pPr>
                <a:defRPr/>
              </a:pPr>
              <a:t>35</a:t>
            </a:fld>
            <a:endParaRPr lang="en-US"/>
          </a:p>
        </p:txBody>
      </p:sp>
    </p:spTree>
    <p:extLst>
      <p:ext uri="{BB962C8B-B14F-4D97-AF65-F5344CB8AC3E}">
        <p14:creationId xmlns:p14="http://schemas.microsoft.com/office/powerpoint/2010/main" val="4513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5606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688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80BC31-261B-0D4E-8662-0A5D29B37C62}" type="slidenum">
              <a:rPr lang="en-US" smtClean="0"/>
              <a:t>‹#›</a:t>
            </a:fld>
            <a:endParaRPr lang="en-US"/>
          </a:p>
        </p:txBody>
      </p:sp>
      <p:sp>
        <p:nvSpPr>
          <p:cNvPr id="6" name="Content Placeholder 3"/>
          <p:cNvSpPr>
            <a:spLocks noGrp="1"/>
          </p:cNvSpPr>
          <p:nvPr>
            <p:ph sz="half" idx="2"/>
          </p:nvPr>
        </p:nvSpPr>
        <p:spPr>
          <a:xfrm>
            <a:off x="4648200" y="22860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2011–iLabSt.jpg"/>
          <p:cNvPicPr>
            <a:picLocks noChangeAspect="1"/>
          </p:cNvPicPr>
          <p:nvPr userDrawn="1"/>
        </p:nvPicPr>
        <p:blipFill rotWithShape="1">
          <a:blip r:embed="rId2">
            <a:extLst>
              <a:ext uri="{28A0092B-C50C-407E-A947-70E740481C1C}">
                <a14:useLocalDpi xmlns:a14="http://schemas.microsoft.com/office/drawing/2010/main" val="0"/>
              </a:ext>
            </a:extLst>
          </a:blip>
          <a:srcRect t="30914" b="15058"/>
          <a:stretch/>
        </p:blipFill>
        <p:spPr>
          <a:xfrm>
            <a:off x="457200" y="2286000"/>
            <a:ext cx="3886200" cy="3155353"/>
          </a:xfrm>
          <a:prstGeom prst="rect">
            <a:avLst/>
          </a:prstGeom>
        </p:spPr>
      </p:pic>
      <p:sp>
        <p:nvSpPr>
          <p:cNvPr id="9"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Autofit/>
          </a:bodyPr>
          <a:lstStyle>
            <a:lvl1pPr>
              <a:defRPr sz="2800"/>
            </a:lvl1pPr>
          </a:lstStyle>
          <a:p>
            <a:r>
              <a:rPr lang="en-US" dirty="0"/>
              <a:t>Click to edit Master title style</a:t>
            </a:r>
          </a:p>
        </p:txBody>
      </p:sp>
      <p:sp>
        <p:nvSpPr>
          <p:cNvPr id="10" name="Footer Placeholder 3"/>
          <p:cNvSpPr>
            <a:spLocks noGrp="1"/>
          </p:cNvSpPr>
          <p:nvPr>
            <p:ph type="ftr" sz="quarter" idx="11"/>
          </p:nvPr>
        </p:nvSpPr>
        <p:spPr>
          <a:xfrm>
            <a:off x="457200" y="6356350"/>
            <a:ext cx="4992624"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296235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66490"/>
            <a:ext cx="8229600" cy="315221"/>
          </a:xfrm>
        </p:spPr>
        <p:txBody>
          <a:bodyPr>
            <a:no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Garamond" pitchFamily="18" charset="0"/>
              </a:defRPr>
            </a:lvl1pPr>
          </a:lstStyle>
          <a:p>
            <a:fld id="{C280BC31-261B-0D4E-8662-0A5D29B37C62}" type="slidenum">
              <a:rPr lang="en-US" smtClean="0"/>
              <a:pPr/>
              <a:t>‹#›</a:t>
            </a:fld>
            <a:endParaRPr lang="en-US"/>
          </a:p>
        </p:txBody>
      </p:sp>
      <p:sp>
        <p:nvSpPr>
          <p:cNvPr id="10"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7" name="Footer Placeholder 4"/>
          <p:cNvSpPr>
            <a:spLocks noGrp="1"/>
          </p:cNvSpPr>
          <p:nvPr>
            <p:ph type="ftr" sz="quarter" idx="11"/>
          </p:nvPr>
        </p:nvSpPr>
        <p:spPr>
          <a:xfrm>
            <a:off x="457200" y="6356350"/>
            <a:ext cx="5212080" cy="365125"/>
          </a:xfrm>
          <a:prstGeom prst="rect">
            <a:avLst/>
          </a:prstGeom>
        </p:spPr>
        <p:txBody>
          <a:bodyPr/>
          <a:lstStyle>
            <a:lvl1pPr>
              <a:defRPr>
                <a:latin typeface="Garamond" pitchFamily="18" charset="0"/>
              </a:defRPr>
            </a:lvl1p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107838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Garamond" pitchFamily="18" charset="0"/>
              </a:defRPr>
            </a:lvl1pPr>
          </a:lstStyle>
          <a:p>
            <a:fld id="{C280BC31-261B-0D4E-8662-0A5D29B37C62}" type="slidenum">
              <a:rPr lang="en-US" smtClean="0"/>
              <a:pPr/>
              <a:t>‹#›</a:t>
            </a:fld>
            <a:endParaRPr lang="en-US"/>
          </a:p>
        </p:txBody>
      </p:sp>
      <p:sp>
        <p:nvSpPr>
          <p:cNvPr id="8"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6" name="Footer Placeholder 3"/>
          <p:cNvSpPr>
            <a:spLocks noGrp="1"/>
          </p:cNvSpPr>
          <p:nvPr>
            <p:ph type="ftr" sz="quarter" idx="11"/>
          </p:nvPr>
        </p:nvSpPr>
        <p:spPr>
          <a:xfrm>
            <a:off x="457200" y="6356350"/>
            <a:ext cx="4038600"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1880825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471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Garamond" pitchFamily="18" charset="0"/>
              </a:defRPr>
            </a:lvl1pPr>
          </a:lstStyle>
          <a:p>
            <a:fld id="{C280BC31-261B-0D4E-8662-0A5D29B37C62}" type="slidenum">
              <a:rPr lang="en-US" smtClean="0"/>
              <a:pPr/>
              <a:t>‹#›</a:t>
            </a:fld>
            <a:endParaRPr lang="en-US" dirty="0"/>
          </a:p>
        </p:txBody>
      </p:sp>
      <p:sp>
        <p:nvSpPr>
          <p:cNvPr id="9"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7" name="Footer Placeholder 4"/>
          <p:cNvSpPr>
            <a:spLocks noGrp="1"/>
          </p:cNvSpPr>
          <p:nvPr>
            <p:ph type="ftr" sz="quarter" idx="11"/>
          </p:nvPr>
        </p:nvSpPr>
        <p:spPr>
          <a:xfrm>
            <a:off x="457200" y="6356350"/>
            <a:ext cx="4142232"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1378258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atin typeface="Garamond" pitchFamily="18" charset="0"/>
              </a:defRPr>
            </a:lvl1pPr>
          </a:lstStyle>
          <a:p>
            <a:fld id="{C280BC31-261B-0D4E-8662-0A5D29B37C62}" type="slidenum">
              <a:rPr lang="en-US" smtClean="0"/>
              <a:pPr/>
              <a:t>‹#›</a:t>
            </a:fld>
            <a:endParaRPr lang="en-US"/>
          </a:p>
        </p:txBody>
      </p:sp>
      <p:sp>
        <p:nvSpPr>
          <p:cNvPr id="10" name="Content Placeholder 3"/>
          <p:cNvSpPr>
            <a:spLocks noGrp="1"/>
          </p:cNvSpPr>
          <p:nvPr>
            <p:ph sz="half" idx="13"/>
          </p:nvPr>
        </p:nvSpPr>
        <p:spPr>
          <a:xfrm>
            <a:off x="4648200" y="22860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8" name="Footer Placeholder 5"/>
          <p:cNvSpPr>
            <a:spLocks noGrp="1"/>
          </p:cNvSpPr>
          <p:nvPr>
            <p:ph type="ftr" sz="quarter" idx="11"/>
          </p:nvPr>
        </p:nvSpPr>
        <p:spPr>
          <a:xfrm>
            <a:off x="457200" y="6356350"/>
            <a:ext cx="4191000"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1667852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Garamond" pitchFamily="18" charset="0"/>
              </a:defRPr>
            </a:lvl1pPr>
          </a:lstStyle>
          <a:p>
            <a:fld id="{C280BC31-261B-0D4E-8662-0A5D29B37C62}" type="slidenum">
              <a:rPr lang="en-US" smtClean="0"/>
              <a:pPr/>
              <a:t>‹#›</a:t>
            </a:fld>
            <a:endParaRPr lang="en-US" dirty="0"/>
          </a:p>
        </p:txBody>
      </p:sp>
      <p:sp>
        <p:nvSpPr>
          <p:cNvPr id="7"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6" name="Footer Placeholder 3"/>
          <p:cNvSpPr>
            <a:spLocks noGrp="1"/>
          </p:cNvSpPr>
          <p:nvPr>
            <p:ph type="ftr" sz="quarter" idx="11"/>
          </p:nvPr>
        </p:nvSpPr>
        <p:spPr>
          <a:xfrm>
            <a:off x="457200" y="6356350"/>
            <a:ext cx="4152900"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2217428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Garamond" pitchFamily="18" charset="0"/>
              </a:defRPr>
            </a:lvl1pPr>
          </a:lstStyle>
          <a:p>
            <a:fld id="{C280BC31-261B-0D4E-8662-0A5D29B37C62}" type="slidenum">
              <a:rPr lang="en-US" smtClean="0"/>
              <a:pPr/>
              <a:t>‹#›</a:t>
            </a:fld>
            <a:endParaRPr lang="en-US"/>
          </a:p>
        </p:txBody>
      </p:sp>
      <p:sp>
        <p:nvSpPr>
          <p:cNvPr id="6" name="Content Placeholder 3"/>
          <p:cNvSpPr>
            <a:spLocks noGrp="1"/>
          </p:cNvSpPr>
          <p:nvPr>
            <p:ph sz="half" idx="2"/>
          </p:nvPr>
        </p:nvSpPr>
        <p:spPr>
          <a:xfrm>
            <a:off x="4648200" y="22860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2011–iLabSt.jpg"/>
          <p:cNvPicPr>
            <a:picLocks noChangeAspect="1"/>
          </p:cNvPicPr>
          <p:nvPr userDrawn="1"/>
        </p:nvPicPr>
        <p:blipFill rotWithShape="1">
          <a:blip r:embed="rId2">
            <a:extLst>
              <a:ext uri="{28A0092B-C50C-407E-A947-70E740481C1C}">
                <a14:useLocalDpi xmlns:a14="http://schemas.microsoft.com/office/drawing/2010/main" val="0"/>
              </a:ext>
            </a:extLst>
          </a:blip>
          <a:srcRect t="30914" b="15058"/>
          <a:stretch/>
        </p:blipFill>
        <p:spPr>
          <a:xfrm>
            <a:off x="457200" y="2286000"/>
            <a:ext cx="3886200" cy="3155353"/>
          </a:xfrm>
          <a:prstGeom prst="rect">
            <a:avLst/>
          </a:prstGeom>
        </p:spPr>
      </p:pic>
      <p:sp>
        <p:nvSpPr>
          <p:cNvPr id="9"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10" name="Footer Placeholder 3"/>
          <p:cNvSpPr>
            <a:spLocks noGrp="1"/>
          </p:cNvSpPr>
          <p:nvPr>
            <p:ph type="ftr" sz="quarter" idx="11"/>
          </p:nvPr>
        </p:nvSpPr>
        <p:spPr>
          <a:xfrm>
            <a:off x="457200" y="6356350"/>
            <a:ext cx="4000500"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110019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66490"/>
            <a:ext cx="8229600" cy="315221"/>
          </a:xfrm>
        </p:spPr>
        <p:txBody>
          <a:bodyPr>
            <a:no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Garamond" pitchFamily="18" charset="0"/>
              </a:defRPr>
            </a:lvl1pPr>
          </a:lstStyle>
          <a:p>
            <a:fld id="{C280BC31-261B-0D4E-8662-0A5D29B37C62}" type="slidenum">
              <a:rPr lang="en-US" smtClean="0"/>
              <a:pPr/>
              <a:t>‹#›</a:t>
            </a:fld>
            <a:endParaRPr lang="en-US"/>
          </a:p>
        </p:txBody>
      </p:sp>
      <p:sp>
        <p:nvSpPr>
          <p:cNvPr id="10"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7" name="Footer Placeholder 4"/>
          <p:cNvSpPr>
            <a:spLocks noGrp="1"/>
          </p:cNvSpPr>
          <p:nvPr>
            <p:ph type="ftr" sz="quarter" idx="11"/>
          </p:nvPr>
        </p:nvSpPr>
        <p:spPr>
          <a:xfrm>
            <a:off x="694944" y="6356350"/>
            <a:ext cx="4187952"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2400319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7"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Gill Sans"/>
                <a:ea typeface="+mn-ea"/>
                <a:cs typeface="Gill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80BC31-261B-0D4E-8662-0A5D29B37C62}" type="slidenum">
              <a:rPr lang="en-US" smtClean="0">
                <a:latin typeface="Garamond" pitchFamily="18" charset="0"/>
              </a:rPr>
              <a:pPr/>
              <a:t>‹#›</a:t>
            </a:fld>
            <a:endParaRPr lang="en-US" dirty="0">
              <a:latin typeface="Garamond" pitchFamily="18" charset="0"/>
            </a:endParaRPr>
          </a:p>
        </p:txBody>
      </p:sp>
      <p:sp>
        <p:nvSpPr>
          <p:cNvPr id="9" name="Footer Placeholder 4"/>
          <p:cNvSpPr>
            <a:spLocks noGrp="1"/>
          </p:cNvSpPr>
          <p:nvPr>
            <p:ph type="ftr" sz="quarter" idx="3"/>
          </p:nvPr>
        </p:nvSpPr>
        <p:spPr>
          <a:xfrm>
            <a:off x="457200" y="6356350"/>
            <a:ext cx="4749800" cy="365125"/>
          </a:xfrm>
          <a:prstGeom prst="rect">
            <a:avLst/>
          </a:prstGeom>
        </p:spPr>
        <p:txBody>
          <a:bodyPr vert="horz" lIns="91440" tIns="45720" rIns="91440" bIns="45720" rtlCol="0" anchor="ctr"/>
          <a:lstStyle>
            <a:lvl1pPr algn="l">
              <a:defRPr sz="1200">
                <a:solidFill>
                  <a:schemeClr val="tx1">
                    <a:tint val="75000"/>
                  </a:schemeClr>
                </a:solidFill>
                <a:latin typeface="Garamond" pitchFamily="18" charset="0"/>
                <a:cs typeface="Garamond" pitchFamily="18" charset="0"/>
              </a:defRPr>
            </a:lvl1p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3848926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471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280BC31-261B-0D4E-8662-0A5D29B37C62}" type="slidenum">
              <a:rPr lang="en-US" smtClean="0"/>
              <a:t>‹#›</a:t>
            </a:fld>
            <a:endParaRPr lang="en-US"/>
          </a:p>
        </p:txBody>
      </p:sp>
      <p:sp>
        <p:nvSpPr>
          <p:cNvPr id="9"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7" name="Footer Placeholder 4"/>
          <p:cNvSpPr>
            <a:spLocks noGrp="1"/>
          </p:cNvSpPr>
          <p:nvPr>
            <p:ph type="ftr" sz="quarter" idx="11"/>
          </p:nvPr>
        </p:nvSpPr>
        <p:spPr>
          <a:xfrm>
            <a:off x="457200" y="6356350"/>
            <a:ext cx="4051300"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302554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Garamond" pitchFamily="18" charset="0"/>
              </a:defRPr>
            </a:lvl1pPr>
          </a:lstStyle>
          <a:p>
            <a:fld id="{BA790555-888A-CB4E-8CAF-9B0898DE3E53}" type="slidenum">
              <a:rPr lang="en-US" smtClean="0"/>
              <a:pPr/>
              <a:t>‹#›</a:t>
            </a:fld>
            <a:endParaRPr lang="en-US"/>
          </a:p>
        </p:txBody>
      </p:sp>
      <p:sp>
        <p:nvSpPr>
          <p:cNvPr id="8" name="Footer Placeholder 2"/>
          <p:cNvSpPr>
            <a:spLocks noGrp="1"/>
          </p:cNvSpPr>
          <p:nvPr>
            <p:ph type="ftr" sz="quarter" idx="3"/>
          </p:nvPr>
        </p:nvSpPr>
        <p:spPr>
          <a:xfrm>
            <a:off x="457200" y="6356350"/>
            <a:ext cx="4508500" cy="365125"/>
          </a:xfrm>
          <a:prstGeom prst="rect">
            <a:avLst/>
          </a:prstGeom>
        </p:spPr>
        <p:txBody>
          <a:bodyPr anchor="ct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bg1"/>
                </a:solidFill>
                <a:latin typeface="Garamond" pitchFamily="18" charset="0"/>
                <a:cs typeface="Garamond" pitchFamily="18" charset="0"/>
              </a:defRPr>
            </a:lvl1pPr>
          </a:lstStyle>
          <a:p>
            <a:r>
              <a:rPr lang="en-US"/>
              <a:t>www.CWEonline.org  |   Eastern MA   |   Central MA   |   New Hampshire  | Rhode Island  | Vermont</a:t>
            </a:r>
            <a:endParaRPr lang="en-US" dirty="0"/>
          </a:p>
        </p:txBody>
      </p:sp>
      <p:sp>
        <p:nvSpPr>
          <p:cNvPr id="7" name="Title Placeholder 1"/>
          <p:cNvSpPr>
            <a:spLocks noGrp="1"/>
          </p:cNvSpPr>
          <p:nvPr>
            <p:ph type="title"/>
          </p:nvPr>
        </p:nvSpPr>
        <p:spPr>
          <a:xfrm>
            <a:off x="457200" y="29162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65537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C280BC31-261B-0D4E-8662-0A5D29B37C62}" type="slidenum">
              <a:rPr lang="en-US" smtClean="0"/>
              <a:t>‹#›</a:t>
            </a:fld>
            <a:endParaRPr lang="en-US" dirty="0"/>
          </a:p>
        </p:txBody>
      </p:sp>
      <p:sp>
        <p:nvSpPr>
          <p:cNvPr id="10" name="Content Placeholder 3"/>
          <p:cNvSpPr>
            <a:spLocks noGrp="1"/>
          </p:cNvSpPr>
          <p:nvPr>
            <p:ph sz="half" idx="13"/>
          </p:nvPr>
        </p:nvSpPr>
        <p:spPr>
          <a:xfrm>
            <a:off x="4648200" y="22860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8" name="Footer Placeholder 5"/>
          <p:cNvSpPr>
            <a:spLocks noGrp="1"/>
          </p:cNvSpPr>
          <p:nvPr>
            <p:ph type="ftr" sz="quarter" idx="11"/>
          </p:nvPr>
        </p:nvSpPr>
        <p:spPr>
          <a:xfrm>
            <a:off x="457200" y="6356350"/>
            <a:ext cx="4038600"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1465626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280BC31-261B-0D4E-8662-0A5D29B37C62}" type="slidenum">
              <a:rPr lang="en-US" smtClean="0"/>
              <a:t>‹#›</a:t>
            </a:fld>
            <a:endParaRPr lang="en-US"/>
          </a:p>
        </p:txBody>
      </p:sp>
      <p:sp>
        <p:nvSpPr>
          <p:cNvPr id="7"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6" name="Footer Placeholder 3"/>
          <p:cNvSpPr>
            <a:spLocks noGrp="1"/>
          </p:cNvSpPr>
          <p:nvPr>
            <p:ph type="ftr" sz="quarter" idx="11"/>
          </p:nvPr>
        </p:nvSpPr>
        <p:spPr>
          <a:xfrm>
            <a:off x="457200" y="6356350"/>
            <a:ext cx="4025900"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1867352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80BC31-261B-0D4E-8662-0A5D29B37C62}" type="slidenum">
              <a:rPr lang="en-US" smtClean="0"/>
              <a:t>‹#›</a:t>
            </a:fld>
            <a:endParaRPr lang="en-US"/>
          </a:p>
        </p:txBody>
      </p:sp>
      <p:sp>
        <p:nvSpPr>
          <p:cNvPr id="6" name="Content Placeholder 3"/>
          <p:cNvSpPr>
            <a:spLocks noGrp="1"/>
          </p:cNvSpPr>
          <p:nvPr>
            <p:ph sz="half" idx="2"/>
          </p:nvPr>
        </p:nvSpPr>
        <p:spPr>
          <a:xfrm>
            <a:off x="4648200" y="22860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2011–iLabSt.jpg"/>
          <p:cNvPicPr>
            <a:picLocks noChangeAspect="1"/>
          </p:cNvPicPr>
          <p:nvPr userDrawn="1"/>
        </p:nvPicPr>
        <p:blipFill rotWithShape="1">
          <a:blip r:embed="rId2">
            <a:extLst>
              <a:ext uri="{28A0092B-C50C-407E-A947-70E740481C1C}">
                <a14:useLocalDpi xmlns:a14="http://schemas.microsoft.com/office/drawing/2010/main" val="0"/>
              </a:ext>
            </a:extLst>
          </a:blip>
          <a:srcRect t="30914" b="15058"/>
          <a:stretch/>
        </p:blipFill>
        <p:spPr>
          <a:xfrm>
            <a:off x="457200" y="2286000"/>
            <a:ext cx="3886200" cy="3155353"/>
          </a:xfrm>
          <a:prstGeom prst="rect">
            <a:avLst/>
          </a:prstGeom>
        </p:spPr>
      </p:pic>
      <p:sp>
        <p:nvSpPr>
          <p:cNvPr id="9"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10" name="Footer Placeholder 3"/>
          <p:cNvSpPr>
            <a:spLocks noGrp="1"/>
          </p:cNvSpPr>
          <p:nvPr>
            <p:ph type="ftr" sz="quarter" idx="11"/>
          </p:nvPr>
        </p:nvSpPr>
        <p:spPr>
          <a:xfrm>
            <a:off x="457200" y="6356350"/>
            <a:ext cx="4038600"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68360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Garamond" pitchFamily="18" charset="0"/>
              </a:defRPr>
            </a:lvl1pPr>
          </a:lstStyle>
          <a:p>
            <a:fld id="{5C3A1C38-8935-2440-AB6D-F3464E26D697}" type="slidenum">
              <a:rPr lang="en-US" smtClean="0"/>
              <a:pPr/>
              <a:t>‹#›</a:t>
            </a:fld>
            <a:endParaRPr lang="en-US"/>
          </a:p>
        </p:txBody>
      </p:sp>
      <p:sp>
        <p:nvSpPr>
          <p:cNvPr id="7" name="Footer Placeholder 2"/>
          <p:cNvSpPr>
            <a:spLocks noGrp="1"/>
          </p:cNvSpPr>
          <p:nvPr>
            <p:ph type="ftr" sz="quarter" idx="3"/>
          </p:nvPr>
        </p:nvSpPr>
        <p:spPr>
          <a:xfrm>
            <a:off x="457200" y="6356350"/>
            <a:ext cx="4102100" cy="365125"/>
          </a:xfrm>
          <a:prstGeom prst="rect">
            <a:avLst/>
          </a:prstGeom>
        </p:spPr>
        <p:txBody>
          <a:bodyPr anchor="ct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bg1"/>
                </a:solidFill>
                <a:latin typeface="Garamond" pitchFamily="18" charset="0"/>
                <a:cs typeface="Garamond" pitchFamily="18" charset="0"/>
              </a:defRPr>
            </a:lvl1pPr>
          </a:lstStyle>
          <a:p>
            <a:r>
              <a:rPr lang="en-US"/>
              <a:t>www.CWEonline.org  |   Eastern MA   |   Central MA   |   New Hampshire  | Rhode Island  | Vermont</a:t>
            </a:r>
            <a:endParaRPr lang="en-US" dirty="0"/>
          </a:p>
        </p:txBody>
      </p:sp>
      <p:sp>
        <p:nvSpPr>
          <p:cNvPr id="5" name="Title Placeholder 1"/>
          <p:cNvSpPr>
            <a:spLocks noGrp="1"/>
          </p:cNvSpPr>
          <p:nvPr>
            <p:ph type="title"/>
          </p:nvPr>
        </p:nvSpPr>
        <p:spPr>
          <a:xfrm>
            <a:off x="457200" y="29162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5382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Garamond" pitchFamily="18" charset="0"/>
              </a:defRPr>
            </a:lvl1pPr>
          </a:lstStyle>
          <a:p>
            <a:fld id="{A22B8007-CF4E-3746-95AA-3F560CFC1F7D}" type="slidenum">
              <a:rPr lang="en-US" smtClean="0"/>
              <a:pPr/>
              <a:t>‹#›</a:t>
            </a:fld>
            <a:endParaRPr lang="en-US"/>
          </a:p>
        </p:txBody>
      </p:sp>
      <p:sp>
        <p:nvSpPr>
          <p:cNvPr id="7" name="Footer Placeholder 4"/>
          <p:cNvSpPr>
            <a:spLocks noGrp="1"/>
          </p:cNvSpPr>
          <p:nvPr>
            <p:ph type="ftr" sz="quarter" idx="11"/>
          </p:nvPr>
        </p:nvSpPr>
        <p:spPr>
          <a:xfrm>
            <a:off x="457200" y="6356350"/>
            <a:ext cx="4224528" cy="365125"/>
          </a:xfrm>
          <a:prstGeom prst="rect">
            <a:avLst/>
          </a:prstGeom>
        </p:spPr>
        <p:txBody>
          <a:bodyPr/>
          <a:lstStyle>
            <a:lvl1pPr algn="l">
              <a:defRPr>
                <a:solidFill>
                  <a:srgbClr val="FFFFFF"/>
                </a:solidFill>
              </a:defRPr>
            </a:lvl1pPr>
          </a:lstStyle>
          <a:p>
            <a:r>
              <a:rPr lang="en-US"/>
              <a:t>www.CWEonline.org  |   Eastern MA   |   Central MA   |   New Hampshire  | Rhode Island  | Vermont</a:t>
            </a:r>
            <a:endParaRPr lang="en-US" dirty="0"/>
          </a:p>
        </p:txBody>
      </p:sp>
      <p:sp>
        <p:nvSpPr>
          <p:cNvPr id="5" name="Title Placeholder 1"/>
          <p:cNvSpPr>
            <a:spLocks noGrp="1"/>
          </p:cNvSpPr>
          <p:nvPr>
            <p:ph type="title"/>
          </p:nvPr>
        </p:nvSpPr>
        <p:spPr>
          <a:xfrm>
            <a:off x="457200" y="29162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4301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166490"/>
            <a:ext cx="8229600" cy="439550"/>
          </a:xfrm>
        </p:spPr>
        <p:txBody>
          <a:bodyPr>
            <a:no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C280BC31-261B-0D4E-8662-0A5D29B37C62}" type="slidenum">
              <a:rPr lang="en-US" smtClean="0"/>
              <a:t>‹#›</a:t>
            </a:fld>
            <a:endParaRPr lang="en-US"/>
          </a:p>
        </p:txBody>
      </p:sp>
      <p:sp>
        <p:nvSpPr>
          <p:cNvPr id="10"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7" name="Footer Placeholder 4"/>
          <p:cNvSpPr>
            <a:spLocks noGrp="1"/>
          </p:cNvSpPr>
          <p:nvPr>
            <p:ph type="ftr" sz="quarter" idx="11"/>
          </p:nvPr>
        </p:nvSpPr>
        <p:spPr>
          <a:xfrm>
            <a:off x="457200" y="6356350"/>
            <a:ext cx="4224528"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64085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280BC31-261B-0D4E-8662-0A5D29B37C62}" type="slidenum">
              <a:rPr lang="en-US" smtClean="0"/>
              <a:t>‹#›</a:t>
            </a:fld>
            <a:endParaRPr lang="en-US"/>
          </a:p>
        </p:txBody>
      </p:sp>
      <p:sp>
        <p:nvSpPr>
          <p:cNvPr id="8"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6" name="Footer Placeholder 3"/>
          <p:cNvSpPr>
            <a:spLocks noGrp="1"/>
          </p:cNvSpPr>
          <p:nvPr>
            <p:ph type="ftr" sz="quarter" idx="11"/>
          </p:nvPr>
        </p:nvSpPr>
        <p:spPr>
          <a:xfrm>
            <a:off x="457200" y="6356350"/>
            <a:ext cx="4700016"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406344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471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280BC31-261B-0D4E-8662-0A5D29B37C62}" type="slidenum">
              <a:rPr lang="en-US" smtClean="0"/>
              <a:t>‹#›</a:t>
            </a:fld>
            <a:endParaRPr lang="en-US"/>
          </a:p>
        </p:txBody>
      </p:sp>
      <p:sp>
        <p:nvSpPr>
          <p:cNvPr id="9"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7" name="Footer Placeholder 4"/>
          <p:cNvSpPr>
            <a:spLocks noGrp="1"/>
          </p:cNvSpPr>
          <p:nvPr>
            <p:ph type="ftr" sz="quarter" idx="11"/>
          </p:nvPr>
        </p:nvSpPr>
        <p:spPr>
          <a:xfrm>
            <a:off x="457200" y="6356350"/>
            <a:ext cx="4305300"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408796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C280BC31-261B-0D4E-8662-0A5D29B37C62}" type="slidenum">
              <a:rPr lang="en-US" smtClean="0"/>
              <a:t>‹#›</a:t>
            </a:fld>
            <a:endParaRPr lang="en-US"/>
          </a:p>
        </p:txBody>
      </p:sp>
      <p:sp>
        <p:nvSpPr>
          <p:cNvPr id="10" name="Content Placeholder 3"/>
          <p:cNvSpPr>
            <a:spLocks noGrp="1"/>
          </p:cNvSpPr>
          <p:nvPr>
            <p:ph sz="half" idx="13"/>
          </p:nvPr>
        </p:nvSpPr>
        <p:spPr>
          <a:xfrm>
            <a:off x="4648200" y="22860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8" name="Footer Placeholder 5"/>
          <p:cNvSpPr>
            <a:spLocks noGrp="1"/>
          </p:cNvSpPr>
          <p:nvPr>
            <p:ph type="ftr" sz="quarter" idx="11"/>
          </p:nvPr>
        </p:nvSpPr>
        <p:spPr>
          <a:xfrm>
            <a:off x="457200" y="6356350"/>
            <a:ext cx="4191000"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24815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280BC31-261B-0D4E-8662-0A5D29B37C62}" type="slidenum">
              <a:rPr lang="en-US" smtClean="0"/>
              <a:t>‹#›</a:t>
            </a:fld>
            <a:endParaRPr lang="en-US" dirty="0"/>
          </a:p>
        </p:txBody>
      </p:sp>
      <p:sp>
        <p:nvSpPr>
          <p:cNvPr id="7"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6" name="Footer Placeholder 3"/>
          <p:cNvSpPr>
            <a:spLocks noGrp="1"/>
          </p:cNvSpPr>
          <p:nvPr>
            <p:ph type="ftr" sz="quarter" idx="11"/>
          </p:nvPr>
        </p:nvSpPr>
        <p:spPr>
          <a:xfrm>
            <a:off x="457200" y="6356350"/>
            <a:ext cx="4241800" cy="365125"/>
          </a:xfrm>
          <a:prstGeom prst="rect">
            <a:avLst/>
          </a:prstGeom>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3487597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60638"/>
            <a:ext cx="8229600" cy="1143000"/>
          </a:xfrm>
          <a:prstGeom prst="rect">
            <a:avLst/>
          </a:prstGeom>
        </p:spPr>
        <p:txBody>
          <a:bodyPr vert="horz" lIns="91440" tIns="45720" rIns="91440" bIns="45720" rtlCol="0" anchor="ctr">
            <a:normAutofit/>
          </a:bodyPr>
          <a:lstStyle/>
          <a:p>
            <a:r>
              <a:rPr lang="en-US" dirty="0"/>
              <a:t>Click to edit Master title style</a:t>
            </a:r>
          </a:p>
        </p:txBody>
      </p:sp>
      <p:grpSp>
        <p:nvGrpSpPr>
          <p:cNvPr id="4" name="Group 3"/>
          <p:cNvGrpSpPr/>
          <p:nvPr userDrawn="1"/>
        </p:nvGrpSpPr>
        <p:grpSpPr>
          <a:xfrm>
            <a:off x="1" y="0"/>
            <a:ext cx="9144000" cy="2100510"/>
            <a:chOff x="1" y="0"/>
            <a:chExt cx="9144000" cy="2100510"/>
          </a:xfrm>
        </p:grpSpPr>
        <p:sp>
          <p:nvSpPr>
            <p:cNvPr id="5" name="Rectangle 4"/>
            <p:cNvSpPr/>
            <p:nvPr userDrawn="1"/>
          </p:nvSpPr>
          <p:spPr>
            <a:xfrm>
              <a:off x="1" y="1426633"/>
              <a:ext cx="9144000" cy="673876"/>
            </a:xfrm>
            <a:prstGeom prst="rect">
              <a:avLst/>
            </a:prstGeom>
            <a:solidFill>
              <a:srgbClr val="D27921"/>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970" y="42333"/>
              <a:ext cx="4561862" cy="1371600"/>
            </a:xfrm>
            <a:prstGeom prst="rect">
              <a:avLst/>
            </a:prstGeom>
          </p:spPr>
        </p:pic>
        <p:pic>
          <p:nvPicPr>
            <p:cNvPr id="8" name="Picture 7" descr="CWE_Header_Symbol_OLDLOGO.png"/>
            <p:cNvPicPr>
              <a:picLocks noChangeAspect="1"/>
            </p:cNvPicPr>
            <p:nvPr userDrawn="1"/>
          </p:nvPicPr>
          <p:blipFill rotWithShape="1">
            <a:blip r:embed="rId4">
              <a:extLst>
                <a:ext uri="{28A0092B-C50C-407E-A947-70E740481C1C}">
                  <a14:useLocalDpi xmlns:a14="http://schemas.microsoft.com/office/drawing/2010/main" val="0"/>
                </a:ext>
              </a:extLst>
            </a:blip>
            <a:srcRect l="18982" t="28539" r="26066" b="34180"/>
            <a:stretch/>
          </p:blipFill>
          <p:spPr>
            <a:xfrm>
              <a:off x="5136014" y="0"/>
              <a:ext cx="4007987" cy="2100510"/>
            </a:xfrm>
            <a:prstGeom prst="rect">
              <a:avLst/>
            </a:prstGeom>
          </p:spPr>
        </p:pic>
      </p:grpSp>
    </p:spTree>
    <p:extLst>
      <p:ext uri="{BB962C8B-B14F-4D97-AF65-F5344CB8AC3E}">
        <p14:creationId xmlns:p14="http://schemas.microsoft.com/office/powerpoint/2010/main" val="3862043245"/>
      </p:ext>
    </p:extLst>
  </p:cSld>
  <p:clrMap bg1="lt1" tx1="dk1" bg2="lt2" tx2="dk2" accent1="accent1" accent2="accent2" accent3="accent3" accent4="accent4" accent5="accent5" accent6="accent6" hlink="hlink" folHlink="folHlink"/>
  <p:sldLayoutIdLst>
    <p:sldLayoutId id="2147483658" r:id="rId1"/>
  </p:sldLayoutIdLst>
  <p:hf hdr="0" dt="0"/>
  <p:txStyles>
    <p:titleStyle>
      <a:lvl1pPr algn="ctr" defTabSz="457200" rtl="0" eaLnBrk="1" latinLnBrk="0" hangingPunct="1">
        <a:spcBef>
          <a:spcPct val="0"/>
        </a:spcBef>
        <a:buNone/>
        <a:defRPr sz="4000" b="1" i="0" kern="1200">
          <a:solidFill>
            <a:schemeClr val="tx1"/>
          </a:solidFill>
          <a:latin typeface="Garamond"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498600"/>
            <a:ext cx="9144000" cy="5359400"/>
          </a:xfrm>
          <a:prstGeom prst="rect">
            <a:avLst/>
          </a:prstGeom>
          <a:solidFill>
            <a:srgbClr val="4448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448A3"/>
              </a:solidFill>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Garamond" pitchFamily="18" charset="0"/>
              </a:defRPr>
            </a:lvl1pPr>
          </a:lstStyle>
          <a:p>
            <a:fld id="{B34AE501-A794-1946-935D-80BF7E7CD5BB}" type="slidenum">
              <a:rPr lang="en-US" smtClean="0"/>
              <a:pPr/>
              <a:t>‹#›</a:t>
            </a:fld>
            <a:endParaRPr lang="en-US"/>
          </a:p>
        </p:txBody>
      </p:sp>
      <p:sp>
        <p:nvSpPr>
          <p:cNvPr id="16" name="Footer Placeholder 2"/>
          <p:cNvSpPr>
            <a:spLocks noGrp="1"/>
          </p:cNvSpPr>
          <p:nvPr>
            <p:ph type="ftr" sz="quarter" idx="3"/>
          </p:nvPr>
        </p:nvSpPr>
        <p:spPr>
          <a:xfrm>
            <a:off x="457200" y="6356350"/>
            <a:ext cx="4584700" cy="365125"/>
          </a:xfrm>
          <a:prstGeom prst="rect">
            <a:avLst/>
          </a:prstGeom>
        </p:spPr>
        <p:txBody>
          <a:bodyPr anchor="ct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bg1"/>
                </a:solidFill>
                <a:latin typeface="Garamond" pitchFamily="18" charset="0"/>
                <a:cs typeface="Garamond" pitchFamily="18" charset="0"/>
              </a:defRPr>
            </a:lvl1pPr>
          </a:lstStyle>
          <a:p>
            <a:r>
              <a:rPr lang="en-US"/>
              <a:t>www.CWEonline.org  |   Eastern MA   |   Central MA   |   New Hampshire  | Rhode Island  | Vermont</a:t>
            </a:r>
            <a:endParaRPr lang="en-US" dirty="0"/>
          </a:p>
        </p:txBody>
      </p:sp>
      <p:sp>
        <p:nvSpPr>
          <p:cNvPr id="2" name="Title Placeholder 1"/>
          <p:cNvSpPr>
            <a:spLocks noGrp="1"/>
          </p:cNvSpPr>
          <p:nvPr>
            <p:ph type="title"/>
          </p:nvPr>
        </p:nvSpPr>
        <p:spPr>
          <a:xfrm>
            <a:off x="457200" y="2916238"/>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970" y="42333"/>
            <a:ext cx="4561862" cy="1371600"/>
          </a:xfrm>
          <a:prstGeom prst="rect">
            <a:avLst/>
          </a:prstGeom>
        </p:spPr>
      </p:pic>
    </p:spTree>
    <p:extLst>
      <p:ext uri="{BB962C8B-B14F-4D97-AF65-F5344CB8AC3E}">
        <p14:creationId xmlns:p14="http://schemas.microsoft.com/office/powerpoint/2010/main" val="1313388988"/>
      </p:ext>
    </p:extLst>
  </p:cSld>
  <p:clrMap bg1="lt1" tx1="dk1" bg2="lt2" tx2="dk2" accent1="accent1" accent2="accent2" accent3="accent3" accent4="accent4" accent5="accent5" accent6="accent6" hlink="hlink" folHlink="folHlink"/>
  <p:sldLayoutIdLst>
    <p:sldLayoutId id="2147483671" r:id="rId1"/>
  </p:sldLayoutIdLst>
  <p:hf hdr="0" dt="0"/>
  <p:txStyles>
    <p:titleStyle>
      <a:lvl1pPr algn="ctr" defTabSz="457200" rtl="0" eaLnBrk="1" latinLnBrk="0" hangingPunct="1">
        <a:spcBef>
          <a:spcPct val="0"/>
        </a:spcBef>
        <a:buNone/>
        <a:defRPr sz="4000" b="1" i="0" kern="1200">
          <a:solidFill>
            <a:srgbClr val="FFFFFF"/>
          </a:solidFill>
          <a:latin typeface="Garamond" pitchFamily="18" charset="0"/>
          <a:ea typeface="+mj-ea"/>
          <a:cs typeface="Garamond" pitchFamily="18" charset="0"/>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498600"/>
            <a:ext cx="9144000" cy="5359400"/>
          </a:xfrm>
          <a:prstGeom prst="rect">
            <a:avLst/>
          </a:prstGeom>
          <a:solidFill>
            <a:srgbClr val="80BD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B34AE501-A794-1946-935D-80BF7E7CD5BB}" type="slidenum">
              <a:rPr lang="en-US" smtClean="0"/>
              <a:pPr/>
              <a:t>‹#›</a:t>
            </a:fld>
            <a:endParaRPr lang="en-US" dirty="0"/>
          </a:p>
        </p:txBody>
      </p:sp>
      <p:sp>
        <p:nvSpPr>
          <p:cNvPr id="13" name="Footer Placeholder 2"/>
          <p:cNvSpPr>
            <a:spLocks noGrp="1"/>
          </p:cNvSpPr>
          <p:nvPr>
            <p:ph type="ftr" sz="quarter" idx="3"/>
          </p:nvPr>
        </p:nvSpPr>
        <p:spPr>
          <a:xfrm>
            <a:off x="457200" y="6356350"/>
            <a:ext cx="4318000" cy="365125"/>
          </a:xfrm>
          <a:prstGeom prst="rect">
            <a:avLst/>
          </a:prstGeom>
        </p:spPr>
        <p:txBody>
          <a:bodyPr anchor="ct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bg1"/>
                </a:solidFill>
                <a:latin typeface="Garamond" pitchFamily="18" charset="0"/>
                <a:cs typeface="Garamond" pitchFamily="18" charset="0"/>
              </a:defRPr>
            </a:lvl1pPr>
          </a:lstStyle>
          <a:p>
            <a:r>
              <a:rPr lang="en-US"/>
              <a:t>www.CWEonline.org  |   Eastern MA   |   Central MA   |   New Hampshire  | Rhode Island  | Vermont</a:t>
            </a:r>
            <a:endParaRPr lang="en-US" dirty="0"/>
          </a:p>
        </p:txBody>
      </p:sp>
      <p:sp>
        <p:nvSpPr>
          <p:cNvPr id="18" name="Title Placeholder 1"/>
          <p:cNvSpPr>
            <a:spLocks noGrp="1"/>
          </p:cNvSpPr>
          <p:nvPr>
            <p:ph type="title"/>
          </p:nvPr>
        </p:nvSpPr>
        <p:spPr>
          <a:xfrm>
            <a:off x="457200" y="2916238"/>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970" y="42333"/>
            <a:ext cx="4561862" cy="1371600"/>
          </a:xfrm>
          <a:prstGeom prst="rect">
            <a:avLst/>
          </a:prstGeom>
        </p:spPr>
      </p:pic>
    </p:spTree>
    <p:extLst>
      <p:ext uri="{BB962C8B-B14F-4D97-AF65-F5344CB8AC3E}">
        <p14:creationId xmlns:p14="http://schemas.microsoft.com/office/powerpoint/2010/main" val="1640832655"/>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ctr" defTabSz="457200" rtl="0" eaLnBrk="1" latinLnBrk="0" hangingPunct="1">
        <a:spcBef>
          <a:spcPct val="0"/>
        </a:spcBef>
        <a:buNone/>
        <a:defRPr sz="4000" b="1" i="0" kern="1200">
          <a:solidFill>
            <a:srgbClr val="FFFFFF"/>
          </a:solidFill>
          <a:latin typeface="Garamond" pitchFamily="18" charset="0"/>
          <a:ea typeface="+mj-ea"/>
          <a:cs typeface="Garamond" pitchFamily="18" charset="0"/>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498600"/>
            <a:ext cx="9144000" cy="5359400"/>
          </a:xfrm>
          <a:prstGeom prst="rect">
            <a:avLst/>
          </a:prstGeom>
          <a:solidFill>
            <a:srgbClr val="D279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aramond" pitchFamily="18" charset="0"/>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B34AE501-A794-1946-935D-80BF7E7CD5BB}" type="slidenum">
              <a:rPr lang="en-US" smtClean="0"/>
              <a:pPr/>
              <a:t>‹#›</a:t>
            </a:fld>
            <a:endParaRPr lang="en-US"/>
          </a:p>
        </p:txBody>
      </p:sp>
      <p:sp>
        <p:nvSpPr>
          <p:cNvPr id="13" name="Footer Placeholder 2"/>
          <p:cNvSpPr>
            <a:spLocks noGrp="1"/>
          </p:cNvSpPr>
          <p:nvPr>
            <p:ph type="ftr" sz="quarter" idx="3"/>
          </p:nvPr>
        </p:nvSpPr>
        <p:spPr>
          <a:xfrm>
            <a:off x="457200" y="6356350"/>
            <a:ext cx="4318000" cy="365125"/>
          </a:xfrm>
          <a:prstGeom prst="rect">
            <a:avLst/>
          </a:prstGeom>
        </p:spPr>
        <p:txBody>
          <a:bodyPr anchor="ctr"/>
          <a:lstStyle>
            <a:lvl1pPr marL="0" marR="0" indent="0" algn="l" defTabSz="457200" rtl="0" eaLnBrk="1" fontAlgn="auto" latinLnBrk="0" hangingPunct="1">
              <a:lnSpc>
                <a:spcPct val="100000"/>
              </a:lnSpc>
              <a:spcBef>
                <a:spcPts val="0"/>
              </a:spcBef>
              <a:spcAft>
                <a:spcPts val="0"/>
              </a:spcAft>
              <a:buClrTx/>
              <a:buSzTx/>
              <a:buFontTx/>
              <a:buNone/>
              <a:tabLst/>
              <a:defRPr sz="1200">
                <a:solidFill>
                  <a:schemeClr val="bg1"/>
                </a:solidFill>
                <a:latin typeface="Garamond" pitchFamily="18" charset="0"/>
                <a:cs typeface="Garamond" pitchFamily="18" charset="0"/>
              </a:defRPr>
            </a:lvl1pPr>
          </a:lstStyle>
          <a:p>
            <a:r>
              <a:rPr lang="en-US"/>
              <a:t>www.CWEonline.org  |   Eastern MA   |   Central MA   |   New Hampshire  | Rhode Island  | Vermont</a:t>
            </a:r>
            <a:endParaRPr lang="en-US" dirty="0"/>
          </a:p>
        </p:txBody>
      </p:sp>
      <p:sp>
        <p:nvSpPr>
          <p:cNvPr id="18" name="Title Placeholder 1"/>
          <p:cNvSpPr>
            <a:spLocks noGrp="1"/>
          </p:cNvSpPr>
          <p:nvPr>
            <p:ph type="title"/>
          </p:nvPr>
        </p:nvSpPr>
        <p:spPr>
          <a:xfrm>
            <a:off x="457200" y="2916238"/>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970" y="42333"/>
            <a:ext cx="4561862" cy="1371600"/>
          </a:xfrm>
          <a:prstGeom prst="rect">
            <a:avLst/>
          </a:prstGeom>
        </p:spPr>
      </p:pic>
    </p:spTree>
    <p:extLst>
      <p:ext uri="{BB962C8B-B14F-4D97-AF65-F5344CB8AC3E}">
        <p14:creationId xmlns:p14="http://schemas.microsoft.com/office/powerpoint/2010/main" val="707778145"/>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ctr" defTabSz="457200" rtl="0" eaLnBrk="1" latinLnBrk="0" hangingPunct="1">
        <a:spcBef>
          <a:spcPct val="0"/>
        </a:spcBef>
        <a:buNone/>
        <a:defRPr sz="4000" b="1" i="0" kern="1200">
          <a:solidFill>
            <a:srgbClr val="FFFFFF"/>
          </a:solidFill>
          <a:latin typeface="Garamond" pitchFamily="18" charset="0"/>
          <a:ea typeface="+mj-ea"/>
          <a:cs typeface="Garamond" pitchFamily="18" charset="0"/>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280248"/>
            <a:ext cx="8229600" cy="31601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aramond" pitchFamily="18" charset="0"/>
                <a:cs typeface="Garamond" pitchFamily="18" charset="0"/>
              </a:defRPr>
            </a:lvl1pPr>
          </a:lstStyle>
          <a:p>
            <a:fld id="{C280BC31-261B-0D4E-8662-0A5D29B37C62}" type="slidenum">
              <a:rPr lang="en-US" smtClean="0"/>
              <a:pPr/>
              <a:t>‹#›</a:t>
            </a:fld>
            <a:endParaRPr lang="en-US" dirty="0"/>
          </a:p>
        </p:txBody>
      </p:sp>
      <p:sp>
        <p:nvSpPr>
          <p:cNvPr id="11" name="Footer Placeholder 4"/>
          <p:cNvSpPr>
            <a:spLocks noGrp="1"/>
          </p:cNvSpPr>
          <p:nvPr>
            <p:ph type="ftr" sz="quarter" idx="3"/>
          </p:nvPr>
        </p:nvSpPr>
        <p:spPr>
          <a:xfrm>
            <a:off x="457200" y="6356350"/>
            <a:ext cx="4749800" cy="365125"/>
          </a:xfrm>
          <a:prstGeom prst="rect">
            <a:avLst/>
          </a:prstGeom>
        </p:spPr>
        <p:txBody>
          <a:bodyPr vert="horz" lIns="91440" tIns="45720" rIns="91440" bIns="45720" rtlCol="0" anchor="ctr"/>
          <a:lstStyle>
            <a:lvl1pPr algn="l">
              <a:defRPr sz="1200">
                <a:solidFill>
                  <a:schemeClr val="tx1">
                    <a:tint val="75000"/>
                  </a:schemeClr>
                </a:solidFill>
                <a:latin typeface="Garamond" pitchFamily="18" charset="0"/>
                <a:cs typeface="Garamond" pitchFamily="18" charset="0"/>
              </a:defRPr>
            </a:lvl1pPr>
          </a:lstStyle>
          <a:p>
            <a:r>
              <a:rPr lang="en-US"/>
              <a:t>www.CWEonline.org  |   Eastern MA   |   Central MA   |   New Hampshire  | Rhode Island  | Vermont</a:t>
            </a:r>
            <a:endParaRPr lang="en-US" dirty="0"/>
          </a:p>
        </p:txBody>
      </p:sp>
      <p:cxnSp>
        <p:nvCxnSpPr>
          <p:cNvPr id="12" name="Straight Connector 11"/>
          <p:cNvCxnSpPr/>
          <p:nvPr userDrawn="1"/>
        </p:nvCxnSpPr>
        <p:spPr>
          <a:xfrm>
            <a:off x="0" y="1511300"/>
            <a:ext cx="9144000" cy="0"/>
          </a:xfrm>
          <a:prstGeom prst="line">
            <a:avLst/>
          </a:prstGeom>
          <a:ln w="25400" cap="rnd" cmpd="sng">
            <a:gradFill flip="none" rotWithShape="1">
              <a:gsLst>
                <a:gs pos="0">
                  <a:srgbClr val="89B933"/>
                </a:gs>
                <a:gs pos="100000">
                  <a:srgbClr val="FFFFFF">
                    <a:alpha val="0"/>
                  </a:srgbClr>
                </a:gs>
              </a:gsLst>
              <a:path path="circle">
                <a:fillToRect r="100000" b="100000"/>
              </a:path>
              <a:tileRect l="-100000" t="-100000"/>
            </a:gra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7970" y="42333"/>
            <a:ext cx="4561862" cy="1371600"/>
          </a:xfrm>
          <a:prstGeom prst="rect">
            <a:avLst/>
          </a:prstGeom>
        </p:spPr>
      </p:pic>
    </p:spTree>
    <p:extLst>
      <p:ext uri="{BB962C8B-B14F-4D97-AF65-F5344CB8AC3E}">
        <p14:creationId xmlns:p14="http://schemas.microsoft.com/office/powerpoint/2010/main" val="362251956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4" r:id="rId5"/>
    <p:sldLayoutId id="2147483655" r:id="rId6"/>
  </p:sldLayoutIdLst>
  <p:hf hdr="0" dt="0"/>
  <p:txStyles>
    <p:titleStyle>
      <a:lvl1pPr algn="l" defTabSz="457200" rtl="0" eaLnBrk="1" latinLnBrk="0" hangingPunct="1">
        <a:spcBef>
          <a:spcPct val="0"/>
        </a:spcBef>
        <a:buNone/>
        <a:defRPr sz="3000" b="1" i="0" kern="1200" baseline="0">
          <a:solidFill>
            <a:schemeClr val="tx1"/>
          </a:solidFill>
          <a:latin typeface="Garamond" pitchFamily="18" charset="0"/>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Garamond"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Garamond" pitchFamily="18" charset="0"/>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Garamond"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aramond"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aramond"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280248"/>
            <a:ext cx="8229600" cy="31601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aramond" pitchFamily="18" charset="0"/>
                <a:cs typeface="Garamond" pitchFamily="18" charset="0"/>
              </a:defRPr>
            </a:lvl1pPr>
          </a:lstStyle>
          <a:p>
            <a:fld id="{C280BC31-261B-0D4E-8662-0A5D29B37C62}" type="slidenum">
              <a:rPr lang="en-US" smtClean="0"/>
              <a:pPr/>
              <a:t>‹#›</a:t>
            </a:fld>
            <a:endParaRPr lang="en-US" dirty="0"/>
          </a:p>
        </p:txBody>
      </p:sp>
      <p:sp>
        <p:nvSpPr>
          <p:cNvPr id="11" name="Footer Placeholder 4"/>
          <p:cNvSpPr>
            <a:spLocks noGrp="1"/>
          </p:cNvSpPr>
          <p:nvPr>
            <p:ph type="ftr" sz="quarter" idx="3"/>
          </p:nvPr>
        </p:nvSpPr>
        <p:spPr>
          <a:xfrm>
            <a:off x="457200" y="6356350"/>
            <a:ext cx="4749800" cy="365125"/>
          </a:xfrm>
          <a:prstGeom prst="rect">
            <a:avLst/>
          </a:prstGeom>
        </p:spPr>
        <p:txBody>
          <a:bodyPr vert="horz" lIns="91440" tIns="45720" rIns="91440" bIns="45720" rtlCol="0" anchor="ctr"/>
          <a:lstStyle>
            <a:lvl1pPr algn="l">
              <a:defRPr sz="1200">
                <a:solidFill>
                  <a:schemeClr val="tx1">
                    <a:tint val="75000"/>
                  </a:schemeClr>
                </a:solidFill>
                <a:latin typeface="Garamond" pitchFamily="18" charset="0"/>
                <a:cs typeface="Garamond" pitchFamily="18" charset="0"/>
              </a:defRPr>
            </a:lvl1pPr>
          </a:lstStyle>
          <a:p>
            <a:r>
              <a:rPr lang="en-US"/>
              <a:t>www.CWEonline.org  |   Eastern MA   |   Central MA   |   New Hampshire  | Rhode Island  | Vermont</a:t>
            </a:r>
            <a:endParaRPr lang="en-US" dirty="0"/>
          </a:p>
        </p:txBody>
      </p:sp>
      <p:cxnSp>
        <p:nvCxnSpPr>
          <p:cNvPr id="12" name="Straight Connector 11"/>
          <p:cNvCxnSpPr/>
          <p:nvPr userDrawn="1"/>
        </p:nvCxnSpPr>
        <p:spPr>
          <a:xfrm>
            <a:off x="0" y="1511300"/>
            <a:ext cx="9144000" cy="0"/>
          </a:xfrm>
          <a:prstGeom prst="line">
            <a:avLst/>
          </a:prstGeom>
          <a:ln w="25400" cap="rnd" cmpd="sng">
            <a:gradFill flip="none" rotWithShape="1">
              <a:gsLst>
                <a:gs pos="0">
                  <a:srgbClr val="D27921"/>
                </a:gs>
                <a:gs pos="100000">
                  <a:srgbClr val="FFFFFF">
                    <a:alpha val="0"/>
                  </a:srgbClr>
                </a:gs>
              </a:gsLst>
              <a:path path="circle">
                <a:fillToRect r="100000" b="100000"/>
              </a:path>
              <a:tileRect l="-100000" t="-100000"/>
            </a:gra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7970" y="42333"/>
            <a:ext cx="4561862" cy="1371600"/>
          </a:xfrm>
          <a:prstGeom prst="rect">
            <a:avLst/>
          </a:prstGeom>
        </p:spPr>
      </p:pic>
    </p:spTree>
    <p:extLst>
      <p:ext uri="{BB962C8B-B14F-4D97-AF65-F5344CB8AC3E}">
        <p14:creationId xmlns:p14="http://schemas.microsoft.com/office/powerpoint/2010/main" val="225481836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dt="0"/>
  <p:txStyles>
    <p:titleStyle>
      <a:lvl1pPr algn="l" defTabSz="457200" rtl="0" eaLnBrk="1" latinLnBrk="0" hangingPunct="1">
        <a:spcBef>
          <a:spcPct val="0"/>
        </a:spcBef>
        <a:buNone/>
        <a:defRPr sz="3000" b="1" i="0" kern="1200" baseline="0">
          <a:solidFill>
            <a:schemeClr val="tx1"/>
          </a:solidFill>
          <a:latin typeface="Garamond" pitchFamily="18" charset="0"/>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Garamond"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Garamond" pitchFamily="18" charset="0"/>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Garamond"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aramond"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aramond"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13245"/>
            <a:ext cx="8229600" cy="3009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280248"/>
            <a:ext cx="8229600" cy="31601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aramond" pitchFamily="18" charset="0"/>
                <a:cs typeface="Garamond" pitchFamily="18" charset="0"/>
              </a:defRPr>
            </a:lvl1pPr>
          </a:lstStyle>
          <a:p>
            <a:fld id="{C280BC31-261B-0D4E-8662-0A5D29B37C62}" type="slidenum">
              <a:rPr lang="en-US" smtClean="0"/>
              <a:pPr/>
              <a:t>‹#›</a:t>
            </a:fld>
            <a:endParaRPr lang="en-US" dirty="0"/>
          </a:p>
        </p:txBody>
      </p:sp>
      <p:sp>
        <p:nvSpPr>
          <p:cNvPr id="11" name="Footer Placeholder 4"/>
          <p:cNvSpPr>
            <a:spLocks noGrp="1"/>
          </p:cNvSpPr>
          <p:nvPr>
            <p:ph type="ftr" sz="quarter" idx="3"/>
          </p:nvPr>
        </p:nvSpPr>
        <p:spPr>
          <a:xfrm>
            <a:off x="457200" y="6356350"/>
            <a:ext cx="4749800" cy="365125"/>
          </a:xfrm>
          <a:prstGeom prst="rect">
            <a:avLst/>
          </a:prstGeom>
        </p:spPr>
        <p:txBody>
          <a:bodyPr vert="horz" lIns="91440" tIns="45720" rIns="91440" bIns="45720" rtlCol="0" anchor="ctr"/>
          <a:lstStyle>
            <a:lvl1pPr algn="l">
              <a:defRPr sz="1200">
                <a:solidFill>
                  <a:schemeClr val="tx1">
                    <a:tint val="75000"/>
                  </a:schemeClr>
                </a:solidFill>
                <a:latin typeface="Garamond" pitchFamily="18" charset="0"/>
                <a:cs typeface="Garamond" pitchFamily="18" charset="0"/>
              </a:defRPr>
            </a:lvl1pPr>
          </a:lstStyle>
          <a:p>
            <a:r>
              <a:rPr lang="en-US"/>
              <a:t>www.CWEonline.org  |   Eastern MA   |   Central MA   |   New Hampshire  | Rhode Island  | Vermont</a:t>
            </a:r>
            <a:endParaRPr lang="en-US" dirty="0"/>
          </a:p>
        </p:txBody>
      </p:sp>
      <p:cxnSp>
        <p:nvCxnSpPr>
          <p:cNvPr id="12" name="Straight Connector 11"/>
          <p:cNvCxnSpPr/>
          <p:nvPr userDrawn="1"/>
        </p:nvCxnSpPr>
        <p:spPr>
          <a:xfrm>
            <a:off x="0" y="1511300"/>
            <a:ext cx="9144000" cy="0"/>
          </a:xfrm>
          <a:prstGeom prst="line">
            <a:avLst/>
          </a:prstGeom>
          <a:ln w="25400" cap="rnd" cmpd="sng">
            <a:gradFill flip="none" rotWithShape="1">
              <a:gsLst>
                <a:gs pos="0">
                  <a:srgbClr val="4448A3"/>
                </a:gs>
                <a:gs pos="100000">
                  <a:srgbClr val="FFFFFF">
                    <a:alpha val="0"/>
                  </a:srgbClr>
                </a:gs>
              </a:gsLst>
              <a:path path="circle">
                <a:fillToRect r="100000" b="100000"/>
              </a:path>
              <a:tileRect l="-100000" t="-100000"/>
            </a:gra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7970" y="42333"/>
            <a:ext cx="4561862" cy="1371600"/>
          </a:xfrm>
          <a:prstGeom prst="rect">
            <a:avLst/>
          </a:prstGeom>
        </p:spPr>
      </p:pic>
    </p:spTree>
    <p:extLst>
      <p:ext uri="{BB962C8B-B14F-4D97-AF65-F5344CB8AC3E}">
        <p14:creationId xmlns:p14="http://schemas.microsoft.com/office/powerpoint/2010/main" val="112823252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hf hdr="0" dt="0"/>
  <p:txStyles>
    <p:titleStyle>
      <a:lvl1pPr algn="l" defTabSz="457200" rtl="0" eaLnBrk="1" latinLnBrk="0" hangingPunct="1">
        <a:spcBef>
          <a:spcPct val="0"/>
        </a:spcBef>
        <a:buNone/>
        <a:defRPr sz="3000" b="1" i="0" kern="1200" baseline="0">
          <a:solidFill>
            <a:schemeClr val="tx1"/>
          </a:solidFill>
          <a:latin typeface="Garamond" pitchFamily="18" charset="0"/>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Garamond" pitchFamily="18"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Garamond" pitchFamily="18" charset="0"/>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Garamond"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aramond"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aramond"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click4it.org/index.php/File:Swot_matrix.jpg"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246354" y="2101788"/>
            <a:ext cx="86868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endParaRPr lang="en-US" altLang="en-US" sz="4000" i="1" kern="0" dirty="0">
              <a:solidFill>
                <a:schemeClr val="folHlink"/>
              </a:solidFill>
              <a:latin typeface="Calibri" panose="020F0502020204030204" pitchFamily="34" charset="0"/>
              <a:cs typeface="Arial" panose="020B0604020202020204" pitchFamily="34" charset="0"/>
            </a:endParaRPr>
          </a:p>
          <a:p>
            <a:pPr eaLnBrk="1" fontAlgn="auto" hangingPunct="1">
              <a:spcBef>
                <a:spcPct val="50000"/>
              </a:spcBef>
              <a:spcAft>
                <a:spcPts val="0"/>
              </a:spcAft>
              <a:defRPr/>
            </a:pPr>
            <a:endParaRPr lang="en-US" altLang="en-US" sz="2800" kern="0" dirty="0">
              <a:solidFill>
                <a:schemeClr val="accent2"/>
              </a:solidFill>
              <a:latin typeface="Calibri" panose="020F0502020204030204" pitchFamily="34" charset="0"/>
              <a:cs typeface="Arial" panose="020B0604020202020204" pitchFamily="34" charset="0"/>
            </a:endParaRPr>
          </a:p>
          <a:p>
            <a:pPr eaLnBrk="1" fontAlgn="auto" hangingPunct="1">
              <a:spcBef>
                <a:spcPct val="50000"/>
              </a:spcBef>
              <a:spcAft>
                <a:spcPts val="0"/>
              </a:spcAft>
              <a:defRPr/>
            </a:pPr>
            <a:endParaRPr lang="en-US" altLang="en-US" sz="2800" kern="0" dirty="0">
              <a:solidFill>
                <a:schemeClr val="accent2"/>
              </a:solidFill>
              <a:latin typeface="Calibri" panose="020F0502020204030204" pitchFamily="34" charset="0"/>
              <a:cs typeface="Arial" panose="020B0604020202020204" pitchFamily="34" charset="0"/>
            </a:endParaRPr>
          </a:p>
          <a:p>
            <a:pPr eaLnBrk="1" fontAlgn="auto" hangingPunct="1">
              <a:spcBef>
                <a:spcPct val="50000"/>
              </a:spcBef>
              <a:spcAft>
                <a:spcPts val="0"/>
              </a:spcAft>
              <a:defRPr/>
            </a:pPr>
            <a:endParaRPr lang="en-US" altLang="en-US" sz="2800" kern="0" dirty="0">
              <a:solidFill>
                <a:schemeClr val="accent2"/>
              </a:solidFill>
              <a:latin typeface="Calibri" panose="020F0502020204030204" pitchFamily="34" charset="0"/>
              <a:cs typeface="Arial" panose="020B0604020202020204" pitchFamily="34" charset="0"/>
            </a:endParaRPr>
          </a:p>
        </p:txBody>
      </p:sp>
      <p:sp>
        <p:nvSpPr>
          <p:cNvPr id="5" name="Title 1"/>
          <p:cNvSpPr>
            <a:spLocks noGrp="1"/>
          </p:cNvSpPr>
          <p:nvPr>
            <p:ph type="title"/>
          </p:nvPr>
        </p:nvSpPr>
        <p:spPr>
          <a:xfrm>
            <a:off x="457200" y="2816450"/>
            <a:ext cx="8229600" cy="1143000"/>
          </a:xfrm>
        </p:spPr>
        <p:txBody>
          <a:bodyPr>
            <a:normAutofit/>
          </a:bodyPr>
          <a:lstStyle/>
          <a:p>
            <a:r>
              <a:rPr lang="en-US" sz="4400" dirty="0"/>
              <a:t>Steps to Grow Your Business</a:t>
            </a:r>
          </a:p>
        </p:txBody>
      </p:sp>
      <p:sp>
        <p:nvSpPr>
          <p:cNvPr id="6" name="Title 1"/>
          <p:cNvSpPr txBox="1">
            <a:spLocks/>
          </p:cNvSpPr>
          <p:nvPr/>
        </p:nvSpPr>
        <p:spPr>
          <a:xfrm>
            <a:off x="420922" y="444930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i="0" kern="1200">
                <a:solidFill>
                  <a:schemeClr val="tx1"/>
                </a:solidFill>
                <a:latin typeface="Garamond" pitchFamily="18" charset="0"/>
                <a:ea typeface="+mj-ea"/>
                <a:cs typeface="+mj-cs"/>
              </a:defRPr>
            </a:lvl1pPr>
          </a:lstStyle>
          <a:p>
            <a:r>
              <a:rPr lang="en-US" sz="2400" dirty="0"/>
              <a:t>David Michelson</a:t>
            </a:r>
          </a:p>
        </p:txBody>
      </p:sp>
    </p:spTree>
    <p:extLst>
      <p:ext uri="{BB962C8B-B14F-4D97-AF65-F5344CB8AC3E}">
        <p14:creationId xmlns:p14="http://schemas.microsoft.com/office/powerpoint/2010/main" val="427135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813245"/>
            <a:ext cx="8229600" cy="300987"/>
          </a:xfrm>
        </p:spPr>
        <p:txBody>
          <a:bodyPr>
            <a:normAutofit fontScale="90000"/>
          </a:bodyPr>
          <a:lstStyle/>
          <a:p>
            <a:pPr lvl="0" algn="ctr"/>
            <a:r>
              <a:rPr lang="en-US" b="0" dirty="0"/>
              <a:t>Implementing a Strategic Plan</a:t>
            </a:r>
          </a:p>
        </p:txBody>
      </p:sp>
      <p:graphicFrame>
        <p:nvGraphicFramePr>
          <p:cNvPr id="5" name="Content Placeholder 10"/>
          <p:cNvGraphicFramePr>
            <a:graphicFrameLocks noGrp="1"/>
          </p:cNvGraphicFramePr>
          <p:nvPr>
            <p:ph idx="1"/>
            <p:extLst>
              <p:ext uri="{D42A27DB-BD31-4B8C-83A1-F6EECF244321}">
                <p14:modId xmlns:p14="http://schemas.microsoft.com/office/powerpoint/2010/main" val="3270508437"/>
              </p:ext>
            </p:extLst>
          </p:nvPr>
        </p:nvGraphicFramePr>
        <p:xfrm>
          <a:off x="457200" y="2286000"/>
          <a:ext cx="8229600" cy="3471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77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813245"/>
            <a:ext cx="8229600" cy="300987"/>
          </a:xfrm>
        </p:spPr>
        <p:txBody>
          <a:bodyPr>
            <a:normAutofit fontScale="90000"/>
          </a:bodyPr>
          <a:lstStyle/>
          <a:p>
            <a:pPr lvl="0" algn="ctr"/>
            <a:r>
              <a:rPr lang="en-US" b="0" dirty="0"/>
              <a:t>Business Plan Process</a:t>
            </a:r>
          </a:p>
        </p:txBody>
      </p:sp>
      <p:grpSp>
        <p:nvGrpSpPr>
          <p:cNvPr id="11" name="Group 10">
            <a:extLst>
              <a:ext uri="{FF2B5EF4-FFF2-40B4-BE49-F238E27FC236}">
                <a16:creationId xmlns:a16="http://schemas.microsoft.com/office/drawing/2014/main" id="{FBC9C246-6B2E-8B40-9260-F3957F53CA28}"/>
              </a:ext>
            </a:extLst>
          </p:cNvPr>
          <p:cNvGrpSpPr/>
          <p:nvPr/>
        </p:nvGrpSpPr>
        <p:grpSpPr>
          <a:xfrm>
            <a:off x="883556" y="2526157"/>
            <a:ext cx="2171700" cy="2515305"/>
            <a:chOff x="832756" y="2222944"/>
            <a:chExt cx="2171700" cy="2515305"/>
          </a:xfrm>
        </p:grpSpPr>
        <p:sp>
          <p:nvSpPr>
            <p:cNvPr id="3" name="Rectangle 2">
              <a:extLst>
                <a:ext uri="{FF2B5EF4-FFF2-40B4-BE49-F238E27FC236}">
                  <a16:creationId xmlns:a16="http://schemas.microsoft.com/office/drawing/2014/main" id="{AA8A4829-1B5E-C94A-A95E-E0331F3B2842}"/>
                </a:ext>
              </a:extLst>
            </p:cNvPr>
            <p:cNvSpPr/>
            <p:nvPr/>
          </p:nvSpPr>
          <p:spPr>
            <a:xfrm>
              <a:off x="832756" y="3145894"/>
              <a:ext cx="2171700" cy="1592355"/>
            </a:xfrm>
            <a:prstGeom prst="rect">
              <a:avLst/>
            </a:prstGeom>
            <a:solidFill>
              <a:schemeClr val="accent4">
                <a:lumMod val="20000"/>
                <a:lumOff val="80000"/>
              </a:schemeClr>
            </a:solidFill>
            <a:ln>
              <a:no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117475" indent="-117475">
                <a:buFont typeface="Arial" panose="020B0604020202020204" pitchFamily="34" charset="0"/>
                <a:buChar char="•"/>
              </a:pPr>
              <a:r>
                <a:rPr lang="en-US" sz="1400" dirty="0">
                  <a:solidFill>
                    <a:schemeClr val="tx1"/>
                  </a:solidFill>
                </a:rPr>
                <a:t>Executive Summary</a:t>
              </a:r>
            </a:p>
            <a:p>
              <a:pPr marL="117475" indent="-117475">
                <a:buFont typeface="Arial" panose="020B0604020202020204" pitchFamily="34" charset="0"/>
                <a:buChar char="•"/>
              </a:pPr>
              <a:r>
                <a:rPr lang="en-US" sz="1400" dirty="0">
                  <a:solidFill>
                    <a:schemeClr val="tx1"/>
                  </a:solidFill>
                </a:rPr>
                <a:t>Company Description</a:t>
              </a:r>
            </a:p>
            <a:p>
              <a:pPr marL="117475" indent="-117475">
                <a:buFont typeface="Arial" panose="020B0604020202020204" pitchFamily="34" charset="0"/>
                <a:buChar char="•"/>
              </a:pPr>
              <a:r>
                <a:rPr lang="en-US" sz="1400" dirty="0">
                  <a:solidFill>
                    <a:schemeClr val="tx1"/>
                  </a:solidFill>
                </a:rPr>
                <a:t>Products &amp; Services</a:t>
              </a:r>
            </a:p>
            <a:p>
              <a:pPr marL="117475" indent="-117475">
                <a:buFont typeface="Arial" panose="020B0604020202020204" pitchFamily="34" charset="0"/>
                <a:buChar char="•"/>
              </a:pPr>
              <a:r>
                <a:rPr lang="en-US" sz="1400" dirty="0">
                  <a:solidFill>
                    <a:schemeClr val="tx1"/>
                  </a:solidFill>
                </a:rPr>
                <a:t>Market Analysis</a:t>
              </a:r>
            </a:p>
            <a:p>
              <a:pPr marL="117475" indent="-117475">
                <a:buFont typeface="Arial" panose="020B0604020202020204" pitchFamily="34" charset="0"/>
                <a:buChar char="•"/>
              </a:pPr>
              <a:r>
                <a:rPr lang="en-US" sz="1400" dirty="0">
                  <a:solidFill>
                    <a:schemeClr val="tx1"/>
                  </a:solidFill>
                </a:rPr>
                <a:t>Competitor Analysis</a:t>
              </a:r>
            </a:p>
          </p:txBody>
        </p:sp>
        <p:sp>
          <p:nvSpPr>
            <p:cNvPr id="10" name="Rectangle 9">
              <a:extLst>
                <a:ext uri="{FF2B5EF4-FFF2-40B4-BE49-F238E27FC236}">
                  <a16:creationId xmlns:a16="http://schemas.microsoft.com/office/drawing/2014/main" id="{65E508DA-0300-304A-9D22-ED947A5FDB3E}"/>
                </a:ext>
              </a:extLst>
            </p:cNvPr>
            <p:cNvSpPr/>
            <p:nvPr/>
          </p:nvSpPr>
          <p:spPr>
            <a:xfrm>
              <a:off x="832756" y="2222944"/>
              <a:ext cx="2171700" cy="921585"/>
            </a:xfrm>
            <a:prstGeom prst="rect">
              <a:avLst/>
            </a:prstGeom>
            <a:solidFill>
              <a:schemeClr val="accent1">
                <a:lumMod val="60000"/>
                <a:lumOff val="40000"/>
              </a:schemeClr>
            </a:solidFill>
            <a:ln>
              <a:no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lumMod val="20000"/>
                      <a:lumOff val="80000"/>
                    </a:schemeClr>
                  </a:solidFill>
                </a:rPr>
                <a:t>Overview</a:t>
              </a:r>
            </a:p>
          </p:txBody>
        </p:sp>
      </p:grpSp>
      <p:grpSp>
        <p:nvGrpSpPr>
          <p:cNvPr id="14" name="Group 13">
            <a:extLst>
              <a:ext uri="{FF2B5EF4-FFF2-40B4-BE49-F238E27FC236}">
                <a16:creationId xmlns:a16="http://schemas.microsoft.com/office/drawing/2014/main" id="{2D13B01A-6770-B740-9979-4979FEDD154A}"/>
              </a:ext>
            </a:extLst>
          </p:cNvPr>
          <p:cNvGrpSpPr/>
          <p:nvPr/>
        </p:nvGrpSpPr>
        <p:grpSpPr>
          <a:xfrm>
            <a:off x="3575482" y="2526157"/>
            <a:ext cx="2171700" cy="2515305"/>
            <a:chOff x="832756" y="2222944"/>
            <a:chExt cx="2171700" cy="2515305"/>
          </a:xfrm>
        </p:grpSpPr>
        <p:sp>
          <p:nvSpPr>
            <p:cNvPr id="15" name="Rectangle 14">
              <a:extLst>
                <a:ext uri="{FF2B5EF4-FFF2-40B4-BE49-F238E27FC236}">
                  <a16:creationId xmlns:a16="http://schemas.microsoft.com/office/drawing/2014/main" id="{9FCE5F4D-8542-8C44-B6E4-2FC8D387C467}"/>
                </a:ext>
              </a:extLst>
            </p:cNvPr>
            <p:cNvSpPr/>
            <p:nvPr/>
          </p:nvSpPr>
          <p:spPr>
            <a:xfrm>
              <a:off x="832756" y="3145894"/>
              <a:ext cx="2171700" cy="1592355"/>
            </a:xfrm>
            <a:prstGeom prst="rect">
              <a:avLst/>
            </a:prstGeom>
            <a:solidFill>
              <a:schemeClr val="accent4">
                <a:lumMod val="20000"/>
                <a:lumOff val="80000"/>
              </a:schemeClr>
            </a:solidFill>
            <a:ln>
              <a:no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117475" indent="-117475">
                <a:buFont typeface="Arial" panose="020B0604020202020204" pitchFamily="34" charset="0"/>
                <a:buChar char="•"/>
              </a:pPr>
              <a:r>
                <a:rPr lang="en-US" sz="1400" dirty="0">
                  <a:solidFill>
                    <a:schemeClr val="tx1"/>
                  </a:solidFill>
                </a:rPr>
                <a:t>Goals &amp; Objectives</a:t>
              </a:r>
            </a:p>
            <a:p>
              <a:pPr marL="117475" indent="-117475">
                <a:buFont typeface="Arial" panose="020B0604020202020204" pitchFamily="34" charset="0"/>
                <a:buChar char="•"/>
              </a:pPr>
              <a:r>
                <a:rPr lang="en-US" sz="1400" dirty="0">
                  <a:solidFill>
                    <a:schemeClr val="tx1"/>
                  </a:solidFill>
                </a:rPr>
                <a:t>Financial Plan</a:t>
              </a:r>
            </a:p>
            <a:p>
              <a:pPr marL="117475" indent="-117475">
                <a:buFont typeface="Arial" panose="020B0604020202020204" pitchFamily="34" charset="0"/>
                <a:buChar char="•"/>
              </a:pPr>
              <a:r>
                <a:rPr lang="en-US" sz="1400" dirty="0">
                  <a:solidFill>
                    <a:schemeClr val="tx1"/>
                  </a:solidFill>
                </a:rPr>
                <a:t>Cash Flow requirements</a:t>
              </a:r>
            </a:p>
            <a:p>
              <a:pPr marL="117475" indent="-117475">
                <a:buFont typeface="Arial" panose="020B0604020202020204" pitchFamily="34" charset="0"/>
                <a:buChar char="•"/>
              </a:pPr>
              <a:r>
                <a:rPr lang="en-US" sz="1400" dirty="0">
                  <a:solidFill>
                    <a:schemeClr val="tx1"/>
                  </a:solidFill>
                </a:rPr>
                <a:t>Areas of Investment</a:t>
              </a:r>
            </a:p>
            <a:p>
              <a:pPr marL="117475" indent="-117475">
                <a:buFont typeface="Arial" panose="020B0604020202020204" pitchFamily="34" charset="0"/>
                <a:buChar char="•"/>
              </a:pPr>
              <a:r>
                <a:rPr lang="en-US" sz="1400" dirty="0">
                  <a:solidFill>
                    <a:schemeClr val="tx1"/>
                  </a:solidFill>
                </a:rPr>
                <a:t>Risk analysis</a:t>
              </a:r>
            </a:p>
            <a:p>
              <a:pPr marL="117475" indent="-117475">
                <a:buFont typeface="Arial" panose="020B0604020202020204" pitchFamily="34" charset="0"/>
                <a:buChar char="•"/>
              </a:pPr>
              <a:endParaRPr lang="en-US" sz="1400" dirty="0">
                <a:solidFill>
                  <a:schemeClr val="tx1"/>
                </a:solidFill>
              </a:endParaRPr>
            </a:p>
          </p:txBody>
        </p:sp>
        <p:sp>
          <p:nvSpPr>
            <p:cNvPr id="16" name="Rectangle 15">
              <a:extLst>
                <a:ext uri="{FF2B5EF4-FFF2-40B4-BE49-F238E27FC236}">
                  <a16:creationId xmlns:a16="http://schemas.microsoft.com/office/drawing/2014/main" id="{AF31A472-33C8-3D47-A6A3-0A4508A68502}"/>
                </a:ext>
              </a:extLst>
            </p:cNvPr>
            <p:cNvSpPr/>
            <p:nvPr/>
          </p:nvSpPr>
          <p:spPr>
            <a:xfrm>
              <a:off x="832756" y="2222944"/>
              <a:ext cx="2171700" cy="921585"/>
            </a:xfrm>
            <a:prstGeom prst="rect">
              <a:avLst/>
            </a:prstGeom>
            <a:solidFill>
              <a:schemeClr val="accent1">
                <a:lumMod val="60000"/>
                <a:lumOff val="40000"/>
              </a:schemeClr>
            </a:solidFill>
            <a:ln>
              <a:no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lumMod val="20000"/>
                      <a:lumOff val="80000"/>
                    </a:schemeClr>
                  </a:solidFill>
                </a:rPr>
                <a:t>Business Plan</a:t>
              </a:r>
            </a:p>
            <a:p>
              <a:pPr algn="ctr"/>
              <a:r>
                <a:rPr lang="en-US" dirty="0">
                  <a:solidFill>
                    <a:schemeClr val="accent4">
                      <a:lumMod val="20000"/>
                      <a:lumOff val="80000"/>
                    </a:schemeClr>
                  </a:solidFill>
                </a:rPr>
                <a:t>(1 Year)</a:t>
              </a:r>
            </a:p>
          </p:txBody>
        </p:sp>
      </p:grpSp>
      <p:grpSp>
        <p:nvGrpSpPr>
          <p:cNvPr id="17" name="Group 16">
            <a:extLst>
              <a:ext uri="{FF2B5EF4-FFF2-40B4-BE49-F238E27FC236}">
                <a16:creationId xmlns:a16="http://schemas.microsoft.com/office/drawing/2014/main" id="{ED35C345-4F99-464B-8CDC-8783B9A42719}"/>
              </a:ext>
            </a:extLst>
          </p:cNvPr>
          <p:cNvGrpSpPr/>
          <p:nvPr/>
        </p:nvGrpSpPr>
        <p:grpSpPr>
          <a:xfrm>
            <a:off x="6267408" y="2526157"/>
            <a:ext cx="2171700" cy="2515305"/>
            <a:chOff x="832756" y="2222944"/>
            <a:chExt cx="2171700" cy="2515305"/>
          </a:xfrm>
        </p:grpSpPr>
        <p:sp>
          <p:nvSpPr>
            <p:cNvPr id="18" name="Rectangle 17">
              <a:extLst>
                <a:ext uri="{FF2B5EF4-FFF2-40B4-BE49-F238E27FC236}">
                  <a16:creationId xmlns:a16="http://schemas.microsoft.com/office/drawing/2014/main" id="{BF33DE6B-BDC8-F844-B660-0C0E8494632B}"/>
                </a:ext>
              </a:extLst>
            </p:cNvPr>
            <p:cNvSpPr/>
            <p:nvPr/>
          </p:nvSpPr>
          <p:spPr>
            <a:xfrm>
              <a:off x="832756" y="3145894"/>
              <a:ext cx="2171700" cy="1592355"/>
            </a:xfrm>
            <a:prstGeom prst="rect">
              <a:avLst/>
            </a:prstGeom>
            <a:solidFill>
              <a:schemeClr val="accent4">
                <a:lumMod val="20000"/>
                <a:lumOff val="80000"/>
              </a:schemeClr>
            </a:solidFill>
            <a:ln>
              <a:no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117475" indent="-117475">
                <a:buFont typeface="Arial" panose="020B0604020202020204" pitchFamily="34" charset="0"/>
                <a:buChar char="•"/>
              </a:pPr>
              <a:r>
                <a:rPr lang="en-US" sz="1400" dirty="0">
                  <a:solidFill>
                    <a:schemeClr val="tx1"/>
                  </a:solidFill>
                </a:rPr>
                <a:t>Assumptions</a:t>
              </a:r>
            </a:p>
            <a:p>
              <a:pPr marL="117475" indent="-117475">
                <a:buFont typeface="Arial" panose="020B0604020202020204" pitchFamily="34" charset="0"/>
                <a:buChar char="•"/>
              </a:pPr>
              <a:r>
                <a:rPr lang="en-US" sz="1400" dirty="0">
                  <a:solidFill>
                    <a:schemeClr val="tx1"/>
                  </a:solidFill>
                </a:rPr>
                <a:t>Risks</a:t>
              </a:r>
            </a:p>
            <a:p>
              <a:pPr marL="117475" indent="-117475">
                <a:buFont typeface="Arial" panose="020B0604020202020204" pitchFamily="34" charset="0"/>
                <a:buChar char="•"/>
              </a:pPr>
              <a:r>
                <a:rPr lang="en-US" sz="1400" dirty="0">
                  <a:solidFill>
                    <a:schemeClr val="tx1"/>
                  </a:solidFill>
                </a:rPr>
                <a:t>Organization &amp; People</a:t>
              </a:r>
            </a:p>
            <a:p>
              <a:pPr marL="117475" indent="-117475">
                <a:buFont typeface="Arial" panose="020B0604020202020204" pitchFamily="34" charset="0"/>
                <a:buChar char="•"/>
              </a:pPr>
              <a:r>
                <a:rPr lang="en-US" sz="1400" dirty="0">
                  <a:solidFill>
                    <a:schemeClr val="tx1"/>
                  </a:solidFill>
                </a:rPr>
                <a:t>Culture</a:t>
              </a:r>
            </a:p>
            <a:p>
              <a:pPr marL="117475" indent="-117475">
                <a:buFont typeface="Arial" panose="020B0604020202020204" pitchFamily="34" charset="0"/>
                <a:buChar char="•"/>
              </a:pPr>
              <a:endParaRPr lang="en-US" sz="1400" dirty="0">
                <a:solidFill>
                  <a:schemeClr val="tx1"/>
                </a:solidFill>
              </a:endParaRPr>
            </a:p>
            <a:p>
              <a:pPr marL="117475" indent="-117475">
                <a:buFont typeface="Arial" panose="020B0604020202020204" pitchFamily="34" charset="0"/>
                <a:buChar char="•"/>
              </a:pPr>
              <a:endParaRPr lang="en-US" sz="1400" dirty="0">
                <a:solidFill>
                  <a:schemeClr val="tx1"/>
                </a:solidFill>
              </a:endParaRPr>
            </a:p>
          </p:txBody>
        </p:sp>
        <p:sp>
          <p:nvSpPr>
            <p:cNvPr id="19" name="Rectangle 18">
              <a:extLst>
                <a:ext uri="{FF2B5EF4-FFF2-40B4-BE49-F238E27FC236}">
                  <a16:creationId xmlns:a16="http://schemas.microsoft.com/office/drawing/2014/main" id="{C7EDBA34-BFB1-AA46-AD39-6FFCFE962622}"/>
                </a:ext>
              </a:extLst>
            </p:cNvPr>
            <p:cNvSpPr/>
            <p:nvPr/>
          </p:nvSpPr>
          <p:spPr>
            <a:xfrm>
              <a:off x="832756" y="2222944"/>
              <a:ext cx="2171700" cy="921585"/>
            </a:xfrm>
            <a:prstGeom prst="rect">
              <a:avLst/>
            </a:prstGeom>
            <a:solidFill>
              <a:schemeClr val="accent1">
                <a:lumMod val="60000"/>
                <a:lumOff val="40000"/>
              </a:schemeClr>
            </a:solidFill>
            <a:ln>
              <a:no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lumMod val="20000"/>
                      <a:lumOff val="80000"/>
                    </a:schemeClr>
                  </a:solidFill>
                </a:rPr>
                <a:t>What do we need to believe to be true</a:t>
              </a:r>
            </a:p>
          </p:txBody>
        </p:sp>
      </p:grpSp>
    </p:spTree>
    <p:extLst>
      <p:ext uri="{BB962C8B-B14F-4D97-AF65-F5344CB8AC3E}">
        <p14:creationId xmlns:p14="http://schemas.microsoft.com/office/powerpoint/2010/main" val="103003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Business Plan </a:t>
            </a:r>
          </a:p>
        </p:txBody>
      </p:sp>
      <p:sp>
        <p:nvSpPr>
          <p:cNvPr id="6" name="Content Placeholder 5"/>
          <p:cNvSpPr>
            <a:spLocks noGrp="1"/>
          </p:cNvSpPr>
          <p:nvPr>
            <p:ph idx="1"/>
          </p:nvPr>
        </p:nvSpPr>
        <p:spPr/>
        <p:txBody>
          <a:bodyPr>
            <a:normAutofit fontScale="92500" lnSpcReduction="20000"/>
          </a:bodyPr>
          <a:lstStyle/>
          <a:p>
            <a:r>
              <a:rPr lang="en-US" dirty="0"/>
              <a:t>One year detailed plan of how you want the business to  perform</a:t>
            </a:r>
          </a:p>
          <a:p>
            <a:r>
              <a:rPr lang="en-US" dirty="0"/>
              <a:t>It should support your strategic plan</a:t>
            </a:r>
          </a:p>
          <a:p>
            <a:r>
              <a:rPr lang="en-US" dirty="0"/>
              <a:t>Be sure to update the overview – things can change quickly</a:t>
            </a:r>
          </a:p>
          <a:p>
            <a:r>
              <a:rPr lang="en-US" dirty="0"/>
              <a:t>Set explicit milestone goals with action items - be optimistic, but realistic</a:t>
            </a:r>
          </a:p>
          <a:p>
            <a:r>
              <a:rPr lang="en-US" dirty="0"/>
              <a:t>Compare results with goals, plans, budgets</a:t>
            </a:r>
          </a:p>
          <a:p>
            <a:r>
              <a:rPr lang="en-US" dirty="0"/>
              <a:t>Include risk mitigation strategies: </a:t>
            </a:r>
            <a:br>
              <a:rPr lang="en-US" dirty="0"/>
            </a:br>
            <a:r>
              <a:rPr lang="en-US" dirty="0"/>
              <a:t>disaster preparedness</a:t>
            </a:r>
          </a:p>
          <a:p>
            <a:endParaRPr lang="en-US" dirty="0"/>
          </a:p>
          <a:p>
            <a:endParaRPr lang="en-US" dirty="0"/>
          </a:p>
          <a:p>
            <a:endParaRPr lang="en-US" dirty="0"/>
          </a:p>
        </p:txBody>
      </p:sp>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76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813245"/>
            <a:ext cx="8229600" cy="300987"/>
          </a:xfrm>
        </p:spPr>
        <p:txBody>
          <a:bodyPr>
            <a:normAutofit fontScale="90000"/>
          </a:bodyPr>
          <a:lstStyle/>
          <a:p>
            <a:pPr lvl="0" algn="ctr"/>
            <a:r>
              <a:rPr lang="en-US" b="0" dirty="0"/>
              <a:t>Growth Planning – The Ansoff Model</a:t>
            </a:r>
          </a:p>
        </p:txBody>
      </p:sp>
      <p:sp>
        <p:nvSpPr>
          <p:cNvPr id="3" name="Rectangle 2">
            <a:extLst>
              <a:ext uri="{FF2B5EF4-FFF2-40B4-BE49-F238E27FC236}">
                <a16:creationId xmlns:a16="http://schemas.microsoft.com/office/drawing/2014/main" id="{AA8A4829-1B5E-C94A-A95E-E0331F3B2842}"/>
              </a:ext>
            </a:extLst>
          </p:cNvPr>
          <p:cNvSpPr/>
          <p:nvPr/>
        </p:nvSpPr>
        <p:spPr>
          <a:xfrm>
            <a:off x="2743200" y="2223364"/>
            <a:ext cx="1828800" cy="1828800"/>
          </a:xfrm>
          <a:prstGeom prst="rect">
            <a:avLst/>
          </a:prstGeom>
          <a:solidFill>
            <a:schemeClr val="accent4">
              <a:lumMod val="20000"/>
              <a:lumOff val="80000"/>
            </a:schemeClr>
          </a:solidFill>
          <a:ln>
            <a:solidFill>
              <a:schemeClr val="accent1">
                <a:lumMod val="75000"/>
              </a:schemeClr>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chemeClr val="tx1"/>
                </a:solidFill>
              </a:rPr>
              <a:t>Market Development</a:t>
            </a:r>
          </a:p>
          <a:p>
            <a:pPr algn="ctr"/>
            <a:endParaRPr lang="en-US" sz="1400" dirty="0">
              <a:solidFill>
                <a:schemeClr val="tx1"/>
              </a:solidFill>
            </a:endParaRPr>
          </a:p>
          <a:p>
            <a:pPr algn="ctr"/>
            <a:r>
              <a:rPr lang="en-US" sz="1400" dirty="0">
                <a:solidFill>
                  <a:schemeClr val="tx1"/>
                </a:solidFill>
              </a:rPr>
              <a:t>Increase sales of existing products in new  markets</a:t>
            </a:r>
          </a:p>
        </p:txBody>
      </p:sp>
      <p:sp>
        <p:nvSpPr>
          <p:cNvPr id="20" name="Rectangle 19">
            <a:extLst>
              <a:ext uri="{FF2B5EF4-FFF2-40B4-BE49-F238E27FC236}">
                <a16:creationId xmlns:a16="http://schemas.microsoft.com/office/drawing/2014/main" id="{80814DAF-31C0-3146-A848-89537F714F70}"/>
              </a:ext>
            </a:extLst>
          </p:cNvPr>
          <p:cNvSpPr/>
          <p:nvPr/>
        </p:nvSpPr>
        <p:spPr>
          <a:xfrm>
            <a:off x="4571998" y="2223364"/>
            <a:ext cx="1828800" cy="1828800"/>
          </a:xfrm>
          <a:prstGeom prst="rect">
            <a:avLst/>
          </a:prstGeom>
          <a:solidFill>
            <a:schemeClr val="accent4">
              <a:lumMod val="20000"/>
              <a:lumOff val="80000"/>
            </a:schemeClr>
          </a:solidFill>
          <a:ln>
            <a:solidFill>
              <a:schemeClr val="accent1">
                <a:lumMod val="75000"/>
              </a:schemeClr>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chemeClr val="tx1"/>
                </a:solidFill>
              </a:rPr>
              <a:t>Diversification</a:t>
            </a:r>
          </a:p>
          <a:p>
            <a:pPr algn="ctr"/>
            <a:endParaRPr lang="en-US" sz="1400" dirty="0">
              <a:solidFill>
                <a:schemeClr val="tx1"/>
              </a:solidFill>
            </a:endParaRPr>
          </a:p>
          <a:p>
            <a:pPr algn="ctr"/>
            <a:r>
              <a:rPr lang="en-US" sz="1400" dirty="0">
                <a:solidFill>
                  <a:schemeClr val="tx1"/>
                </a:solidFill>
              </a:rPr>
              <a:t>Develop and launch new products in unexplored markets</a:t>
            </a:r>
          </a:p>
        </p:txBody>
      </p:sp>
      <p:sp>
        <p:nvSpPr>
          <p:cNvPr id="21" name="Rectangle 20">
            <a:extLst>
              <a:ext uri="{FF2B5EF4-FFF2-40B4-BE49-F238E27FC236}">
                <a16:creationId xmlns:a16="http://schemas.microsoft.com/office/drawing/2014/main" id="{7A4FAF59-2A87-8C49-8CB0-17CCFB8C0E3E}"/>
              </a:ext>
            </a:extLst>
          </p:cNvPr>
          <p:cNvSpPr/>
          <p:nvPr/>
        </p:nvSpPr>
        <p:spPr>
          <a:xfrm>
            <a:off x="2743200" y="4053578"/>
            <a:ext cx="1828800" cy="1828800"/>
          </a:xfrm>
          <a:prstGeom prst="rect">
            <a:avLst/>
          </a:prstGeom>
          <a:solidFill>
            <a:schemeClr val="accent4">
              <a:lumMod val="20000"/>
              <a:lumOff val="80000"/>
            </a:schemeClr>
          </a:solidFill>
          <a:ln>
            <a:solidFill>
              <a:schemeClr val="accent1">
                <a:lumMod val="75000"/>
              </a:schemeClr>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chemeClr val="tx1"/>
                </a:solidFill>
              </a:rPr>
              <a:t>Market Penetration</a:t>
            </a:r>
          </a:p>
          <a:p>
            <a:pPr algn="ctr"/>
            <a:endParaRPr lang="en-US" sz="1400" dirty="0">
              <a:solidFill>
                <a:schemeClr val="tx1"/>
              </a:solidFill>
            </a:endParaRPr>
          </a:p>
          <a:p>
            <a:pPr algn="ctr"/>
            <a:r>
              <a:rPr lang="en-US" sz="1400" dirty="0">
                <a:solidFill>
                  <a:schemeClr val="tx1"/>
                </a:solidFill>
              </a:rPr>
              <a:t>Increase sales of existing products in current markets</a:t>
            </a:r>
          </a:p>
        </p:txBody>
      </p:sp>
      <p:sp>
        <p:nvSpPr>
          <p:cNvPr id="22" name="Rectangle 21">
            <a:extLst>
              <a:ext uri="{FF2B5EF4-FFF2-40B4-BE49-F238E27FC236}">
                <a16:creationId xmlns:a16="http://schemas.microsoft.com/office/drawing/2014/main" id="{A1170E88-D052-7B44-813D-19A07B0D5F9C}"/>
              </a:ext>
            </a:extLst>
          </p:cNvPr>
          <p:cNvSpPr/>
          <p:nvPr/>
        </p:nvSpPr>
        <p:spPr>
          <a:xfrm>
            <a:off x="4571998" y="4053578"/>
            <a:ext cx="1828800" cy="1828800"/>
          </a:xfrm>
          <a:prstGeom prst="rect">
            <a:avLst/>
          </a:prstGeom>
          <a:solidFill>
            <a:schemeClr val="accent4">
              <a:lumMod val="20000"/>
              <a:lumOff val="80000"/>
            </a:schemeClr>
          </a:solidFill>
          <a:ln>
            <a:solidFill>
              <a:schemeClr val="accent1">
                <a:lumMod val="75000"/>
              </a:schemeClr>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chemeClr val="tx1"/>
                </a:solidFill>
              </a:rPr>
              <a:t>Product Development</a:t>
            </a:r>
          </a:p>
          <a:p>
            <a:pPr algn="ctr"/>
            <a:endParaRPr lang="en-US" sz="1400" dirty="0">
              <a:solidFill>
                <a:schemeClr val="tx1"/>
              </a:solidFill>
            </a:endParaRPr>
          </a:p>
          <a:p>
            <a:pPr algn="ctr"/>
            <a:r>
              <a:rPr lang="en-US" sz="1400" dirty="0">
                <a:solidFill>
                  <a:schemeClr val="tx1"/>
                </a:solidFill>
              </a:rPr>
              <a:t>Launch new products in existing markets</a:t>
            </a:r>
          </a:p>
        </p:txBody>
      </p:sp>
      <p:sp>
        <p:nvSpPr>
          <p:cNvPr id="2" name="TextBox 1">
            <a:extLst>
              <a:ext uri="{FF2B5EF4-FFF2-40B4-BE49-F238E27FC236}">
                <a16:creationId xmlns:a16="http://schemas.microsoft.com/office/drawing/2014/main" id="{3E88E385-F238-5749-8227-11DF15087A99}"/>
              </a:ext>
            </a:extLst>
          </p:cNvPr>
          <p:cNvSpPr txBox="1"/>
          <p:nvPr/>
        </p:nvSpPr>
        <p:spPr>
          <a:xfrm>
            <a:off x="1330955" y="3919227"/>
            <a:ext cx="950260" cy="369332"/>
          </a:xfrm>
          <a:prstGeom prst="rect">
            <a:avLst/>
          </a:prstGeom>
          <a:noFill/>
        </p:spPr>
        <p:txBody>
          <a:bodyPr wrap="none" rtlCol="0">
            <a:spAutoFit/>
          </a:bodyPr>
          <a:lstStyle/>
          <a:p>
            <a:r>
              <a:rPr lang="en-US" dirty="0"/>
              <a:t>Markets</a:t>
            </a:r>
          </a:p>
        </p:txBody>
      </p:sp>
      <p:sp>
        <p:nvSpPr>
          <p:cNvPr id="5" name="TextBox 4">
            <a:extLst>
              <a:ext uri="{FF2B5EF4-FFF2-40B4-BE49-F238E27FC236}">
                <a16:creationId xmlns:a16="http://schemas.microsoft.com/office/drawing/2014/main" id="{83B751B3-930D-3443-A915-70156F2C9BC2}"/>
              </a:ext>
            </a:extLst>
          </p:cNvPr>
          <p:cNvSpPr txBox="1"/>
          <p:nvPr/>
        </p:nvSpPr>
        <p:spPr>
          <a:xfrm rot="16200000">
            <a:off x="1598701" y="2992718"/>
            <a:ext cx="1828800" cy="369332"/>
          </a:xfrm>
          <a:prstGeom prst="rect">
            <a:avLst/>
          </a:prstGeom>
          <a:noFill/>
        </p:spPr>
        <p:txBody>
          <a:bodyPr wrap="square" rtlCol="0">
            <a:spAutoFit/>
          </a:bodyPr>
          <a:lstStyle/>
          <a:p>
            <a:pPr algn="ctr"/>
            <a:r>
              <a:rPr lang="en-US" dirty="0"/>
              <a:t>New</a:t>
            </a:r>
          </a:p>
        </p:txBody>
      </p:sp>
      <p:sp>
        <p:nvSpPr>
          <p:cNvPr id="6" name="TextBox 5">
            <a:extLst>
              <a:ext uri="{FF2B5EF4-FFF2-40B4-BE49-F238E27FC236}">
                <a16:creationId xmlns:a16="http://schemas.microsoft.com/office/drawing/2014/main" id="{E09C211D-7AF8-3F4F-B077-CB6CB6204404}"/>
              </a:ext>
            </a:extLst>
          </p:cNvPr>
          <p:cNvSpPr txBox="1"/>
          <p:nvPr/>
        </p:nvSpPr>
        <p:spPr>
          <a:xfrm rot="16200000">
            <a:off x="1598702" y="4781898"/>
            <a:ext cx="1828800" cy="369332"/>
          </a:xfrm>
          <a:prstGeom prst="rect">
            <a:avLst/>
          </a:prstGeom>
          <a:noFill/>
        </p:spPr>
        <p:txBody>
          <a:bodyPr wrap="square" rtlCol="0">
            <a:spAutoFit/>
          </a:bodyPr>
          <a:lstStyle/>
          <a:p>
            <a:pPr algn="ctr"/>
            <a:r>
              <a:rPr lang="en-US" dirty="0"/>
              <a:t>Existing</a:t>
            </a:r>
          </a:p>
        </p:txBody>
      </p:sp>
      <p:sp>
        <p:nvSpPr>
          <p:cNvPr id="7" name="TextBox 6">
            <a:extLst>
              <a:ext uri="{FF2B5EF4-FFF2-40B4-BE49-F238E27FC236}">
                <a16:creationId xmlns:a16="http://schemas.microsoft.com/office/drawing/2014/main" id="{B57CB5D6-8546-8F42-A5C1-CD9A08751851}"/>
              </a:ext>
            </a:extLst>
          </p:cNvPr>
          <p:cNvSpPr txBox="1"/>
          <p:nvPr/>
        </p:nvSpPr>
        <p:spPr>
          <a:xfrm>
            <a:off x="4067148" y="6096843"/>
            <a:ext cx="1009700" cy="369332"/>
          </a:xfrm>
          <a:prstGeom prst="rect">
            <a:avLst/>
          </a:prstGeom>
          <a:noFill/>
        </p:spPr>
        <p:txBody>
          <a:bodyPr wrap="none" rtlCol="0">
            <a:spAutoFit/>
          </a:bodyPr>
          <a:lstStyle/>
          <a:p>
            <a:r>
              <a:rPr lang="en-US" dirty="0"/>
              <a:t>Products</a:t>
            </a:r>
          </a:p>
        </p:txBody>
      </p:sp>
      <p:sp>
        <p:nvSpPr>
          <p:cNvPr id="23" name="TextBox 22">
            <a:extLst>
              <a:ext uri="{FF2B5EF4-FFF2-40B4-BE49-F238E27FC236}">
                <a16:creationId xmlns:a16="http://schemas.microsoft.com/office/drawing/2014/main" id="{A2C9CDEF-1662-C343-8F22-CB8CB7959456}"/>
              </a:ext>
            </a:extLst>
          </p:cNvPr>
          <p:cNvSpPr txBox="1"/>
          <p:nvPr/>
        </p:nvSpPr>
        <p:spPr>
          <a:xfrm>
            <a:off x="2748984" y="5893805"/>
            <a:ext cx="1823013" cy="369332"/>
          </a:xfrm>
          <a:prstGeom prst="rect">
            <a:avLst/>
          </a:prstGeom>
          <a:noFill/>
        </p:spPr>
        <p:txBody>
          <a:bodyPr wrap="square" rtlCol="0">
            <a:spAutoFit/>
          </a:bodyPr>
          <a:lstStyle/>
          <a:p>
            <a:pPr algn="ctr"/>
            <a:r>
              <a:rPr lang="en-US" dirty="0"/>
              <a:t>Existing</a:t>
            </a:r>
          </a:p>
        </p:txBody>
      </p:sp>
      <p:sp>
        <p:nvSpPr>
          <p:cNvPr id="24" name="TextBox 23">
            <a:extLst>
              <a:ext uri="{FF2B5EF4-FFF2-40B4-BE49-F238E27FC236}">
                <a16:creationId xmlns:a16="http://schemas.microsoft.com/office/drawing/2014/main" id="{D0A4EAB0-ECDA-9541-A37B-8783F238C9AB}"/>
              </a:ext>
            </a:extLst>
          </p:cNvPr>
          <p:cNvSpPr txBox="1"/>
          <p:nvPr/>
        </p:nvSpPr>
        <p:spPr>
          <a:xfrm>
            <a:off x="4572000" y="5893805"/>
            <a:ext cx="1823012" cy="369332"/>
          </a:xfrm>
          <a:prstGeom prst="rect">
            <a:avLst/>
          </a:prstGeom>
          <a:noFill/>
        </p:spPr>
        <p:txBody>
          <a:bodyPr wrap="square" rtlCol="0">
            <a:spAutoFit/>
          </a:bodyPr>
          <a:lstStyle/>
          <a:p>
            <a:pPr algn="ctr"/>
            <a:r>
              <a:rPr lang="en-US" dirty="0"/>
              <a:t>New</a:t>
            </a:r>
          </a:p>
        </p:txBody>
      </p:sp>
    </p:spTree>
    <p:extLst>
      <p:ext uri="{BB962C8B-B14F-4D97-AF65-F5344CB8AC3E}">
        <p14:creationId xmlns:p14="http://schemas.microsoft.com/office/powerpoint/2010/main" val="475234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813245"/>
            <a:ext cx="8229600" cy="300987"/>
          </a:xfrm>
        </p:spPr>
        <p:txBody>
          <a:bodyPr>
            <a:normAutofit fontScale="90000"/>
          </a:bodyPr>
          <a:lstStyle/>
          <a:p>
            <a:pPr lvl="0" algn="ctr"/>
            <a:r>
              <a:rPr lang="en-US" b="0" dirty="0"/>
              <a:t>Tactical Growth Planning</a:t>
            </a:r>
          </a:p>
        </p:txBody>
      </p:sp>
      <p:sp>
        <p:nvSpPr>
          <p:cNvPr id="3" name="Rectangle 2">
            <a:extLst>
              <a:ext uri="{FF2B5EF4-FFF2-40B4-BE49-F238E27FC236}">
                <a16:creationId xmlns:a16="http://schemas.microsoft.com/office/drawing/2014/main" id="{AA8A4829-1B5E-C94A-A95E-E0331F3B2842}"/>
              </a:ext>
            </a:extLst>
          </p:cNvPr>
          <p:cNvSpPr/>
          <p:nvPr/>
        </p:nvSpPr>
        <p:spPr>
          <a:xfrm>
            <a:off x="2743200" y="2223364"/>
            <a:ext cx="1828800" cy="1828800"/>
          </a:xfrm>
          <a:prstGeom prst="rect">
            <a:avLst/>
          </a:prstGeom>
          <a:solidFill>
            <a:schemeClr val="accent4">
              <a:lumMod val="20000"/>
              <a:lumOff val="80000"/>
            </a:schemeClr>
          </a:solidFill>
          <a:ln>
            <a:solidFill>
              <a:schemeClr val="accent1">
                <a:lumMod val="75000"/>
              </a:schemeClr>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chemeClr val="tx1"/>
                </a:solidFill>
              </a:rPr>
              <a:t>Market Development</a:t>
            </a:r>
            <a:endParaRPr lang="en-US" sz="1400" dirty="0">
              <a:solidFill>
                <a:schemeClr val="tx1"/>
              </a:solidFill>
            </a:endParaRPr>
          </a:p>
          <a:p>
            <a:pPr marL="114300" indent="-114300">
              <a:buSzPts val="1400"/>
              <a:buFont typeface="Arial" panose="020B0604020202020204" pitchFamily="34" charset="0"/>
              <a:buChar char="•"/>
            </a:pPr>
            <a:r>
              <a:rPr lang="en-US" sz="1400" dirty="0">
                <a:solidFill>
                  <a:srgbClr val="000000"/>
                </a:solidFill>
                <a:latin typeface="Calibri" panose="020F0502020204030204" pitchFamily="34" charset="0"/>
              </a:rPr>
              <a:t>Research markets</a:t>
            </a:r>
          </a:p>
          <a:p>
            <a:pPr marL="114300" indent="-114300">
              <a:buSzPts val="1400"/>
              <a:buFont typeface="Arial" panose="020B0604020202020204" pitchFamily="34" charset="0"/>
              <a:buChar char="•"/>
            </a:pPr>
            <a:r>
              <a:rPr lang="en-US" sz="1400" dirty="0">
                <a:solidFill>
                  <a:srgbClr val="000000"/>
                </a:solidFill>
                <a:latin typeface="Calibri" panose="020F0502020204030204" pitchFamily="34" charset="0"/>
              </a:rPr>
              <a:t>Identify competitors</a:t>
            </a:r>
          </a:p>
          <a:p>
            <a:pPr marL="114300" indent="-114300">
              <a:buSzPts val="1400"/>
              <a:buFont typeface="Arial" panose="020B0604020202020204" pitchFamily="34" charset="0"/>
              <a:buChar char="•"/>
            </a:pPr>
            <a:r>
              <a:rPr lang="en-US" sz="1400" dirty="0">
                <a:solidFill>
                  <a:srgbClr val="000000"/>
                </a:solidFill>
                <a:latin typeface="Calibri" panose="020F0502020204030204" pitchFamily="34" charset="0"/>
              </a:rPr>
              <a:t>How to support</a:t>
            </a:r>
          </a:p>
          <a:p>
            <a:pPr marL="114300" indent="-114300">
              <a:buSzPts val="1400"/>
              <a:buFont typeface="Arial" panose="020B0604020202020204" pitchFamily="34" charset="0"/>
              <a:buChar char="•"/>
            </a:pPr>
            <a:r>
              <a:rPr lang="en-US" sz="1400" dirty="0">
                <a:solidFill>
                  <a:srgbClr val="000000"/>
                </a:solidFill>
                <a:latin typeface="Calibri" panose="020F0502020204030204" pitchFamily="34" charset="0"/>
              </a:rPr>
              <a:t>Conduct a series of tests</a:t>
            </a:r>
          </a:p>
          <a:p>
            <a:pPr marL="114300" indent="-114300">
              <a:buSzPts val="1400"/>
              <a:buFont typeface="Arial" panose="020B0604020202020204" pitchFamily="34" charset="0"/>
              <a:buChar char="•"/>
            </a:pPr>
            <a:endParaRPr lang="en-US" sz="1400" dirty="0">
              <a:solidFill>
                <a:srgbClr val="000000"/>
              </a:solidFill>
              <a:latin typeface="Calibri" panose="020F0502020204030204" pitchFamily="34" charset="0"/>
            </a:endParaRPr>
          </a:p>
          <a:p>
            <a:pPr marL="114300" indent="-114300">
              <a:buSzPts val="1400"/>
              <a:buFont typeface="Arial" panose="020B0604020202020204" pitchFamily="34" charset="0"/>
              <a:buChar char="•"/>
            </a:pPr>
            <a:endParaRPr lang="en-US" sz="1400" dirty="0">
              <a:solidFill>
                <a:srgbClr val="000000"/>
              </a:solidFill>
              <a:latin typeface="Calibri" panose="020F0502020204030204" pitchFamily="34" charset="0"/>
            </a:endParaRPr>
          </a:p>
        </p:txBody>
      </p:sp>
      <p:sp>
        <p:nvSpPr>
          <p:cNvPr id="20" name="Rectangle 19">
            <a:extLst>
              <a:ext uri="{FF2B5EF4-FFF2-40B4-BE49-F238E27FC236}">
                <a16:creationId xmlns:a16="http://schemas.microsoft.com/office/drawing/2014/main" id="{80814DAF-31C0-3146-A848-89537F714F70}"/>
              </a:ext>
            </a:extLst>
          </p:cNvPr>
          <p:cNvSpPr/>
          <p:nvPr/>
        </p:nvSpPr>
        <p:spPr>
          <a:xfrm>
            <a:off x="4571998" y="2223364"/>
            <a:ext cx="1828800" cy="1828800"/>
          </a:xfrm>
          <a:prstGeom prst="rect">
            <a:avLst/>
          </a:prstGeom>
          <a:solidFill>
            <a:schemeClr val="accent4">
              <a:lumMod val="20000"/>
              <a:lumOff val="80000"/>
            </a:schemeClr>
          </a:solidFill>
          <a:ln>
            <a:solidFill>
              <a:schemeClr val="accent1">
                <a:lumMod val="75000"/>
              </a:schemeClr>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chemeClr val="tx1"/>
                </a:solidFill>
              </a:rPr>
              <a:t>Diversification</a:t>
            </a:r>
          </a:p>
          <a:p>
            <a:pPr algn="ctr"/>
            <a:endParaRPr lang="en-US" sz="1400" dirty="0">
              <a:solidFill>
                <a:schemeClr val="tx1"/>
              </a:solidFill>
            </a:endParaRPr>
          </a:p>
          <a:p>
            <a:pPr marL="114300" indent="-114300">
              <a:buSzPts val="1400"/>
              <a:buFont typeface="Arial" panose="020B0604020202020204" pitchFamily="34" charset="0"/>
              <a:buChar char="•"/>
            </a:pPr>
            <a:r>
              <a:rPr lang="en-US" sz="1400" dirty="0">
                <a:solidFill>
                  <a:srgbClr val="000000"/>
                </a:solidFill>
                <a:latin typeface="Calibri" panose="020F0502020204030204" pitchFamily="34" charset="0"/>
              </a:rPr>
              <a:t>High Risk</a:t>
            </a:r>
          </a:p>
          <a:p>
            <a:pPr marL="114300" indent="-114300">
              <a:buSzPts val="1400"/>
              <a:buFont typeface="Arial" panose="020B0604020202020204" pitchFamily="34" charset="0"/>
              <a:buChar char="•"/>
            </a:pPr>
            <a:r>
              <a:rPr lang="en-US" sz="1400" dirty="0">
                <a:solidFill>
                  <a:srgbClr val="000000"/>
                </a:solidFill>
                <a:latin typeface="Calibri" panose="020F0502020204030204" pitchFamily="34" charset="0"/>
              </a:rPr>
              <a:t>Adjacent products (i.e. paper &amp; pencils)</a:t>
            </a:r>
          </a:p>
          <a:p>
            <a:pPr marL="114300" indent="-114300">
              <a:buSzPts val="1400"/>
              <a:buFont typeface="Arial" panose="020B0604020202020204" pitchFamily="34" charset="0"/>
              <a:buChar char="•"/>
            </a:pPr>
            <a:r>
              <a:rPr lang="en-US" sz="1400" dirty="0">
                <a:solidFill>
                  <a:srgbClr val="000000"/>
                </a:solidFill>
                <a:latin typeface="Calibri" panose="020F0502020204030204" pitchFamily="34" charset="0"/>
              </a:rPr>
              <a:t>Acquisition</a:t>
            </a:r>
          </a:p>
          <a:p>
            <a:pPr marL="114300" indent="-114300">
              <a:buSzPts val="1400"/>
              <a:buFont typeface="Arial" panose="020B0604020202020204" pitchFamily="34" charset="0"/>
              <a:buChar char="•"/>
            </a:pPr>
            <a:endParaRPr lang="en-US" sz="1400" dirty="0">
              <a:solidFill>
                <a:srgbClr val="000000"/>
              </a:solidFill>
              <a:latin typeface="Calibri" panose="020F0502020204030204" pitchFamily="34" charset="0"/>
            </a:endParaRPr>
          </a:p>
          <a:p>
            <a:pPr marL="114300" indent="-114300">
              <a:buSzPts val="1400"/>
              <a:buFont typeface="Arial" panose="020B0604020202020204" pitchFamily="34" charset="0"/>
              <a:buChar char="•"/>
            </a:pPr>
            <a:endParaRPr lang="en-US" sz="1400" dirty="0">
              <a:solidFill>
                <a:srgbClr val="000000"/>
              </a:solidFill>
              <a:latin typeface="Calibri" panose="020F0502020204030204" pitchFamily="34" charset="0"/>
            </a:endParaRPr>
          </a:p>
        </p:txBody>
      </p:sp>
      <p:sp>
        <p:nvSpPr>
          <p:cNvPr id="21" name="Rectangle 20">
            <a:extLst>
              <a:ext uri="{FF2B5EF4-FFF2-40B4-BE49-F238E27FC236}">
                <a16:creationId xmlns:a16="http://schemas.microsoft.com/office/drawing/2014/main" id="{7A4FAF59-2A87-8C49-8CB0-17CCFB8C0E3E}"/>
              </a:ext>
            </a:extLst>
          </p:cNvPr>
          <p:cNvSpPr/>
          <p:nvPr/>
        </p:nvSpPr>
        <p:spPr>
          <a:xfrm>
            <a:off x="2743200" y="4053578"/>
            <a:ext cx="1828800" cy="1828800"/>
          </a:xfrm>
          <a:prstGeom prst="rect">
            <a:avLst/>
          </a:prstGeom>
          <a:solidFill>
            <a:schemeClr val="accent4">
              <a:lumMod val="20000"/>
              <a:lumOff val="80000"/>
            </a:schemeClr>
          </a:solidFill>
          <a:ln>
            <a:solidFill>
              <a:schemeClr val="accent1">
                <a:lumMod val="75000"/>
              </a:schemeClr>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chemeClr val="tx1"/>
                </a:solidFill>
              </a:rPr>
              <a:t>Market Penetration</a:t>
            </a:r>
          </a:p>
          <a:p>
            <a:pPr algn="ctr"/>
            <a:endParaRPr lang="en-US" sz="1400" dirty="0">
              <a:solidFill>
                <a:schemeClr val="tx1"/>
              </a:solidFill>
            </a:endParaRPr>
          </a:p>
          <a:p>
            <a:pPr marL="114300" indent="-114300">
              <a:buFont typeface="Arial" panose="020B0604020202020204" pitchFamily="34" charset="0"/>
              <a:buChar char="•"/>
            </a:pPr>
            <a:r>
              <a:rPr lang="en-US" sz="1400" dirty="0">
                <a:solidFill>
                  <a:schemeClr val="tx1"/>
                </a:solidFill>
              </a:rPr>
              <a:t>Introductory pricing </a:t>
            </a:r>
          </a:p>
          <a:p>
            <a:pPr marL="114300" indent="-114300">
              <a:buFont typeface="Arial" panose="020B0604020202020204" pitchFamily="34" charset="0"/>
              <a:buChar char="•"/>
            </a:pPr>
            <a:r>
              <a:rPr lang="en-US" sz="1400" dirty="0">
                <a:solidFill>
                  <a:schemeClr val="tx1"/>
                </a:solidFill>
              </a:rPr>
              <a:t>Loyalty programs</a:t>
            </a:r>
          </a:p>
          <a:p>
            <a:pPr marL="114300" indent="-114300">
              <a:buFont typeface="Arial" panose="020B0604020202020204" pitchFamily="34" charset="0"/>
              <a:buChar char="•"/>
            </a:pPr>
            <a:r>
              <a:rPr lang="en-US" sz="1400" dirty="0">
                <a:solidFill>
                  <a:schemeClr val="tx1"/>
                </a:solidFill>
              </a:rPr>
              <a:t>Referral bonus</a:t>
            </a:r>
          </a:p>
          <a:p>
            <a:pPr marL="114300" indent="-114300">
              <a:buFont typeface="Arial" panose="020B0604020202020204" pitchFamily="34" charset="0"/>
              <a:buChar char="•"/>
            </a:pPr>
            <a:r>
              <a:rPr lang="en-US" sz="1400" dirty="0">
                <a:solidFill>
                  <a:schemeClr val="tx1"/>
                </a:solidFill>
              </a:rPr>
              <a:t>Increase promotions</a:t>
            </a:r>
          </a:p>
          <a:p>
            <a:pPr marL="114300" indent="-114300">
              <a:buFont typeface="Arial" panose="020B0604020202020204" pitchFamily="34" charset="0"/>
              <a:buChar char="•"/>
            </a:pPr>
            <a:r>
              <a:rPr lang="en-US" sz="1400" dirty="0">
                <a:solidFill>
                  <a:schemeClr val="tx1"/>
                </a:solidFill>
              </a:rPr>
              <a:t>Social programs</a:t>
            </a:r>
          </a:p>
          <a:p>
            <a:pPr marL="114300" indent="-114300">
              <a:buFont typeface="Arial" panose="020B0604020202020204" pitchFamily="34" charset="0"/>
              <a:buChar char="•"/>
            </a:pPr>
            <a:endParaRPr lang="en-US" sz="1400" dirty="0">
              <a:solidFill>
                <a:schemeClr val="tx1"/>
              </a:solidFill>
            </a:endParaRPr>
          </a:p>
        </p:txBody>
      </p:sp>
      <p:sp>
        <p:nvSpPr>
          <p:cNvPr id="22" name="Rectangle 21">
            <a:extLst>
              <a:ext uri="{FF2B5EF4-FFF2-40B4-BE49-F238E27FC236}">
                <a16:creationId xmlns:a16="http://schemas.microsoft.com/office/drawing/2014/main" id="{A1170E88-D052-7B44-813D-19A07B0D5F9C}"/>
              </a:ext>
            </a:extLst>
          </p:cNvPr>
          <p:cNvSpPr/>
          <p:nvPr/>
        </p:nvSpPr>
        <p:spPr>
          <a:xfrm>
            <a:off x="4571998" y="4053578"/>
            <a:ext cx="1828800" cy="1828800"/>
          </a:xfrm>
          <a:prstGeom prst="rect">
            <a:avLst/>
          </a:prstGeom>
          <a:solidFill>
            <a:schemeClr val="accent4">
              <a:lumMod val="20000"/>
              <a:lumOff val="80000"/>
            </a:schemeClr>
          </a:solidFill>
          <a:ln>
            <a:solidFill>
              <a:schemeClr val="accent1">
                <a:lumMod val="75000"/>
              </a:schemeClr>
            </a:solid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chemeClr val="tx1"/>
                </a:solidFill>
              </a:rPr>
              <a:t>Product Development</a:t>
            </a:r>
            <a:endParaRPr lang="en-US" sz="1400" dirty="0">
              <a:solidFill>
                <a:schemeClr val="tx1"/>
              </a:solidFill>
            </a:endParaRPr>
          </a:p>
          <a:p>
            <a:pPr marL="114300" indent="-114300">
              <a:buFont typeface="Arial" panose="020B0604020202020204" pitchFamily="34" charset="0"/>
              <a:buChar char="•"/>
            </a:pPr>
            <a:r>
              <a:rPr lang="en-US" sz="1400" dirty="0">
                <a:solidFill>
                  <a:schemeClr val="tx1"/>
                </a:solidFill>
              </a:rPr>
              <a:t>Add features &amp; benefits</a:t>
            </a:r>
          </a:p>
          <a:p>
            <a:pPr marL="114300" indent="-114300">
              <a:buFont typeface="Arial" panose="020B0604020202020204" pitchFamily="34" charset="0"/>
              <a:buChar char="•"/>
            </a:pPr>
            <a:r>
              <a:rPr lang="en-US" sz="1400" dirty="0">
                <a:solidFill>
                  <a:schemeClr val="tx1"/>
                </a:solidFill>
              </a:rPr>
              <a:t>Investment in R&amp;D</a:t>
            </a:r>
          </a:p>
          <a:p>
            <a:pPr marL="114300" indent="-114300">
              <a:buFont typeface="Arial" panose="020B0604020202020204" pitchFamily="34" charset="0"/>
              <a:buChar char="•"/>
            </a:pPr>
            <a:r>
              <a:rPr lang="en-US" sz="1400" dirty="0">
                <a:solidFill>
                  <a:schemeClr val="tx1"/>
                </a:solidFill>
              </a:rPr>
              <a:t>Joint Development</a:t>
            </a:r>
          </a:p>
          <a:p>
            <a:pPr marL="114300" indent="-114300">
              <a:buFont typeface="Arial" panose="020B0604020202020204" pitchFamily="34" charset="0"/>
              <a:buChar char="•"/>
            </a:pPr>
            <a:r>
              <a:rPr lang="en-US" sz="1400" dirty="0">
                <a:solidFill>
                  <a:schemeClr val="tx1"/>
                </a:solidFill>
              </a:rPr>
              <a:t>Utilize channel for other products</a:t>
            </a:r>
          </a:p>
        </p:txBody>
      </p:sp>
      <p:sp>
        <p:nvSpPr>
          <p:cNvPr id="2" name="TextBox 1">
            <a:extLst>
              <a:ext uri="{FF2B5EF4-FFF2-40B4-BE49-F238E27FC236}">
                <a16:creationId xmlns:a16="http://schemas.microsoft.com/office/drawing/2014/main" id="{3E88E385-F238-5749-8227-11DF15087A99}"/>
              </a:ext>
            </a:extLst>
          </p:cNvPr>
          <p:cNvSpPr txBox="1"/>
          <p:nvPr/>
        </p:nvSpPr>
        <p:spPr>
          <a:xfrm>
            <a:off x="1330955" y="3919227"/>
            <a:ext cx="950260" cy="369332"/>
          </a:xfrm>
          <a:prstGeom prst="rect">
            <a:avLst/>
          </a:prstGeom>
          <a:noFill/>
        </p:spPr>
        <p:txBody>
          <a:bodyPr wrap="none" rtlCol="0">
            <a:spAutoFit/>
          </a:bodyPr>
          <a:lstStyle/>
          <a:p>
            <a:r>
              <a:rPr lang="en-US" dirty="0"/>
              <a:t>Markets</a:t>
            </a:r>
          </a:p>
        </p:txBody>
      </p:sp>
      <p:sp>
        <p:nvSpPr>
          <p:cNvPr id="5" name="TextBox 4">
            <a:extLst>
              <a:ext uri="{FF2B5EF4-FFF2-40B4-BE49-F238E27FC236}">
                <a16:creationId xmlns:a16="http://schemas.microsoft.com/office/drawing/2014/main" id="{83B751B3-930D-3443-A915-70156F2C9BC2}"/>
              </a:ext>
            </a:extLst>
          </p:cNvPr>
          <p:cNvSpPr txBox="1"/>
          <p:nvPr/>
        </p:nvSpPr>
        <p:spPr>
          <a:xfrm rot="16200000">
            <a:off x="1598701" y="2992718"/>
            <a:ext cx="1828800" cy="369332"/>
          </a:xfrm>
          <a:prstGeom prst="rect">
            <a:avLst/>
          </a:prstGeom>
          <a:noFill/>
        </p:spPr>
        <p:txBody>
          <a:bodyPr wrap="square" rtlCol="0">
            <a:spAutoFit/>
          </a:bodyPr>
          <a:lstStyle/>
          <a:p>
            <a:pPr algn="ctr"/>
            <a:r>
              <a:rPr lang="en-US" dirty="0"/>
              <a:t>New</a:t>
            </a:r>
          </a:p>
        </p:txBody>
      </p:sp>
      <p:sp>
        <p:nvSpPr>
          <p:cNvPr id="6" name="TextBox 5">
            <a:extLst>
              <a:ext uri="{FF2B5EF4-FFF2-40B4-BE49-F238E27FC236}">
                <a16:creationId xmlns:a16="http://schemas.microsoft.com/office/drawing/2014/main" id="{E09C211D-7AF8-3F4F-B077-CB6CB6204404}"/>
              </a:ext>
            </a:extLst>
          </p:cNvPr>
          <p:cNvSpPr txBox="1"/>
          <p:nvPr/>
        </p:nvSpPr>
        <p:spPr>
          <a:xfrm rot="16200000">
            <a:off x="1598702" y="4781898"/>
            <a:ext cx="1828800" cy="369332"/>
          </a:xfrm>
          <a:prstGeom prst="rect">
            <a:avLst/>
          </a:prstGeom>
          <a:noFill/>
        </p:spPr>
        <p:txBody>
          <a:bodyPr wrap="square" rtlCol="0">
            <a:spAutoFit/>
          </a:bodyPr>
          <a:lstStyle/>
          <a:p>
            <a:pPr algn="ctr"/>
            <a:r>
              <a:rPr lang="en-US" dirty="0"/>
              <a:t>Existing</a:t>
            </a:r>
          </a:p>
        </p:txBody>
      </p:sp>
      <p:sp>
        <p:nvSpPr>
          <p:cNvPr id="7" name="TextBox 6">
            <a:extLst>
              <a:ext uri="{FF2B5EF4-FFF2-40B4-BE49-F238E27FC236}">
                <a16:creationId xmlns:a16="http://schemas.microsoft.com/office/drawing/2014/main" id="{B57CB5D6-8546-8F42-A5C1-CD9A08751851}"/>
              </a:ext>
            </a:extLst>
          </p:cNvPr>
          <p:cNvSpPr txBox="1"/>
          <p:nvPr/>
        </p:nvSpPr>
        <p:spPr>
          <a:xfrm>
            <a:off x="4067148" y="6096843"/>
            <a:ext cx="1009700" cy="369332"/>
          </a:xfrm>
          <a:prstGeom prst="rect">
            <a:avLst/>
          </a:prstGeom>
          <a:noFill/>
        </p:spPr>
        <p:txBody>
          <a:bodyPr wrap="none" rtlCol="0">
            <a:spAutoFit/>
          </a:bodyPr>
          <a:lstStyle/>
          <a:p>
            <a:r>
              <a:rPr lang="en-US" dirty="0"/>
              <a:t>Products</a:t>
            </a:r>
          </a:p>
        </p:txBody>
      </p:sp>
      <p:sp>
        <p:nvSpPr>
          <p:cNvPr id="23" name="TextBox 22">
            <a:extLst>
              <a:ext uri="{FF2B5EF4-FFF2-40B4-BE49-F238E27FC236}">
                <a16:creationId xmlns:a16="http://schemas.microsoft.com/office/drawing/2014/main" id="{A2C9CDEF-1662-C343-8F22-CB8CB7959456}"/>
              </a:ext>
            </a:extLst>
          </p:cNvPr>
          <p:cNvSpPr txBox="1"/>
          <p:nvPr/>
        </p:nvSpPr>
        <p:spPr>
          <a:xfrm>
            <a:off x="2748984" y="5893805"/>
            <a:ext cx="1823013" cy="369332"/>
          </a:xfrm>
          <a:prstGeom prst="rect">
            <a:avLst/>
          </a:prstGeom>
          <a:noFill/>
        </p:spPr>
        <p:txBody>
          <a:bodyPr wrap="square" rtlCol="0">
            <a:spAutoFit/>
          </a:bodyPr>
          <a:lstStyle/>
          <a:p>
            <a:pPr algn="ctr"/>
            <a:r>
              <a:rPr lang="en-US" dirty="0"/>
              <a:t>Existing</a:t>
            </a:r>
          </a:p>
        </p:txBody>
      </p:sp>
      <p:sp>
        <p:nvSpPr>
          <p:cNvPr id="24" name="TextBox 23">
            <a:extLst>
              <a:ext uri="{FF2B5EF4-FFF2-40B4-BE49-F238E27FC236}">
                <a16:creationId xmlns:a16="http://schemas.microsoft.com/office/drawing/2014/main" id="{D0A4EAB0-ECDA-9541-A37B-8783F238C9AB}"/>
              </a:ext>
            </a:extLst>
          </p:cNvPr>
          <p:cNvSpPr txBox="1"/>
          <p:nvPr/>
        </p:nvSpPr>
        <p:spPr>
          <a:xfrm>
            <a:off x="4572000" y="5893805"/>
            <a:ext cx="1823012" cy="369332"/>
          </a:xfrm>
          <a:prstGeom prst="rect">
            <a:avLst/>
          </a:prstGeom>
          <a:noFill/>
        </p:spPr>
        <p:txBody>
          <a:bodyPr wrap="square" rtlCol="0">
            <a:spAutoFit/>
          </a:bodyPr>
          <a:lstStyle/>
          <a:p>
            <a:pPr algn="ctr"/>
            <a:r>
              <a:rPr lang="en-US" dirty="0"/>
              <a:t>New</a:t>
            </a:r>
          </a:p>
        </p:txBody>
      </p:sp>
    </p:spTree>
    <p:extLst>
      <p:ext uri="{BB962C8B-B14F-4D97-AF65-F5344CB8AC3E}">
        <p14:creationId xmlns:p14="http://schemas.microsoft.com/office/powerpoint/2010/main" val="370655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4502CA-22C1-1945-9812-38678350DA02}"/>
              </a:ext>
            </a:extLst>
          </p:cNvPr>
          <p:cNvSpPr>
            <a:spLocks noGrp="1"/>
          </p:cNvSpPr>
          <p:nvPr>
            <p:ph idx="1"/>
          </p:nvPr>
        </p:nvSpPr>
        <p:spPr/>
        <p:txBody>
          <a:bodyPr/>
          <a:lstStyle/>
          <a:p>
            <a:r>
              <a:rPr lang="en-US" dirty="0">
                <a:solidFill>
                  <a:schemeClr val="bg1">
                    <a:lumMod val="85000"/>
                  </a:schemeClr>
                </a:solidFill>
              </a:rPr>
              <a:t>How to use our time together</a:t>
            </a:r>
          </a:p>
          <a:p>
            <a:r>
              <a:rPr lang="en-US" dirty="0">
                <a:solidFill>
                  <a:schemeClr val="bg1">
                    <a:lumMod val="85000"/>
                  </a:schemeClr>
                </a:solidFill>
              </a:rPr>
              <a:t>Ways to think about growing your business</a:t>
            </a:r>
          </a:p>
          <a:p>
            <a:r>
              <a:rPr lang="en-US" dirty="0"/>
              <a:t>What really matters</a:t>
            </a:r>
          </a:p>
          <a:p>
            <a:r>
              <a:rPr lang="en-US" dirty="0">
                <a:solidFill>
                  <a:schemeClr val="bg1">
                    <a:lumMod val="85000"/>
                  </a:schemeClr>
                </a:solidFill>
              </a:rPr>
              <a:t>Your action plan</a:t>
            </a:r>
          </a:p>
          <a:p>
            <a:r>
              <a:rPr lang="en-US" dirty="0">
                <a:solidFill>
                  <a:schemeClr val="bg1">
                    <a:lumMod val="85000"/>
                  </a:schemeClr>
                </a:solidFill>
              </a:rPr>
              <a:t>Certifications</a:t>
            </a:r>
          </a:p>
          <a:p>
            <a:r>
              <a:rPr lang="en-US" dirty="0">
                <a:solidFill>
                  <a:schemeClr val="bg1">
                    <a:lumMod val="85000"/>
                  </a:schemeClr>
                </a:solidFill>
              </a:rPr>
              <a:t>Q&amp;A</a:t>
            </a:r>
          </a:p>
        </p:txBody>
      </p:sp>
      <p:sp>
        <p:nvSpPr>
          <p:cNvPr id="3" name="Title 2">
            <a:extLst>
              <a:ext uri="{FF2B5EF4-FFF2-40B4-BE49-F238E27FC236}">
                <a16:creationId xmlns:a16="http://schemas.microsoft.com/office/drawing/2014/main" id="{5452157E-D40F-D942-A661-38F63333DD08}"/>
              </a:ext>
            </a:extLst>
          </p:cNvPr>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4134175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5C66989-FF4C-6949-94E2-EB15FE5C6192}"/>
              </a:ext>
            </a:extLst>
          </p:cNvPr>
          <p:cNvSpPr>
            <a:spLocks noGrp="1"/>
          </p:cNvSpPr>
          <p:nvPr>
            <p:ph sz="half" idx="1"/>
          </p:nvPr>
        </p:nvSpPr>
        <p:spPr/>
        <p:txBody>
          <a:bodyPr/>
          <a:lstStyle/>
          <a:p>
            <a:r>
              <a:rPr lang="en-US" dirty="0"/>
              <a:t>Doing the basics</a:t>
            </a:r>
          </a:p>
          <a:p>
            <a:r>
              <a:rPr lang="en-US" dirty="0"/>
              <a:t>Embracing your brand</a:t>
            </a:r>
          </a:p>
          <a:p>
            <a:r>
              <a:rPr lang="en-US" dirty="0"/>
              <a:t>Being a thought leader</a:t>
            </a:r>
          </a:p>
          <a:p>
            <a:r>
              <a:rPr lang="en-US" dirty="0"/>
              <a:t>Building your network</a:t>
            </a:r>
          </a:p>
          <a:p>
            <a:r>
              <a:rPr lang="en-US" dirty="0"/>
              <a:t>Proof points &amp; evidence</a:t>
            </a:r>
          </a:p>
          <a:p>
            <a:r>
              <a:rPr lang="en-US" dirty="0"/>
              <a:t>Living your metrics</a:t>
            </a:r>
          </a:p>
        </p:txBody>
      </p:sp>
      <p:sp>
        <p:nvSpPr>
          <p:cNvPr id="3" name="Slide Number Placeholder 2">
            <a:extLst>
              <a:ext uri="{FF2B5EF4-FFF2-40B4-BE49-F238E27FC236}">
                <a16:creationId xmlns:a16="http://schemas.microsoft.com/office/drawing/2014/main" id="{851DAABF-BB21-5C48-988C-440B6A311AEF}"/>
              </a:ext>
            </a:extLst>
          </p:cNvPr>
          <p:cNvSpPr>
            <a:spLocks noGrp="1"/>
          </p:cNvSpPr>
          <p:nvPr>
            <p:ph type="sldNum" sz="quarter" idx="12"/>
          </p:nvPr>
        </p:nvSpPr>
        <p:spPr/>
        <p:txBody>
          <a:bodyPr/>
          <a:lstStyle/>
          <a:p>
            <a:fld id="{C280BC31-261B-0D4E-8662-0A5D29B37C62}" type="slidenum">
              <a:rPr lang="en-US" smtClean="0"/>
              <a:pPr/>
              <a:t>16</a:t>
            </a:fld>
            <a:endParaRPr lang="en-US" dirty="0"/>
          </a:p>
        </p:txBody>
      </p:sp>
      <p:sp>
        <p:nvSpPr>
          <p:cNvPr id="8" name="Content Placeholder 7">
            <a:extLst>
              <a:ext uri="{FF2B5EF4-FFF2-40B4-BE49-F238E27FC236}">
                <a16:creationId xmlns:a16="http://schemas.microsoft.com/office/drawing/2014/main" id="{522E0937-A5BC-C54D-9DC1-496607395EA4}"/>
              </a:ext>
            </a:extLst>
          </p:cNvPr>
          <p:cNvSpPr>
            <a:spLocks noGrp="1"/>
          </p:cNvSpPr>
          <p:nvPr>
            <p:ph sz="half" idx="13"/>
          </p:nvPr>
        </p:nvSpPr>
        <p:spPr/>
        <p:txBody>
          <a:bodyPr/>
          <a:lstStyle/>
          <a:p>
            <a:pPr marL="0" indent="0">
              <a:buNone/>
            </a:pPr>
            <a:r>
              <a:rPr lang="en-US" dirty="0"/>
              <a:t>“Plans are of little importance, but planning is essential.” </a:t>
            </a:r>
          </a:p>
          <a:p>
            <a:pPr marL="0" indent="0">
              <a:buNone/>
            </a:pPr>
            <a:r>
              <a:rPr lang="en-US" dirty="0"/>
              <a:t>― Winston Churchill</a:t>
            </a:r>
          </a:p>
        </p:txBody>
      </p:sp>
      <p:sp>
        <p:nvSpPr>
          <p:cNvPr id="6" name="Title 5">
            <a:extLst>
              <a:ext uri="{FF2B5EF4-FFF2-40B4-BE49-F238E27FC236}">
                <a16:creationId xmlns:a16="http://schemas.microsoft.com/office/drawing/2014/main" id="{DFCB224A-6B86-0542-A3C1-C65341AFCD94}"/>
              </a:ext>
            </a:extLst>
          </p:cNvPr>
          <p:cNvSpPr>
            <a:spLocks noGrp="1"/>
          </p:cNvSpPr>
          <p:nvPr>
            <p:ph type="title"/>
          </p:nvPr>
        </p:nvSpPr>
        <p:spPr/>
        <p:txBody>
          <a:bodyPr>
            <a:normAutofit fontScale="90000"/>
          </a:bodyPr>
          <a:lstStyle/>
          <a:p>
            <a:r>
              <a:rPr lang="en-US" dirty="0"/>
              <a:t>What really matters . . .</a:t>
            </a:r>
          </a:p>
        </p:txBody>
      </p:sp>
      <p:sp>
        <p:nvSpPr>
          <p:cNvPr id="5" name="Footer Placeholder 4">
            <a:extLst>
              <a:ext uri="{FF2B5EF4-FFF2-40B4-BE49-F238E27FC236}">
                <a16:creationId xmlns:a16="http://schemas.microsoft.com/office/drawing/2014/main" id="{AD1749C2-2910-4F46-823A-F7096AB8370C}"/>
              </a:ext>
            </a:extLst>
          </p:cNvPr>
          <p:cNvSpPr>
            <a:spLocks noGrp="1"/>
          </p:cNvSpPr>
          <p:nvPr>
            <p:ph type="ftr" sz="quarter" idx="11"/>
          </p:nvPr>
        </p:nvSpPr>
        <p:spPr>
          <a:xfrm>
            <a:off x="457200" y="6356350"/>
            <a:ext cx="7734300" cy="365125"/>
          </a:xfrm>
        </p:spPr>
        <p:txBody>
          <a:bodyPr/>
          <a:lstStyle/>
          <a:p>
            <a:r>
              <a:rPr lang="en-US" dirty="0" err="1"/>
              <a:t>www.CWEonline.org</a:t>
            </a:r>
            <a:r>
              <a:rPr lang="en-US" dirty="0"/>
              <a:t>  |   Eastern MA   |   Central MA   |   New Hampshire  | Rhode Island  | Vermont</a:t>
            </a:r>
          </a:p>
        </p:txBody>
      </p:sp>
    </p:spTree>
    <p:extLst>
      <p:ext uri="{BB962C8B-B14F-4D97-AF65-F5344CB8AC3E}">
        <p14:creationId xmlns:p14="http://schemas.microsoft.com/office/powerpoint/2010/main" val="414101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5C66989-FF4C-6949-94E2-EB15FE5C6192}"/>
              </a:ext>
            </a:extLst>
          </p:cNvPr>
          <p:cNvSpPr>
            <a:spLocks noGrp="1"/>
          </p:cNvSpPr>
          <p:nvPr>
            <p:ph sz="half" idx="1"/>
          </p:nvPr>
        </p:nvSpPr>
        <p:spPr/>
        <p:txBody>
          <a:bodyPr>
            <a:normAutofit lnSpcReduction="10000"/>
          </a:bodyPr>
          <a:lstStyle/>
          <a:p>
            <a:r>
              <a:rPr lang="en-US" dirty="0"/>
              <a:t>Problem Solving</a:t>
            </a:r>
          </a:p>
          <a:p>
            <a:r>
              <a:rPr lang="en-US" dirty="0"/>
              <a:t>Empathy</a:t>
            </a:r>
          </a:p>
          <a:p>
            <a:r>
              <a:rPr lang="en-US" dirty="0"/>
              <a:t>Story telling</a:t>
            </a:r>
          </a:p>
          <a:p>
            <a:r>
              <a:rPr lang="en-US" dirty="0"/>
              <a:t>Creativity</a:t>
            </a:r>
          </a:p>
          <a:p>
            <a:r>
              <a:rPr lang="en-US" dirty="0"/>
              <a:t>Dependability</a:t>
            </a:r>
          </a:p>
          <a:p>
            <a:r>
              <a:rPr lang="en-US" dirty="0"/>
              <a:t>Willingness to learn</a:t>
            </a:r>
          </a:p>
          <a:p>
            <a:r>
              <a:rPr lang="en-US" dirty="0"/>
              <a:t>Avoiding imposter syndrome</a:t>
            </a:r>
          </a:p>
        </p:txBody>
      </p:sp>
      <p:sp>
        <p:nvSpPr>
          <p:cNvPr id="3" name="Slide Number Placeholder 2">
            <a:extLst>
              <a:ext uri="{FF2B5EF4-FFF2-40B4-BE49-F238E27FC236}">
                <a16:creationId xmlns:a16="http://schemas.microsoft.com/office/drawing/2014/main" id="{851DAABF-BB21-5C48-988C-440B6A311AEF}"/>
              </a:ext>
            </a:extLst>
          </p:cNvPr>
          <p:cNvSpPr>
            <a:spLocks noGrp="1"/>
          </p:cNvSpPr>
          <p:nvPr>
            <p:ph type="sldNum" sz="quarter" idx="12"/>
          </p:nvPr>
        </p:nvSpPr>
        <p:spPr/>
        <p:txBody>
          <a:bodyPr/>
          <a:lstStyle/>
          <a:p>
            <a:fld id="{C280BC31-261B-0D4E-8662-0A5D29B37C62}" type="slidenum">
              <a:rPr lang="en-US" smtClean="0"/>
              <a:pPr/>
              <a:t>17</a:t>
            </a:fld>
            <a:endParaRPr lang="en-US" dirty="0"/>
          </a:p>
        </p:txBody>
      </p:sp>
      <p:sp>
        <p:nvSpPr>
          <p:cNvPr id="8" name="Content Placeholder 7">
            <a:extLst>
              <a:ext uri="{FF2B5EF4-FFF2-40B4-BE49-F238E27FC236}">
                <a16:creationId xmlns:a16="http://schemas.microsoft.com/office/drawing/2014/main" id="{522E0937-A5BC-C54D-9DC1-496607395EA4}"/>
              </a:ext>
            </a:extLst>
          </p:cNvPr>
          <p:cNvSpPr>
            <a:spLocks noGrp="1"/>
          </p:cNvSpPr>
          <p:nvPr>
            <p:ph sz="half" idx="13"/>
          </p:nvPr>
        </p:nvSpPr>
        <p:spPr/>
        <p:txBody>
          <a:bodyPr>
            <a:normAutofit/>
          </a:bodyPr>
          <a:lstStyle/>
          <a:p>
            <a:pPr marL="0" indent="0">
              <a:buNone/>
            </a:pPr>
            <a:r>
              <a:rPr lang="en-US" dirty="0"/>
              <a:t>“Luck Is What Happens When Preparation Meets Opportunity." </a:t>
            </a:r>
          </a:p>
          <a:p>
            <a:pPr marL="0" indent="0">
              <a:buNone/>
            </a:pPr>
            <a:r>
              <a:rPr lang="en-US" dirty="0"/>
              <a:t>― Seneca, Roman philosopher </a:t>
            </a:r>
            <a:endParaRPr lang="en-US" dirty="0">
              <a:effectLst/>
            </a:endParaRPr>
          </a:p>
        </p:txBody>
      </p:sp>
      <p:sp>
        <p:nvSpPr>
          <p:cNvPr id="6" name="Title 5">
            <a:extLst>
              <a:ext uri="{FF2B5EF4-FFF2-40B4-BE49-F238E27FC236}">
                <a16:creationId xmlns:a16="http://schemas.microsoft.com/office/drawing/2014/main" id="{DFCB224A-6B86-0542-A3C1-C65341AFCD94}"/>
              </a:ext>
            </a:extLst>
          </p:cNvPr>
          <p:cNvSpPr>
            <a:spLocks noGrp="1"/>
          </p:cNvSpPr>
          <p:nvPr>
            <p:ph type="title"/>
          </p:nvPr>
        </p:nvSpPr>
        <p:spPr/>
        <p:txBody>
          <a:bodyPr>
            <a:normAutofit fontScale="90000"/>
          </a:bodyPr>
          <a:lstStyle/>
          <a:p>
            <a:r>
              <a:rPr lang="en-US" dirty="0"/>
              <a:t>What really, really matters . . .</a:t>
            </a:r>
          </a:p>
        </p:txBody>
      </p:sp>
      <p:sp>
        <p:nvSpPr>
          <p:cNvPr id="5" name="Footer Placeholder 4">
            <a:extLst>
              <a:ext uri="{FF2B5EF4-FFF2-40B4-BE49-F238E27FC236}">
                <a16:creationId xmlns:a16="http://schemas.microsoft.com/office/drawing/2014/main" id="{AD1749C2-2910-4F46-823A-F7096AB8370C}"/>
              </a:ext>
            </a:extLst>
          </p:cNvPr>
          <p:cNvSpPr>
            <a:spLocks noGrp="1"/>
          </p:cNvSpPr>
          <p:nvPr>
            <p:ph type="ftr" sz="quarter" idx="11"/>
          </p:nvPr>
        </p:nvSpPr>
        <p:spPr>
          <a:xfrm>
            <a:off x="457200" y="6356350"/>
            <a:ext cx="7721600" cy="365125"/>
          </a:xfrm>
        </p:spPr>
        <p:txBody>
          <a:bodyPr/>
          <a:lstStyle/>
          <a:p>
            <a:r>
              <a:rPr lang="en-US" dirty="0" err="1"/>
              <a:t>www.CWEonline.org</a:t>
            </a:r>
            <a:r>
              <a:rPr lang="en-US" dirty="0"/>
              <a:t>  |   Eastern MA   |   Central MA   |   New Hampshire  | Rhode Island  | Vermont</a:t>
            </a:r>
          </a:p>
        </p:txBody>
      </p:sp>
    </p:spTree>
    <p:extLst>
      <p:ext uri="{BB962C8B-B14F-4D97-AF65-F5344CB8AC3E}">
        <p14:creationId xmlns:p14="http://schemas.microsoft.com/office/powerpoint/2010/main" val="203300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4502CA-22C1-1945-9812-38678350DA02}"/>
              </a:ext>
            </a:extLst>
          </p:cNvPr>
          <p:cNvSpPr>
            <a:spLocks noGrp="1"/>
          </p:cNvSpPr>
          <p:nvPr>
            <p:ph idx="1"/>
          </p:nvPr>
        </p:nvSpPr>
        <p:spPr/>
        <p:txBody>
          <a:bodyPr/>
          <a:lstStyle/>
          <a:p>
            <a:r>
              <a:rPr lang="en-US" dirty="0">
                <a:solidFill>
                  <a:schemeClr val="bg1">
                    <a:lumMod val="85000"/>
                  </a:schemeClr>
                </a:solidFill>
              </a:rPr>
              <a:t>How to use our time together</a:t>
            </a:r>
          </a:p>
          <a:p>
            <a:r>
              <a:rPr lang="en-US" dirty="0">
                <a:solidFill>
                  <a:schemeClr val="bg1">
                    <a:lumMod val="85000"/>
                  </a:schemeClr>
                </a:solidFill>
              </a:rPr>
              <a:t>Ways to think about growing your business</a:t>
            </a:r>
          </a:p>
          <a:p>
            <a:r>
              <a:rPr lang="en-US" dirty="0">
                <a:solidFill>
                  <a:schemeClr val="bg1">
                    <a:lumMod val="85000"/>
                  </a:schemeClr>
                </a:solidFill>
              </a:rPr>
              <a:t>What really matters</a:t>
            </a:r>
          </a:p>
          <a:p>
            <a:r>
              <a:rPr lang="en-US" dirty="0"/>
              <a:t>Your action plan</a:t>
            </a:r>
          </a:p>
          <a:p>
            <a:r>
              <a:rPr lang="en-US" dirty="0">
                <a:solidFill>
                  <a:schemeClr val="bg1">
                    <a:lumMod val="85000"/>
                  </a:schemeClr>
                </a:solidFill>
              </a:rPr>
              <a:t>Certifications</a:t>
            </a:r>
          </a:p>
          <a:p>
            <a:r>
              <a:rPr lang="en-US" dirty="0">
                <a:solidFill>
                  <a:schemeClr val="bg1">
                    <a:lumMod val="85000"/>
                  </a:schemeClr>
                </a:solidFill>
              </a:rPr>
              <a:t>Q&amp;A</a:t>
            </a:r>
          </a:p>
        </p:txBody>
      </p:sp>
      <p:sp>
        <p:nvSpPr>
          <p:cNvPr id="3" name="Title 2">
            <a:extLst>
              <a:ext uri="{FF2B5EF4-FFF2-40B4-BE49-F238E27FC236}">
                <a16:creationId xmlns:a16="http://schemas.microsoft.com/office/drawing/2014/main" id="{5452157E-D40F-D942-A661-38F63333DD08}"/>
              </a:ext>
            </a:extLst>
          </p:cNvPr>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49186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Action Plan</a:t>
            </a:r>
          </a:p>
        </p:txBody>
      </p:sp>
      <p:sp>
        <p:nvSpPr>
          <p:cNvPr id="6" name="Content Placeholder 5"/>
          <p:cNvSpPr>
            <a:spLocks noGrp="1"/>
          </p:cNvSpPr>
          <p:nvPr>
            <p:ph idx="1"/>
          </p:nvPr>
        </p:nvSpPr>
        <p:spPr/>
        <p:txBody>
          <a:bodyPr>
            <a:normAutofit/>
          </a:bodyPr>
          <a:lstStyle/>
          <a:p>
            <a:r>
              <a:rPr lang="en-US" sz="2200" dirty="0"/>
              <a:t>Develop your strategic plan</a:t>
            </a:r>
          </a:p>
          <a:p>
            <a:r>
              <a:rPr lang="en-US" sz="2200" dirty="0"/>
              <a:t>Create your business plan</a:t>
            </a:r>
          </a:p>
          <a:p>
            <a:r>
              <a:rPr lang="en-US" sz="2200" dirty="0"/>
              <a:t>Identify where you want to invest your time and resources</a:t>
            </a:r>
          </a:p>
          <a:p>
            <a:r>
              <a:rPr lang="en-US" sz="2200" dirty="0"/>
              <a:t>Develop experiments to test your ideas with customers</a:t>
            </a:r>
          </a:p>
          <a:p>
            <a:r>
              <a:rPr lang="en-US" sz="2200" dirty="0"/>
              <a:t>Analyze your results and experience</a:t>
            </a:r>
          </a:p>
          <a:p>
            <a:r>
              <a:rPr lang="en-US" sz="2200" dirty="0"/>
              <a:t>Expand positive outcomes, eliminate experiments with poor results (or adapt)</a:t>
            </a:r>
          </a:p>
          <a:p>
            <a:endParaRPr lang="en-US" dirty="0"/>
          </a:p>
          <a:p>
            <a:endParaRPr lang="en-US" dirty="0"/>
          </a:p>
          <a:p>
            <a:endParaRPr lang="en-US" dirty="0"/>
          </a:p>
        </p:txBody>
      </p:sp>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51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4502CA-22C1-1945-9812-38678350DA02}"/>
              </a:ext>
            </a:extLst>
          </p:cNvPr>
          <p:cNvSpPr>
            <a:spLocks noGrp="1"/>
          </p:cNvSpPr>
          <p:nvPr>
            <p:ph idx="1"/>
          </p:nvPr>
        </p:nvSpPr>
        <p:spPr/>
        <p:txBody>
          <a:bodyPr/>
          <a:lstStyle/>
          <a:p>
            <a:r>
              <a:rPr lang="en-US" dirty="0"/>
              <a:t>How to use our time together</a:t>
            </a:r>
          </a:p>
          <a:p>
            <a:r>
              <a:rPr lang="en-US" dirty="0"/>
              <a:t>Ways to think about growing your business</a:t>
            </a:r>
          </a:p>
          <a:p>
            <a:r>
              <a:rPr lang="en-US" dirty="0"/>
              <a:t>What really matters</a:t>
            </a:r>
          </a:p>
          <a:p>
            <a:r>
              <a:rPr lang="en-US" dirty="0"/>
              <a:t>Your action plan</a:t>
            </a:r>
          </a:p>
          <a:p>
            <a:r>
              <a:rPr lang="en-US" dirty="0"/>
              <a:t>Certifications</a:t>
            </a:r>
          </a:p>
          <a:p>
            <a:r>
              <a:rPr lang="en-US" dirty="0"/>
              <a:t>Q&amp;A</a:t>
            </a:r>
          </a:p>
        </p:txBody>
      </p:sp>
      <p:sp>
        <p:nvSpPr>
          <p:cNvPr id="3" name="Title 2">
            <a:extLst>
              <a:ext uri="{FF2B5EF4-FFF2-40B4-BE49-F238E27FC236}">
                <a16:creationId xmlns:a16="http://schemas.microsoft.com/office/drawing/2014/main" id="{5452157E-D40F-D942-A661-38F63333DD08}"/>
              </a:ext>
            </a:extLst>
          </p:cNvPr>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3759977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46" b="6326"/>
          <a:stretch/>
        </p:blipFill>
        <p:spPr bwMode="auto">
          <a:xfrm>
            <a:off x="624115" y="1570608"/>
            <a:ext cx="7897941" cy="48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504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Focus on Existing Customers</a:t>
            </a:r>
          </a:p>
        </p:txBody>
      </p:sp>
      <p:sp>
        <p:nvSpPr>
          <p:cNvPr id="6" name="Content Placeholder 5"/>
          <p:cNvSpPr>
            <a:spLocks noGrp="1"/>
          </p:cNvSpPr>
          <p:nvPr>
            <p:ph idx="1"/>
          </p:nvPr>
        </p:nvSpPr>
        <p:spPr/>
        <p:txBody>
          <a:bodyPr>
            <a:normAutofit fontScale="85000" lnSpcReduction="20000"/>
          </a:bodyPr>
          <a:lstStyle/>
          <a:p>
            <a:r>
              <a:rPr lang="en-US" dirty="0"/>
              <a:t>Know who they are, keep them happy</a:t>
            </a:r>
          </a:p>
          <a:p>
            <a:r>
              <a:rPr lang="en-US" dirty="0"/>
              <a:t>What’s the customer experience like?</a:t>
            </a:r>
          </a:p>
          <a:p>
            <a:r>
              <a:rPr lang="en-US" dirty="0"/>
              <a:t>What is the customer journey?</a:t>
            </a:r>
          </a:p>
          <a:p>
            <a:r>
              <a:rPr lang="en-US" dirty="0"/>
              <a:t>Stay connected with them – increase frequency of communication/transaction</a:t>
            </a:r>
          </a:p>
          <a:p>
            <a:r>
              <a:rPr lang="en-US" dirty="0"/>
              <a:t>Up-sell and cross-sell (subtlety) -- get them to spend more</a:t>
            </a:r>
          </a:p>
          <a:p>
            <a:r>
              <a:rPr lang="en-US" dirty="0"/>
              <a:t>Engage them:</a:t>
            </a:r>
          </a:p>
          <a:p>
            <a:pPr lvl="1"/>
            <a:r>
              <a:rPr lang="en-US" sz="2200" dirty="0"/>
              <a:t>Feedback – ID new opportunities, issues (“Voice of Customer”)</a:t>
            </a:r>
          </a:p>
          <a:p>
            <a:pPr lvl="1"/>
            <a:r>
              <a:rPr lang="en-US" sz="2200" dirty="0"/>
              <a:t>Referrals</a:t>
            </a:r>
          </a:p>
          <a:p>
            <a:pPr lvl="1"/>
            <a:r>
              <a:rPr lang="en-US" sz="2200" dirty="0"/>
              <a:t>Testimonials</a:t>
            </a:r>
          </a:p>
          <a:p>
            <a:endParaRPr lang="en-US" dirty="0"/>
          </a:p>
          <a:p>
            <a:endParaRPr lang="en-US" dirty="0"/>
          </a:p>
          <a:p>
            <a:endParaRPr lang="en-US" dirty="0"/>
          </a:p>
        </p:txBody>
      </p:sp>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92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Ramp Up Marketing &amp; Sales</a:t>
            </a:r>
          </a:p>
        </p:txBody>
      </p:sp>
      <p:sp>
        <p:nvSpPr>
          <p:cNvPr id="6" name="Content Placeholder 5"/>
          <p:cNvSpPr>
            <a:spLocks noGrp="1"/>
          </p:cNvSpPr>
          <p:nvPr>
            <p:ph idx="1"/>
          </p:nvPr>
        </p:nvSpPr>
        <p:spPr/>
        <p:txBody>
          <a:bodyPr>
            <a:normAutofit lnSpcReduction="10000"/>
          </a:bodyPr>
          <a:lstStyle/>
          <a:p>
            <a:r>
              <a:rPr lang="en-US" dirty="0"/>
              <a:t>Use VOC market research to refresh your marketing message</a:t>
            </a:r>
          </a:p>
          <a:p>
            <a:r>
              <a:rPr lang="en-US" dirty="0"/>
              <a:t>Generate awareness and demand</a:t>
            </a:r>
          </a:p>
          <a:p>
            <a:r>
              <a:rPr lang="en-US" dirty="0"/>
              <a:t>Personalize content</a:t>
            </a:r>
          </a:p>
          <a:p>
            <a:r>
              <a:rPr lang="en-US" dirty="0"/>
              <a:t>Don’t forget events and trade shows</a:t>
            </a:r>
          </a:p>
          <a:p>
            <a:r>
              <a:rPr lang="en-US" dirty="0"/>
              <a:t>Improve sales techniques</a:t>
            </a:r>
          </a:p>
          <a:p>
            <a:r>
              <a:rPr lang="en-US" dirty="0"/>
              <a:t>Create a Marketing Plan</a:t>
            </a:r>
          </a:p>
          <a:p>
            <a:endParaRPr lang="en-US" dirty="0"/>
          </a:p>
          <a:p>
            <a:endParaRPr lang="en-US" dirty="0"/>
          </a:p>
          <a:p>
            <a:endParaRPr lang="en-US" dirty="0"/>
          </a:p>
        </p:txBody>
      </p:sp>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38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Develop Good Internal Systems</a:t>
            </a:r>
          </a:p>
        </p:txBody>
      </p:sp>
      <p:sp>
        <p:nvSpPr>
          <p:cNvPr id="6" name="Content Placeholder 5"/>
          <p:cNvSpPr>
            <a:spLocks noGrp="1"/>
          </p:cNvSpPr>
          <p:nvPr>
            <p:ph idx="1"/>
          </p:nvPr>
        </p:nvSpPr>
        <p:spPr>
          <a:xfrm>
            <a:off x="457200" y="2286000"/>
            <a:ext cx="8454572" cy="3925614"/>
          </a:xfrm>
        </p:spPr>
        <p:txBody>
          <a:bodyPr>
            <a:normAutofit lnSpcReduction="10000"/>
          </a:bodyPr>
          <a:lstStyle/>
          <a:p>
            <a:r>
              <a:rPr lang="en-US" sz="2600" dirty="0"/>
              <a:t>Build and sustain a company </a:t>
            </a:r>
            <a:r>
              <a:rPr lang="en-US" sz="2600" b="1" dirty="0"/>
              <a:t>culture</a:t>
            </a:r>
            <a:r>
              <a:rPr lang="en-US" sz="2600" dirty="0"/>
              <a:t> in line with vision</a:t>
            </a:r>
          </a:p>
          <a:p>
            <a:r>
              <a:rPr lang="en-US" sz="2600" dirty="0"/>
              <a:t>Build an organizational </a:t>
            </a:r>
            <a:r>
              <a:rPr lang="en-US" sz="2600" b="1" dirty="0"/>
              <a:t>structure</a:t>
            </a:r>
            <a:r>
              <a:rPr lang="en-US" sz="2600" dirty="0"/>
              <a:t> that makes sense</a:t>
            </a:r>
          </a:p>
          <a:p>
            <a:r>
              <a:rPr lang="en-US" sz="2600" dirty="0"/>
              <a:t>Assign the right </a:t>
            </a:r>
            <a:r>
              <a:rPr lang="en-US" sz="2600" b="1" dirty="0"/>
              <a:t>people</a:t>
            </a:r>
            <a:r>
              <a:rPr lang="en-US" sz="2600" dirty="0"/>
              <a:t> to the right jobs – match skills</a:t>
            </a:r>
          </a:p>
          <a:p>
            <a:pPr lvl="1"/>
            <a:r>
              <a:rPr lang="en-US" sz="2000" dirty="0"/>
              <a:t>Bring in new people; train existing staff; reassign/remove staff, if needed</a:t>
            </a:r>
          </a:p>
          <a:p>
            <a:pPr lvl="1"/>
            <a:r>
              <a:rPr lang="en-US" sz="2000" dirty="0"/>
              <a:t>Build “emotional capital” – keep yourself and employees motivated/ happy;  maintain passion, enthusiasm</a:t>
            </a:r>
          </a:p>
          <a:p>
            <a:r>
              <a:rPr lang="en-US" sz="2600" b="1" dirty="0"/>
              <a:t>Track</a:t>
            </a:r>
            <a:r>
              <a:rPr lang="en-US" sz="2600" dirty="0"/>
              <a:t> performance </a:t>
            </a:r>
          </a:p>
          <a:p>
            <a:pPr lvl="1"/>
            <a:r>
              <a:rPr lang="en-US" sz="2200" dirty="0"/>
              <a:t>“What you measure is what you get”</a:t>
            </a:r>
          </a:p>
          <a:p>
            <a:pPr lvl="1"/>
            <a:r>
              <a:rPr lang="en-US" sz="2000" dirty="0"/>
              <a:t>Closely monitor cash flow and control costs</a:t>
            </a:r>
          </a:p>
          <a:p>
            <a:pPr lvl="1"/>
            <a:r>
              <a:rPr lang="en-US" sz="2000" dirty="0"/>
              <a:t>Make </a:t>
            </a:r>
            <a:r>
              <a:rPr lang="en-US" sz="2000" b="1" dirty="0"/>
              <a:t>everyone</a:t>
            </a:r>
            <a:r>
              <a:rPr lang="en-US" sz="2000" dirty="0"/>
              <a:t> accountable</a:t>
            </a:r>
            <a:endParaRPr lang="en-US" dirty="0"/>
          </a:p>
          <a:p>
            <a:endParaRPr lang="en-US" dirty="0"/>
          </a:p>
          <a:p>
            <a:endParaRPr lang="en-US" dirty="0"/>
          </a:p>
        </p:txBody>
      </p:sp>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36"/>
          <a:stretch/>
        </p:blipFill>
        <p:spPr bwMode="auto">
          <a:xfrm>
            <a:off x="6539172" y="4290362"/>
            <a:ext cx="2147628" cy="215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487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Leverage Technology</a:t>
            </a:r>
          </a:p>
        </p:txBody>
      </p:sp>
      <p:sp>
        <p:nvSpPr>
          <p:cNvPr id="6" name="Content Placeholder 5"/>
          <p:cNvSpPr>
            <a:spLocks noGrp="1"/>
          </p:cNvSpPr>
          <p:nvPr>
            <p:ph idx="1"/>
          </p:nvPr>
        </p:nvSpPr>
        <p:spPr/>
        <p:txBody>
          <a:bodyPr/>
          <a:lstStyle/>
          <a:p>
            <a:r>
              <a:rPr lang="en-US" dirty="0"/>
              <a:t>Automate wherever possible</a:t>
            </a:r>
          </a:p>
          <a:p>
            <a:pPr lvl="1"/>
            <a:r>
              <a:rPr lang="en-US" dirty="0"/>
              <a:t>Sales funnel, CRM</a:t>
            </a:r>
          </a:p>
          <a:p>
            <a:pPr lvl="1"/>
            <a:r>
              <a:rPr lang="en-US" dirty="0"/>
              <a:t>Accounting</a:t>
            </a:r>
          </a:p>
          <a:p>
            <a:r>
              <a:rPr lang="en-US" dirty="0"/>
              <a:t>Streamline and improve systems</a:t>
            </a:r>
          </a:p>
          <a:p>
            <a:r>
              <a:rPr lang="en-US" dirty="0"/>
              <a:t>Increase efficiency </a:t>
            </a:r>
          </a:p>
          <a:p>
            <a:r>
              <a:rPr lang="en-US" dirty="0"/>
              <a:t>Lower costs</a:t>
            </a:r>
          </a:p>
          <a:p>
            <a:endParaRPr lang="en-US" dirty="0"/>
          </a:p>
          <a:p>
            <a:endParaRPr lang="en-US" dirty="0"/>
          </a:p>
        </p:txBody>
      </p:sp>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339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Innovate/Enhance Products &amp; Services</a:t>
            </a:r>
          </a:p>
        </p:txBody>
      </p:sp>
      <p:sp>
        <p:nvSpPr>
          <p:cNvPr id="6" name="Content Placeholder 5"/>
          <p:cNvSpPr>
            <a:spLocks noGrp="1"/>
          </p:cNvSpPr>
          <p:nvPr>
            <p:ph idx="1"/>
          </p:nvPr>
        </p:nvSpPr>
        <p:spPr/>
        <p:txBody>
          <a:bodyPr/>
          <a:lstStyle/>
          <a:p>
            <a:r>
              <a:rPr lang="en-US" dirty="0"/>
              <a:t>Enhance existing products &amp; services</a:t>
            </a:r>
          </a:p>
          <a:p>
            <a:r>
              <a:rPr lang="en-US" dirty="0"/>
              <a:t>Add value to existing products &amp; services</a:t>
            </a:r>
          </a:p>
          <a:p>
            <a:r>
              <a:rPr lang="en-US" dirty="0"/>
              <a:t>Reassess pricing</a:t>
            </a:r>
          </a:p>
          <a:p>
            <a:r>
              <a:rPr lang="en-US" dirty="0"/>
              <a:t>License products</a:t>
            </a:r>
          </a:p>
          <a:p>
            <a:r>
              <a:rPr lang="en-US" dirty="0"/>
              <a:t>Diversify:  strategically develop new products &amp; services</a:t>
            </a:r>
          </a:p>
          <a:p>
            <a:endParaRPr lang="en-US" dirty="0"/>
          </a:p>
          <a:p>
            <a:endParaRPr lang="en-US" dirty="0"/>
          </a:p>
        </p:txBody>
      </p:sp>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081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Identify New Sales Channels</a:t>
            </a:r>
          </a:p>
        </p:txBody>
      </p:sp>
      <p:sp>
        <p:nvSpPr>
          <p:cNvPr id="6" name="Content Placeholder 5"/>
          <p:cNvSpPr>
            <a:spLocks noGrp="1"/>
          </p:cNvSpPr>
          <p:nvPr>
            <p:ph idx="1"/>
          </p:nvPr>
        </p:nvSpPr>
        <p:spPr/>
        <p:txBody>
          <a:bodyPr/>
          <a:lstStyle/>
          <a:p>
            <a:r>
              <a:rPr lang="en-US" dirty="0"/>
              <a:t>More locations</a:t>
            </a:r>
          </a:p>
          <a:p>
            <a:r>
              <a:rPr lang="en-US" dirty="0"/>
              <a:t>Franchises</a:t>
            </a:r>
          </a:p>
          <a:p>
            <a:r>
              <a:rPr lang="en-US" dirty="0"/>
              <a:t>Internet Sales</a:t>
            </a:r>
          </a:p>
          <a:p>
            <a:r>
              <a:rPr lang="en-US" dirty="0"/>
              <a:t>New markets/customers  (ex: government contracts)</a:t>
            </a:r>
          </a:p>
          <a:p>
            <a:r>
              <a:rPr lang="en-US" dirty="0"/>
              <a:t>Global expansion; export</a:t>
            </a:r>
          </a:p>
          <a:p>
            <a:endParaRPr lang="en-US" dirty="0"/>
          </a:p>
          <a:p>
            <a:endParaRPr lang="en-US" dirty="0"/>
          </a:p>
          <a:p>
            <a:endParaRPr lang="en-US" dirty="0"/>
          </a:p>
        </p:txBody>
      </p:sp>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294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Develop Partnerships &amp; Alliances</a:t>
            </a:r>
          </a:p>
        </p:txBody>
      </p:sp>
      <p:sp>
        <p:nvSpPr>
          <p:cNvPr id="6" name="Content Placeholder 5"/>
          <p:cNvSpPr>
            <a:spLocks noGrp="1"/>
          </p:cNvSpPr>
          <p:nvPr>
            <p:ph idx="1"/>
          </p:nvPr>
        </p:nvSpPr>
        <p:spPr/>
        <p:txBody>
          <a:bodyPr/>
          <a:lstStyle/>
          <a:p>
            <a:r>
              <a:rPr lang="en-US" dirty="0"/>
              <a:t>Strategically leverage/expand existing relationships</a:t>
            </a:r>
          </a:p>
          <a:p>
            <a:r>
              <a:rPr lang="en-US" dirty="0"/>
              <a:t>Form alliances</a:t>
            </a:r>
          </a:p>
          <a:p>
            <a:r>
              <a:rPr lang="en-US" dirty="0"/>
              <a:t>Merge or acquire</a:t>
            </a:r>
          </a:p>
          <a:p>
            <a:r>
              <a:rPr lang="en-US" dirty="0"/>
              <a:t>Deepen vendor relations</a:t>
            </a:r>
          </a:p>
          <a:p>
            <a:r>
              <a:rPr lang="en-US" dirty="0"/>
              <a:t>Deepen relations with financial sources</a:t>
            </a:r>
          </a:p>
          <a:p>
            <a:endParaRPr lang="en-US" dirty="0"/>
          </a:p>
          <a:p>
            <a:endParaRPr lang="en-US" dirty="0"/>
          </a:p>
        </p:txBody>
      </p:sp>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44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84632" y="1797690"/>
            <a:ext cx="8229600" cy="300987"/>
          </a:xfrm>
        </p:spPr>
        <p:txBody>
          <a:bodyPr>
            <a:normAutofit fontScale="90000"/>
          </a:bodyPr>
          <a:lstStyle/>
          <a:p>
            <a:r>
              <a:rPr lang="en-US" dirty="0"/>
              <a:t>Seek Professional Assistance</a:t>
            </a:r>
          </a:p>
        </p:txBody>
      </p:sp>
      <p:sp>
        <p:nvSpPr>
          <p:cNvPr id="5" name="Content Placeholder 5"/>
          <p:cNvSpPr>
            <a:spLocks noGrp="1"/>
          </p:cNvSpPr>
          <p:nvPr>
            <p:ph idx="1"/>
          </p:nvPr>
        </p:nvSpPr>
        <p:spPr>
          <a:xfrm>
            <a:off x="457200" y="2286000"/>
            <a:ext cx="8229600" cy="4143676"/>
          </a:xfrm>
        </p:spPr>
        <p:txBody>
          <a:bodyPr>
            <a:normAutofit/>
          </a:bodyPr>
          <a:lstStyle/>
          <a:p>
            <a:r>
              <a:rPr lang="en-US" dirty="0"/>
              <a:t>Know when to ask for help</a:t>
            </a:r>
          </a:p>
          <a:p>
            <a:r>
              <a:rPr lang="en-US" dirty="0"/>
              <a:t>Create an advisory board</a:t>
            </a:r>
          </a:p>
          <a:p>
            <a:r>
              <a:rPr lang="en-US" dirty="0"/>
              <a:t>Find a mentor</a:t>
            </a:r>
          </a:p>
          <a:p>
            <a:endParaRPr lang="en-US" dirty="0"/>
          </a:p>
        </p:txBody>
      </p:sp>
    </p:spTree>
    <p:extLst>
      <p:ext uri="{BB962C8B-B14F-4D97-AF65-F5344CB8AC3E}">
        <p14:creationId xmlns:p14="http://schemas.microsoft.com/office/powerpoint/2010/main" val="33590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4502CA-22C1-1945-9812-38678350DA02}"/>
              </a:ext>
            </a:extLst>
          </p:cNvPr>
          <p:cNvSpPr>
            <a:spLocks noGrp="1"/>
          </p:cNvSpPr>
          <p:nvPr>
            <p:ph idx="1"/>
          </p:nvPr>
        </p:nvSpPr>
        <p:spPr/>
        <p:txBody>
          <a:bodyPr/>
          <a:lstStyle/>
          <a:p>
            <a:r>
              <a:rPr lang="en-US" dirty="0">
                <a:solidFill>
                  <a:schemeClr val="bg1">
                    <a:lumMod val="85000"/>
                  </a:schemeClr>
                </a:solidFill>
              </a:rPr>
              <a:t>How to use our time together</a:t>
            </a:r>
          </a:p>
          <a:p>
            <a:r>
              <a:rPr lang="en-US" dirty="0">
                <a:solidFill>
                  <a:schemeClr val="bg1">
                    <a:lumMod val="85000"/>
                  </a:schemeClr>
                </a:solidFill>
              </a:rPr>
              <a:t>Ways to think about growing your business</a:t>
            </a:r>
          </a:p>
          <a:p>
            <a:r>
              <a:rPr lang="en-US" dirty="0">
                <a:solidFill>
                  <a:schemeClr val="bg1">
                    <a:lumMod val="85000"/>
                  </a:schemeClr>
                </a:solidFill>
              </a:rPr>
              <a:t>What really matters</a:t>
            </a:r>
          </a:p>
          <a:p>
            <a:r>
              <a:rPr lang="en-US" dirty="0">
                <a:solidFill>
                  <a:schemeClr val="bg1">
                    <a:lumMod val="85000"/>
                  </a:schemeClr>
                </a:solidFill>
              </a:rPr>
              <a:t>Your action plan</a:t>
            </a:r>
          </a:p>
          <a:p>
            <a:r>
              <a:rPr lang="en-US" dirty="0"/>
              <a:t>Certifications</a:t>
            </a:r>
          </a:p>
          <a:p>
            <a:r>
              <a:rPr lang="en-US" dirty="0">
                <a:solidFill>
                  <a:schemeClr val="bg1">
                    <a:lumMod val="85000"/>
                  </a:schemeClr>
                </a:solidFill>
              </a:rPr>
              <a:t>Q&amp;A</a:t>
            </a:r>
          </a:p>
        </p:txBody>
      </p:sp>
      <p:sp>
        <p:nvSpPr>
          <p:cNvPr id="3" name="Title 2">
            <a:extLst>
              <a:ext uri="{FF2B5EF4-FFF2-40B4-BE49-F238E27FC236}">
                <a16:creationId xmlns:a16="http://schemas.microsoft.com/office/drawing/2014/main" id="{5452157E-D40F-D942-A661-38F63333DD08}"/>
              </a:ext>
            </a:extLst>
          </p:cNvPr>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390213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5655D1-C904-604F-A1CA-FABAE0566C81}"/>
              </a:ext>
            </a:extLst>
          </p:cNvPr>
          <p:cNvSpPr>
            <a:spLocks noGrp="1"/>
          </p:cNvSpPr>
          <p:nvPr>
            <p:ph idx="1"/>
          </p:nvPr>
        </p:nvSpPr>
        <p:spPr/>
        <p:txBody>
          <a:bodyPr>
            <a:normAutofit fontScale="92500"/>
          </a:bodyPr>
          <a:lstStyle/>
          <a:p>
            <a:r>
              <a:rPr lang="en-US" dirty="0"/>
              <a:t>There’s no lack of material related to growing your business</a:t>
            </a:r>
          </a:p>
          <a:p>
            <a:r>
              <a:rPr lang="en-US" dirty="0"/>
              <a:t>Understand and practice the basics</a:t>
            </a:r>
          </a:p>
          <a:p>
            <a:r>
              <a:rPr lang="en-US" dirty="0"/>
              <a:t>Think about your business, customers, and your goals; listen for ideas that resonate with you</a:t>
            </a:r>
          </a:p>
          <a:p>
            <a:r>
              <a:rPr lang="en-US" dirty="0"/>
              <a:t>Consider conducting experiments versus making choices</a:t>
            </a:r>
          </a:p>
          <a:p>
            <a:r>
              <a:rPr lang="en-US" dirty="0"/>
              <a:t>Your journey is unique – your starting point, your goals, and your path to get there</a:t>
            </a:r>
          </a:p>
          <a:p>
            <a:endParaRPr lang="en-US" dirty="0"/>
          </a:p>
          <a:p>
            <a:endParaRPr lang="en-US" dirty="0"/>
          </a:p>
        </p:txBody>
      </p:sp>
      <p:sp>
        <p:nvSpPr>
          <p:cNvPr id="3" name="Slide Number Placeholder 2">
            <a:extLst>
              <a:ext uri="{FF2B5EF4-FFF2-40B4-BE49-F238E27FC236}">
                <a16:creationId xmlns:a16="http://schemas.microsoft.com/office/drawing/2014/main" id="{1783C8BF-E5D0-0B49-ABD2-9C37CE842C96}"/>
              </a:ext>
            </a:extLst>
          </p:cNvPr>
          <p:cNvSpPr>
            <a:spLocks noGrp="1"/>
          </p:cNvSpPr>
          <p:nvPr>
            <p:ph type="sldNum" sz="quarter" idx="12"/>
          </p:nvPr>
        </p:nvSpPr>
        <p:spPr/>
        <p:txBody>
          <a:bodyPr/>
          <a:lstStyle/>
          <a:p>
            <a:fld id="{C280BC31-261B-0D4E-8662-0A5D29B37C62}" type="slidenum">
              <a:rPr lang="en-US" smtClean="0"/>
              <a:t>3</a:t>
            </a:fld>
            <a:endParaRPr lang="en-US"/>
          </a:p>
        </p:txBody>
      </p:sp>
      <p:sp>
        <p:nvSpPr>
          <p:cNvPr id="4" name="Title 3">
            <a:extLst>
              <a:ext uri="{FF2B5EF4-FFF2-40B4-BE49-F238E27FC236}">
                <a16:creationId xmlns:a16="http://schemas.microsoft.com/office/drawing/2014/main" id="{1580C6D1-5AED-8C43-B31C-CA5655AC1377}"/>
              </a:ext>
            </a:extLst>
          </p:cNvPr>
          <p:cNvSpPr>
            <a:spLocks noGrp="1"/>
          </p:cNvSpPr>
          <p:nvPr>
            <p:ph type="title"/>
          </p:nvPr>
        </p:nvSpPr>
        <p:spPr/>
        <p:txBody>
          <a:bodyPr>
            <a:normAutofit fontScale="90000"/>
          </a:bodyPr>
          <a:lstStyle/>
          <a:p>
            <a:r>
              <a:rPr lang="en-US" dirty="0"/>
              <a:t>How to use our time together</a:t>
            </a:r>
          </a:p>
        </p:txBody>
      </p:sp>
      <p:sp>
        <p:nvSpPr>
          <p:cNvPr id="5" name="Footer Placeholder 4">
            <a:extLst>
              <a:ext uri="{FF2B5EF4-FFF2-40B4-BE49-F238E27FC236}">
                <a16:creationId xmlns:a16="http://schemas.microsoft.com/office/drawing/2014/main" id="{E5DB5E7D-6D25-E446-8A5F-E7033C467E2E}"/>
              </a:ext>
            </a:extLst>
          </p:cNvPr>
          <p:cNvSpPr>
            <a:spLocks noGrp="1"/>
          </p:cNvSpPr>
          <p:nvPr>
            <p:ph type="ftr" sz="quarter" idx="11"/>
          </p:nvPr>
        </p:nvSpPr>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750533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fontScale="90000"/>
          </a:bodyPr>
          <a:lstStyle/>
          <a:p>
            <a:r>
              <a:rPr lang="en-US" dirty="0"/>
              <a:t>Is Certification Something to Consider?</a:t>
            </a:r>
          </a:p>
        </p:txBody>
      </p:sp>
      <p:sp>
        <p:nvSpPr>
          <p:cNvPr id="4"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latin typeface="Garamond" panose="02020404030301010803" pitchFamily="18" charset="0"/>
              </a:rPr>
              <a:t>www.CWEonline.org  |   Eastern MA   |   Central MA   |   New Hampshire  | Rhode Island  | </a:t>
            </a:r>
            <a:r>
              <a:rPr lang="en-US" dirty="0"/>
              <a:t>Vermont  |               VBOC of New England</a:t>
            </a:r>
          </a:p>
          <a:p>
            <a:pPr algn="ctr"/>
            <a:endParaRPr lang="en-US" sz="1200" dirty="0">
              <a:latin typeface="Garamond" panose="02020404030301010803" pitchFamily="18" charset="0"/>
            </a:endParaRPr>
          </a:p>
        </p:txBody>
      </p:sp>
      <p:pic>
        <p:nvPicPr>
          <p:cNvPr id="5"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02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8" y="1847960"/>
            <a:ext cx="8229600" cy="3888154"/>
          </a:xfrm>
        </p:spPr>
        <p:txBody>
          <a:bodyPr rtlCol="0">
            <a:noAutofit/>
          </a:bodyPr>
          <a:lstStyle/>
          <a:p>
            <a:pPr marL="0" indent="0">
              <a:buClr>
                <a:schemeClr val="tx1"/>
              </a:buClr>
              <a:buNone/>
            </a:pPr>
            <a:r>
              <a:rPr lang="en-US" sz="2200" dirty="0">
                <a:latin typeface="Garamond"/>
                <a:cs typeface="Garamond"/>
              </a:rPr>
              <a:t>What is a small business certification?</a:t>
            </a:r>
          </a:p>
          <a:p>
            <a:pPr>
              <a:buClr>
                <a:schemeClr val="tx1"/>
              </a:buClr>
              <a:buFontTx/>
              <a:buChar char="-"/>
            </a:pPr>
            <a:r>
              <a:rPr lang="en-US" sz="2200" dirty="0">
                <a:latin typeface="Garamond"/>
                <a:cs typeface="Garamond"/>
              </a:rPr>
              <a:t>Official designation </a:t>
            </a:r>
          </a:p>
          <a:p>
            <a:pPr>
              <a:buClr>
                <a:schemeClr val="tx1"/>
              </a:buClr>
              <a:buFontTx/>
              <a:buChar char="-"/>
            </a:pPr>
            <a:r>
              <a:rPr lang="en-US" sz="2200" dirty="0">
                <a:latin typeface="Garamond"/>
                <a:cs typeface="Garamond"/>
              </a:rPr>
              <a:t>Used primarily for contracting (e.g. getting a contract to clean facilities at a ballpark)</a:t>
            </a:r>
          </a:p>
          <a:p>
            <a:pPr>
              <a:buClr>
                <a:schemeClr val="tx1"/>
              </a:buClr>
              <a:buFontTx/>
              <a:buChar char="-"/>
            </a:pPr>
            <a:r>
              <a:rPr lang="en-US" sz="2200" dirty="0">
                <a:latin typeface="Garamond"/>
                <a:cs typeface="Garamond"/>
              </a:rPr>
              <a:t>Enhances opportunities for diverse suppliers</a:t>
            </a:r>
          </a:p>
          <a:p>
            <a:pPr>
              <a:buClr>
                <a:schemeClr val="tx1"/>
              </a:buClr>
              <a:buFontTx/>
              <a:buChar char="-"/>
            </a:pPr>
            <a:endParaRPr lang="en-US" sz="2200" dirty="0">
              <a:latin typeface="Garamond"/>
              <a:cs typeface="Garamond"/>
            </a:endParaRPr>
          </a:p>
        </p:txBody>
      </p:sp>
      <p:sp>
        <p:nvSpPr>
          <p:cNvPr id="4" name="Footer Placeholder 4"/>
          <p:cNvSpPr>
            <a:spLocks noGrp="1"/>
          </p:cNvSpPr>
          <p:nvPr>
            <p:ph type="ftr" sz="quarter" idx="11"/>
          </p:nvPr>
        </p:nvSpPr>
        <p:spPr>
          <a:xfrm>
            <a:off x="-2" y="6462886"/>
            <a:ext cx="9144000"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Garamond" panose="02020404030301010803" pitchFamily="18" charset="0"/>
                <a:ea typeface="+mn-ea"/>
              </a:rPr>
              <a:t>www.CWEonline.org  |   Eastern MA   |   Central MA   |   New Hampshire  | Rhode Island  | Vermont  |               VBOC of New England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65000"/>
                </a:prstClr>
              </a:solidFill>
              <a:effectLst/>
              <a:uLnTx/>
              <a:uFillTx/>
              <a:latin typeface="Garamond" panose="02020404030301010803" pitchFamily="18" charset="0"/>
              <a:ea typeface="+mn-ea"/>
            </a:endParaRPr>
          </a:p>
        </p:txBody>
      </p:sp>
      <p:pic>
        <p:nvPicPr>
          <p:cNvPr id="6" name="Picture 2" descr="C:\Users\jdodge\Desktop\VBOC\Logos\VBOC logo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1"/>
          <p:cNvSpPr>
            <a:spLocks noChangeArrowheads="1"/>
          </p:cNvSpPr>
          <p:nvPr/>
        </p:nvSpPr>
        <p:spPr bwMode="auto">
          <a:xfrm rot="5400000">
            <a:off x="6657180" y="3227291"/>
            <a:ext cx="739777" cy="1994094"/>
          </a:xfrm>
          <a:prstGeom prst="rect">
            <a:avLst/>
          </a:prstGeom>
          <a:gradFill flip="none" rotWithShape="1">
            <a:gsLst>
              <a:gs pos="0">
                <a:srgbClr val="8CC63F">
                  <a:shade val="30000"/>
                  <a:satMod val="115000"/>
                </a:srgbClr>
              </a:gs>
              <a:gs pos="50000">
                <a:srgbClr val="8CC63F">
                  <a:shade val="67500"/>
                  <a:satMod val="115000"/>
                </a:srgbClr>
              </a:gs>
              <a:gs pos="100000">
                <a:srgbClr val="8CC63F">
                  <a:shade val="100000"/>
                  <a:satMod val="115000"/>
                </a:srgbClr>
              </a:gs>
            </a:gsLst>
            <a:lin ang="18900000" scaled="1"/>
            <a:tileRect/>
          </a:gradFill>
          <a:ln w="28575">
            <a:noFill/>
            <a:miter lim="800000"/>
            <a:headEnd/>
            <a:tailEnd/>
          </a:ln>
          <a:effectLst>
            <a:outerShdw blurRad="50800" dist="38100" dir="8100000" algn="tr" rotWithShape="0">
              <a:prstClr val="black">
                <a:alpha val="40000"/>
              </a:prstClr>
            </a:outerShdw>
          </a:effectLst>
        </p:spPr>
        <p:txBody>
          <a:bodyPr vert="vert270" wrap="none" anchor="ctr"/>
          <a:lstStyle/>
          <a:p>
            <a:pPr algn="ctr" eaLnBrk="1" hangingPunct="1">
              <a:defRPr/>
            </a:pPr>
            <a:r>
              <a:rPr lang="en-US" sz="2400" b="1" dirty="0">
                <a:solidFill>
                  <a:schemeClr val="bg1"/>
                </a:solidFill>
                <a:latin typeface="Garamond"/>
                <a:ea typeface="MS PGothic" panose="020B0600070205080204" pitchFamily="34" charset="-128"/>
                <a:cs typeface="Garamond"/>
              </a:rPr>
              <a:t>Corporations</a:t>
            </a:r>
          </a:p>
        </p:txBody>
      </p:sp>
      <p:sp>
        <p:nvSpPr>
          <p:cNvPr id="9" name="Oval 15"/>
          <p:cNvSpPr>
            <a:spLocks noChangeArrowheads="1"/>
          </p:cNvSpPr>
          <p:nvPr/>
        </p:nvSpPr>
        <p:spPr bwMode="auto">
          <a:xfrm>
            <a:off x="2430462" y="4964113"/>
            <a:ext cx="794522" cy="687388"/>
          </a:xfrm>
          <a:prstGeom prst="ellipse">
            <a:avLst/>
          </a:prstGeom>
          <a:gradFill rotWithShape="1">
            <a:gsLst>
              <a:gs pos="0">
                <a:srgbClr val="233468"/>
              </a:gs>
              <a:gs pos="50000">
                <a:srgbClr val="364F98"/>
              </a:gs>
              <a:gs pos="100000">
                <a:srgbClr val="425FB6"/>
              </a:gs>
            </a:gsLst>
            <a:lin ang="18900000" scaled="1"/>
          </a:gra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pPr algn="ctr" eaLnBrk="1" hangingPunct="1"/>
            <a:r>
              <a:rPr lang="en-US" sz="1200" b="1">
                <a:solidFill>
                  <a:schemeClr val="bg1"/>
                </a:solidFill>
                <a:latin typeface="Garamond"/>
                <a:cs typeface="Garamond"/>
              </a:rPr>
              <a:t>FEDERAL	</a:t>
            </a:r>
          </a:p>
        </p:txBody>
      </p:sp>
      <p:sp>
        <p:nvSpPr>
          <p:cNvPr id="10" name="Oval 9"/>
          <p:cNvSpPr>
            <a:spLocks noChangeArrowheads="1"/>
          </p:cNvSpPr>
          <p:nvPr/>
        </p:nvSpPr>
        <p:spPr bwMode="auto">
          <a:xfrm>
            <a:off x="719928" y="2200274"/>
            <a:ext cx="5071272" cy="2676525"/>
          </a:xfrm>
          <a:prstGeom prst="ellipse">
            <a:avLst/>
          </a:prstGeom>
          <a:solidFill>
            <a:srgbClr val="BFBFBF"/>
          </a:solidFill>
          <a:ln w="9525">
            <a:solidFill>
              <a:srgbClr val="B6DCDF"/>
            </a:solidFill>
            <a:round/>
            <a:headEnd/>
            <a:tailEnd/>
          </a:ln>
          <a:effectLst/>
        </p:spPr>
        <p:txBody>
          <a:bodyPr anchor="ctr"/>
          <a:lstStyle/>
          <a:p>
            <a:pPr algn="ctr" eaLnBrk="1" hangingPunct="1">
              <a:defRPr/>
            </a:pPr>
            <a:endParaRPr lang="en-US" dirty="0">
              <a:solidFill>
                <a:schemeClr val="lt1"/>
              </a:solidFill>
              <a:latin typeface="Garamond"/>
              <a:ea typeface="MS PGothic" panose="020B0600070205080204" pitchFamily="34" charset="-128"/>
              <a:cs typeface="Garamond"/>
            </a:endParaRPr>
          </a:p>
        </p:txBody>
      </p:sp>
      <p:sp>
        <p:nvSpPr>
          <p:cNvPr id="11" name="Oval 10"/>
          <p:cNvSpPr>
            <a:spLocks noChangeArrowheads="1"/>
          </p:cNvSpPr>
          <p:nvPr/>
        </p:nvSpPr>
        <p:spPr bwMode="auto">
          <a:xfrm>
            <a:off x="2081213" y="2667000"/>
            <a:ext cx="2562225" cy="1752600"/>
          </a:xfrm>
          <a:prstGeom prst="ellipse">
            <a:avLst/>
          </a:prstGeom>
          <a:solidFill>
            <a:srgbClr val="3C8C93"/>
          </a:solidFill>
          <a:ln w="9525">
            <a:solidFill>
              <a:srgbClr val="B6DCDF"/>
            </a:solidFill>
            <a:round/>
            <a:headEnd/>
            <a:tailEnd/>
          </a:ln>
          <a:effectLst>
            <a:outerShdw blurRad="50800" dist="38100" dir="13500000" algn="br" rotWithShape="0">
              <a:srgbClr val="000000">
                <a:alpha val="39999"/>
              </a:srgbClr>
            </a:outerShdw>
          </a:effectLst>
        </p:spPr>
        <p:txBody>
          <a:bodyPr anchor="ctr"/>
          <a:lstStyle/>
          <a:p>
            <a:pPr algn="ctr" eaLnBrk="1" hangingPunct="1">
              <a:defRPr/>
            </a:pPr>
            <a:endParaRPr lang="en-US" dirty="0">
              <a:solidFill>
                <a:schemeClr val="lt1"/>
              </a:solidFill>
              <a:latin typeface="Garamond"/>
              <a:ea typeface="MS PGothic" panose="020B0600070205080204" pitchFamily="34" charset="-128"/>
              <a:cs typeface="Garamond"/>
            </a:endParaRPr>
          </a:p>
        </p:txBody>
      </p:sp>
      <p:sp>
        <p:nvSpPr>
          <p:cNvPr id="12" name="TextBox 1"/>
          <p:cNvSpPr txBox="1">
            <a:spLocks noChangeArrowheads="1"/>
          </p:cNvSpPr>
          <p:nvPr/>
        </p:nvSpPr>
        <p:spPr bwMode="auto">
          <a:xfrm>
            <a:off x="59343" y="1539627"/>
            <a:ext cx="429257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2800" b="1" dirty="0">
                <a:latin typeface="Garamond"/>
                <a:ea typeface="MS PGothic" charset="0"/>
                <a:cs typeface="Garamond"/>
              </a:rPr>
              <a:t>VENDORS/SUPPLIERS</a:t>
            </a:r>
          </a:p>
        </p:txBody>
      </p:sp>
      <p:sp>
        <p:nvSpPr>
          <p:cNvPr id="13" name="TextBox 56"/>
          <p:cNvSpPr txBox="1">
            <a:spLocks noChangeArrowheads="1"/>
          </p:cNvSpPr>
          <p:nvPr/>
        </p:nvSpPr>
        <p:spPr bwMode="auto">
          <a:xfrm>
            <a:off x="2360846" y="2914794"/>
            <a:ext cx="235734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400" b="1" dirty="0">
                <a:solidFill>
                  <a:srgbClr val="D0FF45"/>
                </a:solidFill>
                <a:latin typeface="Garamond"/>
                <a:ea typeface="MS PGothic" charset="0"/>
                <a:cs typeface="Garamond"/>
              </a:rPr>
              <a:t>DIVERSE SUPPLIERS</a:t>
            </a:r>
          </a:p>
        </p:txBody>
      </p:sp>
      <p:sp>
        <p:nvSpPr>
          <p:cNvPr id="14" name="TextBox 62"/>
          <p:cNvSpPr txBox="1">
            <a:spLocks noChangeArrowheads="1"/>
          </p:cNvSpPr>
          <p:nvPr/>
        </p:nvSpPr>
        <p:spPr bwMode="auto">
          <a:xfrm rot="19991863">
            <a:off x="2152373" y="3487343"/>
            <a:ext cx="125251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400" b="1" dirty="0">
                <a:latin typeface="Garamond"/>
                <a:ea typeface="MS PGothic" charset="0"/>
                <a:cs typeface="Garamond"/>
              </a:rPr>
              <a:t>DISABILITY</a:t>
            </a:r>
          </a:p>
        </p:txBody>
      </p:sp>
      <p:sp>
        <p:nvSpPr>
          <p:cNvPr id="15" name="TextBox 63"/>
          <p:cNvSpPr txBox="1">
            <a:spLocks noChangeArrowheads="1"/>
          </p:cNvSpPr>
          <p:nvPr/>
        </p:nvSpPr>
        <p:spPr bwMode="auto">
          <a:xfrm>
            <a:off x="3174487" y="3138906"/>
            <a:ext cx="11160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400" b="1" dirty="0">
                <a:latin typeface="Garamond"/>
                <a:ea typeface="MS PGothic" charset="0"/>
                <a:cs typeface="Garamond"/>
              </a:rPr>
              <a:t>WOMEN</a:t>
            </a:r>
            <a:endParaRPr lang="en-US" sz="1400" b="1" dirty="0">
              <a:solidFill>
                <a:srgbClr val="CC0000"/>
              </a:solidFill>
              <a:latin typeface="Garamond"/>
              <a:ea typeface="MS PGothic" charset="0"/>
              <a:cs typeface="Garamond"/>
            </a:endParaRPr>
          </a:p>
        </p:txBody>
      </p:sp>
      <p:sp>
        <p:nvSpPr>
          <p:cNvPr id="16" name="TextBox 64"/>
          <p:cNvSpPr txBox="1">
            <a:spLocks noChangeArrowheads="1"/>
          </p:cNvSpPr>
          <p:nvPr/>
        </p:nvSpPr>
        <p:spPr bwMode="auto">
          <a:xfrm rot="1743849">
            <a:off x="3875088" y="3438525"/>
            <a:ext cx="658812"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400" b="1" dirty="0">
                <a:latin typeface="Garamond"/>
                <a:ea typeface="MS PGothic" charset="0"/>
                <a:cs typeface="Garamond"/>
              </a:rPr>
              <a:t>VETS</a:t>
            </a:r>
          </a:p>
        </p:txBody>
      </p:sp>
      <p:sp>
        <p:nvSpPr>
          <p:cNvPr id="17" name="TextBox 65"/>
          <p:cNvSpPr txBox="1">
            <a:spLocks noChangeArrowheads="1"/>
          </p:cNvSpPr>
          <p:nvPr/>
        </p:nvSpPr>
        <p:spPr bwMode="auto">
          <a:xfrm rot="1743849">
            <a:off x="3213252" y="3691142"/>
            <a:ext cx="137368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400" b="1" dirty="0">
                <a:latin typeface="Garamond"/>
                <a:ea typeface="MS PGothic" charset="0"/>
                <a:cs typeface="Garamond"/>
              </a:rPr>
              <a:t>MINORITY</a:t>
            </a:r>
          </a:p>
        </p:txBody>
      </p:sp>
      <p:sp>
        <p:nvSpPr>
          <p:cNvPr id="18" name="TextBox 66"/>
          <p:cNvSpPr txBox="1">
            <a:spLocks noChangeArrowheads="1"/>
          </p:cNvSpPr>
          <p:nvPr/>
        </p:nvSpPr>
        <p:spPr bwMode="auto">
          <a:xfrm rot="20338399">
            <a:off x="2649538" y="3760788"/>
            <a:ext cx="9223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n-US" sz="1400" b="1">
                <a:latin typeface="Garamond"/>
                <a:ea typeface="MS PGothic" charset="0"/>
                <a:cs typeface="Garamond"/>
              </a:rPr>
              <a:t>LGBTQ</a:t>
            </a:r>
          </a:p>
        </p:txBody>
      </p:sp>
      <p:cxnSp>
        <p:nvCxnSpPr>
          <p:cNvPr id="19" name="Straight Arrow Connector 18"/>
          <p:cNvCxnSpPr>
            <a:cxnSpLocks noChangeShapeType="1"/>
            <a:stCxn id="9" idx="0"/>
          </p:cNvCxnSpPr>
          <p:nvPr/>
        </p:nvCxnSpPr>
        <p:spPr bwMode="auto">
          <a:xfrm flipV="1">
            <a:off x="2827723" y="4346575"/>
            <a:ext cx="144077" cy="617538"/>
          </a:xfrm>
          <a:prstGeom prst="straightConnector1">
            <a:avLst/>
          </a:prstGeom>
          <a:noFill/>
          <a:ln w="38100">
            <a:solidFill>
              <a:srgbClr val="2D2D8A"/>
            </a:solidFill>
            <a:round/>
            <a:headEnd/>
            <a:tailEnd type="arrow" w="med" len="med"/>
          </a:ln>
          <a:effectLst>
            <a:outerShdw blurRad="40000" dist="23000" dir="5400000" rotWithShape="0">
              <a:srgbClr val="000000">
                <a:alpha val="34998"/>
              </a:srgbClr>
            </a:outerShdw>
          </a:effectLst>
          <a:extLst>
            <a:ext uri="{909E8E84-426E-40dd-AFC4-6F175D3DCCD1}">
              <a14:hiddenFill xmlns="" xmlns:a14="http://schemas.microsoft.com/office/drawing/2010/main">
                <a:noFill/>
              </a14:hiddenFill>
            </a:ext>
          </a:extLst>
        </p:spPr>
      </p:cxnSp>
      <p:cxnSp>
        <p:nvCxnSpPr>
          <p:cNvPr id="20" name="Straight Arrow Connector 19"/>
          <p:cNvCxnSpPr>
            <a:cxnSpLocks noChangeShapeType="1"/>
            <a:stCxn id="29" idx="7"/>
            <a:endCxn id="11" idx="3"/>
          </p:cNvCxnSpPr>
          <p:nvPr/>
        </p:nvCxnSpPr>
        <p:spPr bwMode="auto">
          <a:xfrm flipV="1">
            <a:off x="1852613" y="4162425"/>
            <a:ext cx="603250" cy="592138"/>
          </a:xfrm>
          <a:prstGeom prst="straightConnector1">
            <a:avLst/>
          </a:prstGeom>
          <a:noFill/>
          <a:ln w="38100">
            <a:solidFill>
              <a:srgbClr val="2D2D8A"/>
            </a:solidFill>
            <a:round/>
            <a:headEnd/>
            <a:tailEnd type="arrow" w="med" len="med"/>
          </a:ln>
          <a:effectLst>
            <a:outerShdw blurRad="40000" dist="23000" dir="5400000" rotWithShape="0">
              <a:srgbClr val="000000">
                <a:alpha val="34998"/>
              </a:srgbClr>
            </a:outerShdw>
          </a:effectLst>
          <a:extLst>
            <a:ext uri="{909E8E84-426E-40dd-AFC4-6F175D3DCCD1}">
              <a14:hiddenFill xmlns="" xmlns:a14="http://schemas.microsoft.com/office/drawing/2010/main">
                <a:noFill/>
              </a14:hiddenFill>
            </a:ext>
          </a:extLst>
        </p:spPr>
      </p:cxnSp>
      <p:cxnSp>
        <p:nvCxnSpPr>
          <p:cNvPr id="21" name="Straight Arrow Connector 20"/>
          <p:cNvCxnSpPr>
            <a:cxnSpLocks noChangeShapeType="1"/>
            <a:stCxn id="8" idx="2"/>
          </p:cNvCxnSpPr>
          <p:nvPr/>
        </p:nvCxnSpPr>
        <p:spPr bwMode="auto">
          <a:xfrm flipH="1" flipV="1">
            <a:off x="4572000" y="3751263"/>
            <a:ext cx="1457325" cy="473075"/>
          </a:xfrm>
          <a:prstGeom prst="straightConnector1">
            <a:avLst/>
          </a:prstGeom>
          <a:noFill/>
          <a:ln w="38100">
            <a:solidFill>
              <a:srgbClr val="008000"/>
            </a:solidFill>
            <a:round/>
            <a:headEnd/>
            <a:tailEnd type="arrow" w="med" len="med"/>
          </a:ln>
          <a:effectLst>
            <a:outerShdw blurRad="40000" dist="23000" dir="5400000" rotWithShape="0">
              <a:srgbClr val="000000">
                <a:alpha val="34998"/>
              </a:srgbClr>
            </a:outerShdw>
          </a:effectLst>
          <a:extLst>
            <a:ext uri="{909E8E84-426E-40dd-AFC4-6F175D3DCCD1}">
              <a14:hiddenFill xmlns="" xmlns:a14="http://schemas.microsoft.com/office/drawing/2010/main">
                <a:noFill/>
              </a14:hiddenFill>
            </a:ext>
          </a:extLst>
        </p:spPr>
      </p:cxnSp>
      <p:sp>
        <p:nvSpPr>
          <p:cNvPr id="22" name="TextBox 78"/>
          <p:cNvSpPr txBox="1">
            <a:spLocks noChangeArrowheads="1"/>
          </p:cNvSpPr>
          <p:nvPr/>
        </p:nvSpPr>
        <p:spPr bwMode="auto">
          <a:xfrm>
            <a:off x="2430463" y="6215028"/>
            <a:ext cx="731837" cy="307777"/>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1400" b="1">
                <a:solidFill>
                  <a:srgbClr val="002060"/>
                </a:solidFill>
                <a:effectLst>
                  <a:outerShdw blurRad="38100" dist="38100" dir="2700000" algn="tl">
                    <a:srgbClr val="DDDDDD"/>
                  </a:outerShdw>
                </a:effectLst>
                <a:latin typeface="Garamond"/>
                <a:cs typeface="Garamond"/>
              </a:rPr>
              <a:t>WOSB</a:t>
            </a:r>
          </a:p>
        </p:txBody>
      </p:sp>
      <p:sp>
        <p:nvSpPr>
          <p:cNvPr id="23" name="TextBox 69"/>
          <p:cNvSpPr txBox="1">
            <a:spLocks noChangeArrowheads="1"/>
          </p:cNvSpPr>
          <p:nvPr/>
        </p:nvSpPr>
        <p:spPr bwMode="auto">
          <a:xfrm>
            <a:off x="6537795" y="5251854"/>
            <a:ext cx="2500313" cy="7386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en-US" sz="1400" b="1" dirty="0">
                <a:latin typeface="Garamond"/>
                <a:ea typeface="MS PGothic" pitchFamily="34" charset="-128"/>
                <a:cs typeface="Garamond"/>
              </a:rPr>
              <a:t>CERTIFICATION = </a:t>
            </a:r>
            <a:r>
              <a:rPr lang="en-US" altLang="en-US" sz="1400" b="1" i="1" dirty="0">
                <a:solidFill>
                  <a:srgbClr val="FF0000"/>
                </a:solidFill>
                <a:latin typeface="Garamond"/>
                <a:ea typeface="MS PGothic" pitchFamily="34" charset="-128"/>
                <a:cs typeface="Garamond"/>
              </a:rPr>
              <a:t>ASSURANCE OF DIVERSE STATUS</a:t>
            </a:r>
          </a:p>
        </p:txBody>
      </p:sp>
      <p:sp>
        <p:nvSpPr>
          <p:cNvPr id="24" name="TextBox 25"/>
          <p:cNvSpPr txBox="1">
            <a:spLocks noChangeArrowheads="1"/>
          </p:cNvSpPr>
          <p:nvPr/>
        </p:nvSpPr>
        <p:spPr bwMode="auto">
          <a:xfrm rot="19991863">
            <a:off x="781050" y="2829407"/>
            <a:ext cx="13208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eaLnBrk="1" hangingPunct="1"/>
            <a:r>
              <a:rPr lang="en-US" sz="1600" b="1" dirty="0">
                <a:latin typeface="Garamond"/>
                <a:ea typeface="MS PGothic" charset="0"/>
                <a:cs typeface="Garamond"/>
              </a:rPr>
              <a:t>Non-diverse</a:t>
            </a:r>
          </a:p>
          <a:p>
            <a:pPr algn="ctr" eaLnBrk="1" hangingPunct="1"/>
            <a:r>
              <a:rPr lang="en-US" sz="1600" b="1" dirty="0">
                <a:latin typeface="Garamond"/>
                <a:ea typeface="MS PGothic" charset="0"/>
                <a:cs typeface="Garamond"/>
              </a:rPr>
              <a:t>Suppliers</a:t>
            </a:r>
            <a:endParaRPr lang="en-US" sz="900" b="1" dirty="0">
              <a:latin typeface="Garamond"/>
              <a:ea typeface="MS PGothic" charset="0"/>
              <a:cs typeface="Garamond"/>
            </a:endParaRPr>
          </a:p>
        </p:txBody>
      </p:sp>
      <p:cxnSp>
        <p:nvCxnSpPr>
          <p:cNvPr id="25" name="Straight Arrow Connector 24"/>
          <p:cNvCxnSpPr>
            <a:cxnSpLocks noChangeShapeType="1"/>
            <a:stCxn id="31" idx="7"/>
          </p:cNvCxnSpPr>
          <p:nvPr/>
        </p:nvCxnSpPr>
        <p:spPr bwMode="auto">
          <a:xfrm flipV="1">
            <a:off x="960438" y="3792538"/>
            <a:ext cx="1163637" cy="333375"/>
          </a:xfrm>
          <a:prstGeom prst="straightConnector1">
            <a:avLst/>
          </a:prstGeom>
          <a:noFill/>
          <a:ln w="38100">
            <a:solidFill>
              <a:srgbClr val="2D2D8A"/>
            </a:solidFill>
            <a:round/>
            <a:headEnd/>
            <a:tailEnd type="arrow" w="med" len="med"/>
          </a:ln>
          <a:effectLst>
            <a:outerShdw blurRad="40000" dist="23000" dir="5400000" rotWithShape="0">
              <a:srgbClr val="000000">
                <a:alpha val="34998"/>
              </a:srgbClr>
            </a:outerShdw>
          </a:effectLst>
          <a:extLst>
            <a:ext uri="{909E8E84-426E-40dd-AFC4-6F175D3DCCD1}">
              <a14:hiddenFill xmlns="" xmlns:a14="http://schemas.microsoft.com/office/drawing/2010/main">
                <a:noFill/>
              </a14:hiddenFill>
            </a:ext>
          </a:extLst>
        </p:spPr>
      </p:cxnSp>
      <p:sp>
        <p:nvSpPr>
          <p:cNvPr id="26" name="TextBox 78"/>
          <p:cNvSpPr txBox="1">
            <a:spLocks noChangeArrowheads="1"/>
          </p:cNvSpPr>
          <p:nvPr/>
        </p:nvSpPr>
        <p:spPr bwMode="auto">
          <a:xfrm>
            <a:off x="4166394" y="4964112"/>
            <a:ext cx="2186957" cy="1569660"/>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1200" b="1">
                <a:solidFill>
                  <a:srgbClr val="002060"/>
                </a:solidFill>
                <a:effectLst>
                  <a:outerShdw blurRad="38100" dist="38100" dir="2700000" algn="tl">
                    <a:srgbClr val="DDDDDD"/>
                  </a:outerShdw>
                </a:effectLst>
                <a:latin typeface="Garamond"/>
                <a:cs typeface="Garamond"/>
                <a:sym typeface="Wingdings" charset="0"/>
              </a:rPr>
              <a:t>WBE (women)</a:t>
            </a:r>
          </a:p>
          <a:p>
            <a:pPr algn="ctr" eaLnBrk="1" hangingPunct="1"/>
            <a:r>
              <a:rPr lang="en-US" sz="1200" b="1">
                <a:solidFill>
                  <a:srgbClr val="002060"/>
                </a:solidFill>
                <a:effectLst>
                  <a:outerShdw blurRad="38100" dist="38100" dir="2700000" algn="tl">
                    <a:srgbClr val="DDDDDD"/>
                  </a:outerShdw>
                </a:effectLst>
                <a:latin typeface="Garamond"/>
                <a:cs typeface="Garamond"/>
                <a:sym typeface="Wingdings" charset="0"/>
              </a:rPr>
              <a:t>MBE (ethnic minority)</a:t>
            </a:r>
          </a:p>
          <a:p>
            <a:pPr algn="ctr" eaLnBrk="1" hangingPunct="1"/>
            <a:r>
              <a:rPr lang="en-US" sz="1200" b="1">
                <a:solidFill>
                  <a:srgbClr val="002060"/>
                </a:solidFill>
                <a:effectLst>
                  <a:outerShdw blurRad="38100" dist="38100" dir="2700000" algn="tl">
                    <a:srgbClr val="DDDDDD"/>
                  </a:outerShdw>
                </a:effectLst>
                <a:latin typeface="Garamond"/>
                <a:cs typeface="Garamond"/>
                <a:sym typeface="Wingdings" charset="0"/>
              </a:rPr>
              <a:t>DBE (disadvantaged)</a:t>
            </a:r>
          </a:p>
          <a:p>
            <a:pPr algn="ctr" eaLnBrk="1" hangingPunct="1"/>
            <a:r>
              <a:rPr lang="en-US" sz="1200" b="1">
                <a:solidFill>
                  <a:srgbClr val="002060"/>
                </a:solidFill>
                <a:effectLst>
                  <a:outerShdw blurRad="38100" dist="38100" dir="2700000" algn="tl">
                    <a:srgbClr val="DDDDDD"/>
                  </a:outerShdw>
                </a:effectLst>
                <a:latin typeface="Garamond"/>
                <a:cs typeface="Garamond"/>
                <a:sym typeface="Wingdings" charset="0"/>
              </a:rPr>
              <a:t>WOSB (women/small)</a:t>
            </a:r>
          </a:p>
          <a:p>
            <a:pPr algn="ctr" eaLnBrk="1" hangingPunct="1"/>
            <a:r>
              <a:rPr lang="en-US" sz="1200" b="1">
                <a:solidFill>
                  <a:srgbClr val="002060"/>
                </a:solidFill>
                <a:effectLst>
                  <a:outerShdw blurRad="38100" dist="38100" dir="2700000" algn="tl">
                    <a:srgbClr val="DDDDDD"/>
                  </a:outerShdw>
                </a:effectLst>
                <a:latin typeface="Garamond"/>
                <a:cs typeface="Garamond"/>
                <a:sym typeface="Wingdings" charset="0"/>
              </a:rPr>
              <a:t>VOSB (veteran)</a:t>
            </a:r>
          </a:p>
          <a:p>
            <a:pPr algn="ctr" eaLnBrk="1" hangingPunct="1"/>
            <a:r>
              <a:rPr lang="en-US" sz="1200" b="1">
                <a:solidFill>
                  <a:srgbClr val="002060"/>
                </a:solidFill>
                <a:effectLst>
                  <a:outerShdw blurRad="38100" dist="38100" dir="2700000" algn="tl">
                    <a:srgbClr val="DDDDDD"/>
                  </a:outerShdw>
                </a:effectLst>
                <a:latin typeface="Garamond"/>
                <a:cs typeface="Garamond"/>
                <a:sym typeface="Wingdings" charset="0"/>
              </a:rPr>
              <a:t>DSDP (disabled)</a:t>
            </a:r>
          </a:p>
          <a:p>
            <a:pPr algn="ctr" eaLnBrk="1" hangingPunct="1"/>
            <a:r>
              <a:rPr lang="en-US" sz="1200" b="1">
                <a:solidFill>
                  <a:srgbClr val="002060"/>
                </a:solidFill>
                <a:effectLst>
                  <a:outerShdw blurRad="38100" dist="38100" dir="2700000" algn="tl">
                    <a:srgbClr val="DDDDDD"/>
                  </a:outerShdw>
                </a:effectLst>
                <a:latin typeface="Garamond"/>
                <a:cs typeface="Garamond"/>
                <a:sym typeface="Wingdings" charset="0"/>
              </a:rPr>
              <a:t>LGBTBE  (LGBT)</a:t>
            </a:r>
          </a:p>
          <a:p>
            <a:pPr algn="ctr" eaLnBrk="1" hangingPunct="1"/>
            <a:r>
              <a:rPr lang="en-US" sz="1200" b="1">
                <a:solidFill>
                  <a:srgbClr val="002060"/>
                </a:solidFill>
                <a:effectLst>
                  <a:outerShdw blurRad="38100" dist="38100" dir="2700000" algn="tl">
                    <a:srgbClr val="DDDDDD"/>
                  </a:outerShdw>
                </a:effectLst>
                <a:latin typeface="Garamond"/>
                <a:cs typeface="Garamond"/>
                <a:sym typeface="Wingdings" charset="0"/>
              </a:rPr>
              <a:t>SLBE (small/local)</a:t>
            </a:r>
          </a:p>
        </p:txBody>
      </p:sp>
      <p:pic>
        <p:nvPicPr>
          <p:cNvPr id="28" name="Picture 2" descr="https://www.mass.gov/themes/custom/mass_theme/overrides/images/mas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5172075"/>
            <a:ext cx="1312863" cy="3651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9" name="Oval 15"/>
          <p:cNvSpPr>
            <a:spLocks noChangeArrowheads="1"/>
          </p:cNvSpPr>
          <p:nvPr/>
        </p:nvSpPr>
        <p:spPr bwMode="auto">
          <a:xfrm>
            <a:off x="1273175" y="4667250"/>
            <a:ext cx="679450" cy="593725"/>
          </a:xfrm>
          <a:prstGeom prst="ellipse">
            <a:avLst/>
          </a:prstGeom>
          <a:gradFill rotWithShape="1">
            <a:gsLst>
              <a:gs pos="0">
                <a:srgbClr val="233468"/>
              </a:gs>
              <a:gs pos="50000">
                <a:srgbClr val="364F98"/>
              </a:gs>
              <a:gs pos="100000">
                <a:srgbClr val="425FB6"/>
              </a:gs>
            </a:gsLst>
            <a:lin ang="18900000" scaled="1"/>
          </a:gra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pPr algn="ctr" eaLnBrk="1" hangingPunct="1"/>
            <a:r>
              <a:rPr lang="en-US" sz="1200" b="1">
                <a:solidFill>
                  <a:schemeClr val="bg1"/>
                </a:solidFill>
                <a:latin typeface="Garamond"/>
                <a:cs typeface="Garamond"/>
              </a:rPr>
              <a:t>STATE</a:t>
            </a:r>
          </a:p>
        </p:txBody>
      </p:sp>
      <p:sp>
        <p:nvSpPr>
          <p:cNvPr id="31" name="Oval 15"/>
          <p:cNvSpPr>
            <a:spLocks noChangeArrowheads="1"/>
          </p:cNvSpPr>
          <p:nvPr/>
        </p:nvSpPr>
        <p:spPr bwMode="auto">
          <a:xfrm>
            <a:off x="381000" y="4038600"/>
            <a:ext cx="679450" cy="593725"/>
          </a:xfrm>
          <a:prstGeom prst="ellipse">
            <a:avLst/>
          </a:prstGeom>
          <a:gradFill rotWithShape="1">
            <a:gsLst>
              <a:gs pos="0">
                <a:srgbClr val="233468"/>
              </a:gs>
              <a:gs pos="50000">
                <a:srgbClr val="364F98"/>
              </a:gs>
              <a:gs pos="100000">
                <a:srgbClr val="425FB6"/>
              </a:gs>
            </a:gsLst>
            <a:lin ang="18900000" scaled="1"/>
          </a:gradFill>
          <a:ln>
            <a:noFill/>
          </a:ln>
          <a:extLst>
            <a:ext uri="{91240B29-F687-4f45-9708-019B960494DF}">
              <a14:hiddenLine xmlns="" xmlns:a14="http://schemas.microsoft.com/office/drawing/2010/main" w="28575">
                <a:solidFill>
                  <a:srgbClr val="000000"/>
                </a:solidFill>
                <a:round/>
                <a:headEnd/>
                <a:tailEnd/>
              </a14:hiddenLine>
            </a:ext>
          </a:extLst>
        </p:spPr>
        <p:txBody>
          <a:bodyPr wrap="none" anchor="ctr"/>
          <a:lstStyle/>
          <a:p>
            <a:pPr algn="ctr" eaLnBrk="1" hangingPunct="1"/>
            <a:r>
              <a:rPr lang="en-US" sz="1200" b="1">
                <a:solidFill>
                  <a:schemeClr val="bg1"/>
                </a:solidFill>
                <a:latin typeface="Garamond"/>
                <a:cs typeface="Garamond"/>
              </a:rPr>
              <a:t>CITY </a:t>
            </a:r>
          </a:p>
          <a:p>
            <a:pPr algn="ctr" eaLnBrk="1" hangingPunct="1"/>
            <a:r>
              <a:rPr lang="en-US" sz="1200" b="1">
                <a:solidFill>
                  <a:schemeClr val="bg1"/>
                </a:solidFill>
                <a:latin typeface="Garamond"/>
                <a:cs typeface="Garamond"/>
              </a:rPr>
              <a:t>/ LOCAL</a:t>
            </a:r>
          </a:p>
        </p:txBody>
      </p:sp>
      <p:sp>
        <p:nvSpPr>
          <p:cNvPr id="32" name="TextBox 78"/>
          <p:cNvSpPr txBox="1">
            <a:spLocks noChangeArrowheads="1"/>
          </p:cNvSpPr>
          <p:nvPr/>
        </p:nvSpPr>
        <p:spPr bwMode="auto">
          <a:xfrm>
            <a:off x="8093114" y="3605574"/>
            <a:ext cx="777348" cy="276999"/>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1200" b="1" dirty="0">
                <a:solidFill>
                  <a:srgbClr val="002060"/>
                </a:solidFill>
                <a:effectLst>
                  <a:outerShdw blurRad="38100" dist="38100" dir="2700000" algn="tl">
                    <a:srgbClr val="DDDDDD"/>
                  </a:outerShdw>
                </a:effectLst>
                <a:latin typeface="Garamond"/>
                <a:cs typeface="Garamond"/>
              </a:rPr>
              <a:t>MBE</a:t>
            </a:r>
          </a:p>
        </p:txBody>
      </p:sp>
      <p:sp>
        <p:nvSpPr>
          <p:cNvPr id="33" name="TextBox 78"/>
          <p:cNvSpPr txBox="1">
            <a:spLocks noChangeArrowheads="1"/>
          </p:cNvSpPr>
          <p:nvPr/>
        </p:nvSpPr>
        <p:spPr bwMode="auto">
          <a:xfrm>
            <a:off x="1260043" y="5481955"/>
            <a:ext cx="673532" cy="646331"/>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1200" b="1">
                <a:solidFill>
                  <a:srgbClr val="002060"/>
                </a:solidFill>
                <a:effectLst>
                  <a:outerShdw blurRad="38100" dist="38100" dir="2700000" algn="tl">
                    <a:srgbClr val="DDDDDD"/>
                  </a:outerShdw>
                </a:effectLst>
                <a:latin typeface="Garamond"/>
                <a:cs typeface="Garamond"/>
              </a:rPr>
              <a:t>WBE</a:t>
            </a:r>
          </a:p>
          <a:p>
            <a:pPr algn="ctr" eaLnBrk="1" hangingPunct="1"/>
            <a:r>
              <a:rPr lang="en-US" sz="1200" b="1">
                <a:solidFill>
                  <a:srgbClr val="002060"/>
                </a:solidFill>
                <a:effectLst>
                  <a:outerShdw blurRad="38100" dist="38100" dir="2700000" algn="tl">
                    <a:srgbClr val="DDDDDD"/>
                  </a:outerShdw>
                </a:effectLst>
                <a:latin typeface="Garamond"/>
                <a:cs typeface="Garamond"/>
              </a:rPr>
              <a:t>MBE</a:t>
            </a:r>
          </a:p>
          <a:p>
            <a:pPr algn="ctr" eaLnBrk="1" hangingPunct="1"/>
            <a:r>
              <a:rPr lang="en-US" sz="1200" b="1">
                <a:solidFill>
                  <a:srgbClr val="002060"/>
                </a:solidFill>
                <a:effectLst>
                  <a:outerShdw blurRad="38100" dist="38100" dir="2700000" algn="tl">
                    <a:srgbClr val="DDDDDD"/>
                  </a:outerShdw>
                </a:effectLst>
                <a:latin typeface="Garamond"/>
                <a:cs typeface="Garamond"/>
              </a:rPr>
              <a:t>DBE</a:t>
            </a:r>
          </a:p>
        </p:txBody>
      </p:sp>
      <p:sp>
        <p:nvSpPr>
          <p:cNvPr id="34" name="TextBox 78"/>
          <p:cNvSpPr txBox="1">
            <a:spLocks noChangeArrowheads="1"/>
          </p:cNvSpPr>
          <p:nvPr/>
        </p:nvSpPr>
        <p:spPr bwMode="auto">
          <a:xfrm>
            <a:off x="85384" y="4669444"/>
            <a:ext cx="816408" cy="646331"/>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1200" b="1">
                <a:solidFill>
                  <a:srgbClr val="002060"/>
                </a:solidFill>
                <a:effectLst>
                  <a:outerShdw blurRad="38100" dist="38100" dir="2700000" algn="tl">
                    <a:srgbClr val="DDDDDD"/>
                  </a:outerShdw>
                </a:effectLst>
                <a:latin typeface="Garamond"/>
                <a:cs typeface="Garamond"/>
              </a:rPr>
              <a:t>SLBE</a:t>
            </a:r>
          </a:p>
          <a:p>
            <a:pPr algn="ctr" eaLnBrk="1" hangingPunct="1"/>
            <a:r>
              <a:rPr lang="en-US" sz="1200" b="1">
                <a:solidFill>
                  <a:srgbClr val="002060"/>
                </a:solidFill>
                <a:effectLst>
                  <a:outerShdw blurRad="38100" dist="38100" dir="2700000" algn="tl">
                    <a:srgbClr val="DDDDDD"/>
                  </a:outerShdw>
                </a:effectLst>
                <a:latin typeface="Garamond"/>
                <a:cs typeface="Garamond"/>
              </a:rPr>
              <a:t>MWBE</a:t>
            </a:r>
          </a:p>
          <a:p>
            <a:pPr algn="ctr" eaLnBrk="1" hangingPunct="1"/>
            <a:r>
              <a:rPr lang="en-US" sz="1200" b="1">
                <a:solidFill>
                  <a:srgbClr val="002060"/>
                </a:solidFill>
                <a:effectLst>
                  <a:outerShdw blurRad="38100" dist="38100" dir="2700000" algn="tl">
                    <a:srgbClr val="DDDDDD"/>
                  </a:outerShdw>
                </a:effectLst>
                <a:latin typeface="Garamond"/>
                <a:cs typeface="Garamond"/>
              </a:rPr>
              <a:t>VOSBE</a:t>
            </a:r>
          </a:p>
        </p:txBody>
      </p:sp>
      <p:pic>
        <p:nvPicPr>
          <p:cNvPr id="35" name="Picture 2" descr="Image result for NMS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3937005"/>
            <a:ext cx="960908" cy="6294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TextBox 69"/>
          <p:cNvSpPr txBox="1">
            <a:spLocks noChangeArrowheads="1"/>
          </p:cNvSpPr>
          <p:nvPr/>
        </p:nvSpPr>
        <p:spPr bwMode="auto">
          <a:xfrm>
            <a:off x="6544145" y="5996145"/>
            <a:ext cx="2500313" cy="7386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en-US" sz="1400" b="1" dirty="0">
                <a:latin typeface="Garamond"/>
                <a:ea typeface="MS PGothic" pitchFamily="34" charset="-128"/>
                <a:cs typeface="Garamond"/>
              </a:rPr>
              <a:t>CERTIFICATION</a:t>
            </a:r>
          </a:p>
          <a:p>
            <a:pPr eaLnBrk="1" hangingPunct="1">
              <a:spcBef>
                <a:spcPct val="0"/>
              </a:spcBef>
              <a:buFontTx/>
              <a:buNone/>
              <a:defRPr/>
            </a:pPr>
            <a:r>
              <a:rPr lang="en-US" altLang="en-US" sz="1400" b="1" dirty="0">
                <a:latin typeface="Garamond"/>
                <a:ea typeface="MS PGothic" pitchFamily="34" charset="-128"/>
                <a:cs typeface="Garamond"/>
              </a:rPr>
              <a:t>MAIN BENEFIT --&gt; </a:t>
            </a:r>
            <a:r>
              <a:rPr lang="en-US" altLang="en-US" sz="1400" b="1" i="1" dirty="0">
                <a:solidFill>
                  <a:srgbClr val="FF0000"/>
                </a:solidFill>
                <a:latin typeface="Garamond"/>
                <a:ea typeface="MS PGothic" pitchFamily="34" charset="-128"/>
                <a:cs typeface="Garamond"/>
              </a:rPr>
              <a:t>CONTRACTS</a:t>
            </a:r>
          </a:p>
        </p:txBody>
      </p:sp>
      <p:pic>
        <p:nvPicPr>
          <p:cNvPr id="37"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b="49815"/>
          <a:stretch>
            <a:fillRect/>
          </a:stretch>
        </p:blipFill>
        <p:spPr bwMode="auto">
          <a:xfrm>
            <a:off x="6105525" y="3360738"/>
            <a:ext cx="1843088"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TextBox 78"/>
          <p:cNvSpPr txBox="1">
            <a:spLocks noChangeArrowheads="1"/>
          </p:cNvSpPr>
          <p:nvPr/>
        </p:nvSpPr>
        <p:spPr bwMode="auto">
          <a:xfrm>
            <a:off x="6717868" y="3037085"/>
            <a:ext cx="673532" cy="307777"/>
          </a:xfrm>
          <a:prstGeom prst="rect">
            <a:avLst/>
          </a:prstGeom>
          <a:solidFill>
            <a:srgbClr val="FF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1400" b="1">
                <a:solidFill>
                  <a:srgbClr val="002060"/>
                </a:solidFill>
                <a:effectLst>
                  <a:outerShdw blurRad="38100" dist="38100" dir="2700000" algn="tl">
                    <a:srgbClr val="DDDDDD"/>
                  </a:outerShdw>
                </a:effectLst>
                <a:latin typeface="Garamond"/>
                <a:cs typeface="Garamond"/>
              </a:rPr>
              <a:t>WBE</a:t>
            </a:r>
          </a:p>
        </p:txBody>
      </p:sp>
      <p:pic>
        <p:nvPicPr>
          <p:cNvPr id="4" name="Picture 3" descr="SBA-Logo-Horizonta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929" y="5748260"/>
            <a:ext cx="1432701" cy="393276"/>
          </a:xfrm>
          <a:prstGeom prst="rect">
            <a:avLst/>
          </a:prstGeom>
        </p:spPr>
      </p:pic>
    </p:spTree>
    <p:extLst>
      <p:ext uri="{BB962C8B-B14F-4D97-AF65-F5344CB8AC3E}">
        <p14:creationId xmlns:p14="http://schemas.microsoft.com/office/powerpoint/2010/main" val="310412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77838" y="2303810"/>
            <a:ext cx="8208962" cy="383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spcBef>
                <a:spcPct val="20000"/>
              </a:spcBef>
              <a:buClr>
                <a:schemeClr val="tx1"/>
              </a:buClr>
            </a:pPr>
            <a:r>
              <a:rPr lang="en-US" sz="2800" dirty="0">
                <a:latin typeface="Garamond"/>
                <a:cs typeface="Garamond"/>
              </a:rPr>
              <a:t>Supplier Diversity </a:t>
            </a:r>
            <a:r>
              <a:rPr lang="mr-IN" sz="2800" dirty="0">
                <a:latin typeface="Garamond"/>
                <a:cs typeface="Garamond"/>
              </a:rPr>
              <a:t>–</a:t>
            </a:r>
            <a:r>
              <a:rPr lang="en-US" sz="2800" dirty="0">
                <a:latin typeface="Garamond"/>
                <a:cs typeface="Garamond"/>
              </a:rPr>
              <a:t> Public v. Private Sector</a:t>
            </a:r>
          </a:p>
          <a:p>
            <a:pPr algn="ctr" eaLnBrk="1" hangingPunct="1">
              <a:spcBef>
                <a:spcPct val="20000"/>
              </a:spcBef>
              <a:buClr>
                <a:schemeClr val="tx1"/>
              </a:buClr>
            </a:pPr>
            <a:endParaRPr lang="en-US" sz="2800" u="sng" dirty="0">
              <a:latin typeface="Garamond"/>
              <a:cs typeface="Garamond"/>
            </a:endParaRPr>
          </a:p>
          <a:p>
            <a:pPr algn="ctr" eaLnBrk="1" hangingPunct="1">
              <a:spcBef>
                <a:spcPct val="20000"/>
              </a:spcBef>
              <a:buClr>
                <a:schemeClr val="tx1"/>
              </a:buClr>
            </a:pPr>
            <a:r>
              <a:rPr lang="en-US" sz="3600" u="sng" dirty="0">
                <a:latin typeface="Garamond"/>
                <a:cs typeface="Garamond"/>
              </a:rPr>
              <a:t>Public Sector</a:t>
            </a:r>
            <a:r>
              <a:rPr lang="en-US" sz="3600" dirty="0">
                <a:latin typeface="Garamond"/>
                <a:cs typeface="Garamond"/>
              </a:rPr>
              <a:t> </a:t>
            </a:r>
            <a:r>
              <a:rPr lang="en-US" sz="2800" dirty="0">
                <a:latin typeface="Garamond"/>
                <a:cs typeface="Garamond"/>
              </a:rPr>
              <a:t>-  federally mandated  </a:t>
            </a:r>
            <a:r>
              <a:rPr lang="en-US" sz="2800" b="1" dirty="0">
                <a:latin typeface="Garamond"/>
                <a:cs typeface="Garamond"/>
              </a:rPr>
              <a:t>quotas/set-asides.</a:t>
            </a:r>
          </a:p>
          <a:p>
            <a:pPr algn="ctr" eaLnBrk="1" hangingPunct="1">
              <a:spcBef>
                <a:spcPct val="20000"/>
              </a:spcBef>
              <a:buClr>
                <a:schemeClr val="tx1"/>
              </a:buClr>
            </a:pPr>
            <a:r>
              <a:rPr lang="en-US" sz="4400" dirty="0">
                <a:latin typeface="Garamond"/>
                <a:cs typeface="Garamond"/>
              </a:rPr>
              <a:t>VS.</a:t>
            </a:r>
          </a:p>
          <a:p>
            <a:pPr algn="ctr" eaLnBrk="1" hangingPunct="1">
              <a:spcBef>
                <a:spcPct val="20000"/>
              </a:spcBef>
              <a:buClr>
                <a:schemeClr val="tx1"/>
              </a:buClr>
            </a:pPr>
            <a:r>
              <a:rPr lang="en-US" sz="3600" u="sng" dirty="0">
                <a:latin typeface="Garamond"/>
                <a:cs typeface="Garamond"/>
              </a:rPr>
              <a:t>Private Sector</a:t>
            </a:r>
            <a:r>
              <a:rPr lang="en-US" sz="3600" dirty="0">
                <a:latin typeface="Garamond"/>
                <a:cs typeface="Garamond"/>
              </a:rPr>
              <a:t> </a:t>
            </a:r>
            <a:r>
              <a:rPr lang="en-US" sz="2800" dirty="0">
                <a:latin typeface="Garamond"/>
                <a:cs typeface="Garamond"/>
              </a:rPr>
              <a:t>- working with diverse vendors is </a:t>
            </a:r>
            <a:r>
              <a:rPr lang="en-US" sz="2800" b="1" dirty="0">
                <a:latin typeface="Garamond"/>
                <a:cs typeface="Garamond"/>
              </a:rPr>
              <a:t>optional.</a:t>
            </a:r>
          </a:p>
          <a:p>
            <a:pPr algn="ctr" eaLnBrk="1" hangingPunct="1">
              <a:spcBef>
                <a:spcPct val="20000"/>
              </a:spcBef>
              <a:buClr>
                <a:schemeClr val="tx1"/>
              </a:buClr>
            </a:pPr>
            <a:endParaRPr lang="en-US" sz="2800" i="1" dirty="0">
              <a:latin typeface="Garamond"/>
              <a:cs typeface="Garamond"/>
            </a:endParaRPr>
          </a:p>
        </p:txBody>
      </p:sp>
      <p:sp>
        <p:nvSpPr>
          <p:cNvPr id="7" name="Footer Placeholder 4"/>
          <p:cNvSpPr>
            <a:spLocks noGrp="1"/>
          </p:cNvSpPr>
          <p:nvPr>
            <p:ph type="ftr" sz="quarter" idx="11"/>
          </p:nvPr>
        </p:nvSpPr>
        <p:spPr>
          <a:xfrm>
            <a:off x="-2" y="6462886"/>
            <a:ext cx="9144000"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Garamond" panose="02020404030301010803" pitchFamily="18" charset="0"/>
                <a:ea typeface="+mn-ea"/>
              </a:rPr>
              <a:t>www.CWEonline.org  |   Eastern MA   |   Central MA   |   New Hampshire  | Rhode Island  | Vermont  |               VBOC of New England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65000"/>
                </a:prstClr>
              </a:solidFill>
              <a:effectLst/>
              <a:uLnTx/>
              <a:uFillTx/>
              <a:latin typeface="Garamond" panose="02020404030301010803" pitchFamily="18" charset="0"/>
              <a:ea typeface="+mn-ea"/>
            </a:endParaRPr>
          </a:p>
        </p:txBody>
      </p:sp>
      <p:pic>
        <p:nvPicPr>
          <p:cNvPr id="8" name="Picture 2" descr="C:\Users\jdodge\Desktop\VBOC\Logos\VBOC logo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48680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92597" y="1608882"/>
            <a:ext cx="8877783" cy="4730578"/>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 indent="0" defTabSz="914400">
              <a:lnSpc>
                <a:spcPct val="90000"/>
              </a:lnSpc>
              <a:buNone/>
              <a:defRPr/>
            </a:pPr>
            <a:r>
              <a:rPr lang="en-US" altLang="en-US" sz="2800" kern="0" dirty="0">
                <a:latin typeface="Garamond" panose="02020404030301010803" pitchFamily="18" charset="0"/>
                <a:cs typeface="Arial"/>
              </a:rPr>
              <a:t>Why get certified?</a:t>
            </a:r>
          </a:p>
          <a:p>
            <a:pPr marL="57150" indent="0" defTabSz="914400">
              <a:lnSpc>
                <a:spcPct val="90000"/>
              </a:lnSpc>
              <a:buNone/>
              <a:defRPr/>
            </a:pPr>
            <a:endParaRPr lang="en-US" altLang="en-US" sz="2800" kern="0" dirty="0">
              <a:latin typeface="Garamond" panose="02020404030301010803" pitchFamily="18" charset="0"/>
              <a:cs typeface="Arial"/>
            </a:endParaRPr>
          </a:p>
          <a:p>
            <a:pPr marL="403225" indent="-346075" defTabSz="914400">
              <a:lnSpc>
                <a:spcPct val="90000"/>
              </a:lnSpc>
              <a:defRPr/>
            </a:pPr>
            <a:r>
              <a:rPr lang="en-US" altLang="en-US" sz="2800" kern="0" dirty="0">
                <a:latin typeface="Garamond" panose="02020404030301010803" pitchFamily="18" charset="0"/>
                <a:cs typeface="Arial"/>
              </a:rPr>
              <a:t>Potential advantage on contracting opportunities</a:t>
            </a:r>
          </a:p>
          <a:p>
            <a:pPr marL="400050" defTabSz="914400">
              <a:lnSpc>
                <a:spcPct val="90000"/>
              </a:lnSpc>
              <a:defRPr/>
            </a:pPr>
            <a:r>
              <a:rPr lang="en-US" altLang="en-US" sz="2800" kern="0" dirty="0">
                <a:latin typeface="Garamond" panose="02020404030301010803" pitchFamily="18" charset="0"/>
                <a:cs typeface="Arial"/>
              </a:rPr>
              <a:t>Regional &amp; national networking events </a:t>
            </a:r>
            <a:r>
              <a:rPr lang="mr-IN" altLang="en-US" sz="2800" kern="0" dirty="0">
                <a:latin typeface="Garamond" panose="02020404030301010803" pitchFamily="18" charset="0"/>
                <a:cs typeface="Arial"/>
              </a:rPr>
              <a:t>–</a:t>
            </a:r>
            <a:r>
              <a:rPr lang="en-US" altLang="en-US" sz="2800" kern="0" dirty="0">
                <a:latin typeface="Garamond" panose="02020404030301010803" pitchFamily="18" charset="0"/>
                <a:cs typeface="Arial"/>
              </a:rPr>
              <a:t> connect with purchasing entities that are looking for diverse suppliers (government/PTAC and corporate/WBENC)</a:t>
            </a:r>
          </a:p>
          <a:p>
            <a:pPr marL="400050" defTabSz="914400">
              <a:lnSpc>
                <a:spcPct val="90000"/>
              </a:lnSpc>
              <a:defRPr/>
            </a:pPr>
            <a:r>
              <a:rPr lang="en-US" altLang="en-US" sz="2800" kern="0" dirty="0">
                <a:latin typeface="Garamond" panose="02020404030301010803" pitchFamily="18" charset="0"/>
                <a:cs typeface="Arial"/>
              </a:rPr>
              <a:t>Also connect with other women-owned businesses and other diverse suppliers</a:t>
            </a:r>
          </a:p>
          <a:p>
            <a:pPr marL="400050" defTabSz="914400">
              <a:lnSpc>
                <a:spcPct val="90000"/>
              </a:lnSpc>
              <a:defRPr/>
            </a:pPr>
            <a:r>
              <a:rPr lang="en-US" altLang="en-US" sz="2800" kern="0" dirty="0">
                <a:latin typeface="Garamond" panose="02020404030301010803" pitchFamily="18" charset="0"/>
                <a:cs typeface="Arial"/>
              </a:rPr>
              <a:t>Brand recognition associated with certifications</a:t>
            </a:r>
          </a:p>
          <a:p>
            <a:pPr marL="400050" defTabSz="914400">
              <a:lnSpc>
                <a:spcPct val="90000"/>
              </a:lnSpc>
              <a:defRPr/>
            </a:pPr>
            <a:r>
              <a:rPr lang="en-US" altLang="en-US" sz="2800" kern="0" dirty="0">
                <a:latin typeface="Garamond" panose="02020404030301010803" pitchFamily="18" charset="0"/>
                <a:cs typeface="Arial"/>
              </a:rPr>
              <a:t>Invitations to best practices webinars, workshops and conferences</a:t>
            </a:r>
            <a:endParaRPr lang="en-US" altLang="en-US" sz="2400" kern="0" dirty="0">
              <a:solidFill>
                <a:srgbClr val="333399"/>
              </a:solidFill>
              <a:cs typeface="Arial"/>
            </a:endParaRPr>
          </a:p>
          <a:p>
            <a:pPr marL="609600" indent="-609600" defTabSz="914400">
              <a:lnSpc>
                <a:spcPct val="90000"/>
              </a:lnSpc>
              <a:defRPr/>
            </a:pPr>
            <a:endParaRPr lang="en-US" altLang="en-US" sz="2400" kern="0" dirty="0">
              <a:solidFill>
                <a:srgbClr val="000000"/>
              </a:solidFill>
              <a:cs typeface="Arial"/>
            </a:endParaRPr>
          </a:p>
        </p:txBody>
      </p:sp>
      <p:sp>
        <p:nvSpPr>
          <p:cNvPr id="6" name="Footer Placeholder 4"/>
          <p:cNvSpPr>
            <a:spLocks noGrp="1"/>
          </p:cNvSpPr>
          <p:nvPr>
            <p:ph type="ftr" sz="quarter" idx="11"/>
          </p:nvPr>
        </p:nvSpPr>
        <p:spPr>
          <a:xfrm>
            <a:off x="-2" y="6462886"/>
            <a:ext cx="9144000"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Garamond" panose="02020404030301010803" pitchFamily="18" charset="0"/>
                <a:ea typeface="+mn-ea"/>
              </a:rPr>
              <a:t>www.CWEonline.org  |   Eastern MA   |   Central MA   |   New Hampshire  | Rhode Island  | Vermont  |               VBOC of New England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65000"/>
                </a:prstClr>
              </a:solidFill>
              <a:effectLst/>
              <a:uLnTx/>
              <a:uFillTx/>
              <a:latin typeface="Garamond" panose="02020404030301010803" pitchFamily="18" charset="0"/>
              <a:ea typeface="+mn-ea"/>
            </a:endParaRPr>
          </a:p>
        </p:txBody>
      </p:sp>
      <p:pic>
        <p:nvPicPr>
          <p:cNvPr id="7" name="Picture 2" descr="C:\Users\jdodge\Desktop\VBOC\Logos\VBOC logo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07005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92597" y="1608882"/>
            <a:ext cx="8877783" cy="4730578"/>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 indent="0" defTabSz="914400">
              <a:lnSpc>
                <a:spcPct val="90000"/>
              </a:lnSpc>
              <a:buNone/>
              <a:defRPr/>
            </a:pPr>
            <a:r>
              <a:rPr lang="en-US" altLang="en-US" sz="2800" b="1" kern="0" dirty="0">
                <a:latin typeface="Garamond" panose="02020404030301010803" pitchFamily="18" charset="0"/>
                <a:cs typeface="Arial"/>
              </a:rPr>
              <a:t>Is it right for me?</a:t>
            </a:r>
          </a:p>
          <a:p>
            <a:pPr marL="57150" indent="0" defTabSz="914400">
              <a:lnSpc>
                <a:spcPct val="90000"/>
              </a:lnSpc>
              <a:buNone/>
              <a:defRPr/>
            </a:pPr>
            <a:endParaRPr lang="en-US" altLang="en-US" sz="2800" kern="0" dirty="0">
              <a:latin typeface="Garamond" panose="02020404030301010803" pitchFamily="18" charset="0"/>
              <a:cs typeface="Arial"/>
            </a:endParaRPr>
          </a:p>
          <a:p>
            <a:pPr marL="0" indent="0" defTabSz="914400">
              <a:lnSpc>
                <a:spcPct val="90000"/>
              </a:lnSpc>
              <a:buNone/>
              <a:defRPr/>
            </a:pPr>
            <a:r>
              <a:rPr lang="en-US" altLang="en-US" sz="2500" kern="0" dirty="0">
                <a:solidFill>
                  <a:srgbClr val="000000"/>
                </a:solidFill>
                <a:latin typeface="Garamond" panose="02020404030301010803" pitchFamily="18" charset="0"/>
                <a:cs typeface="Calibri Light" panose="020F0302020204030204" pitchFamily="34" charset="0"/>
              </a:rPr>
              <a:t> Maybe!</a:t>
            </a:r>
          </a:p>
        </p:txBody>
      </p:sp>
      <p:sp>
        <p:nvSpPr>
          <p:cNvPr id="6" name="Footer Placeholder 4"/>
          <p:cNvSpPr>
            <a:spLocks noGrp="1"/>
          </p:cNvSpPr>
          <p:nvPr>
            <p:ph type="ftr" sz="quarter" idx="11"/>
          </p:nvPr>
        </p:nvSpPr>
        <p:spPr>
          <a:xfrm>
            <a:off x="-2" y="6462886"/>
            <a:ext cx="9144000"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Garamond" panose="02020404030301010803" pitchFamily="18" charset="0"/>
                <a:ea typeface="+mn-ea"/>
              </a:rPr>
              <a:t>www.CWEonline.org  |   Eastern MA   |   Central MA   |   New Hampshire  | Rhode Island  | Vermont  |               VBOC of New England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65000"/>
                </a:prstClr>
              </a:solidFill>
              <a:effectLst/>
              <a:uLnTx/>
              <a:uFillTx/>
              <a:latin typeface="Garamond" panose="02020404030301010803" pitchFamily="18" charset="0"/>
              <a:ea typeface="+mn-ea"/>
            </a:endParaRPr>
          </a:p>
        </p:txBody>
      </p:sp>
      <p:pic>
        <p:nvPicPr>
          <p:cNvPr id="7" name="Picture 2" descr="C:\Users\jdodge\Desktop\VBOC\Logos\VBOC logo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11">
            <a:extLst>
              <a:ext uri="{FF2B5EF4-FFF2-40B4-BE49-F238E27FC236}">
                <a16:creationId xmlns:a16="http://schemas.microsoft.com/office/drawing/2014/main" id="{8CFF598D-9C69-445E-8408-44AFCACC9CB1}"/>
              </a:ext>
            </a:extLst>
          </p:cNvPr>
          <p:cNvSpPr txBox="1">
            <a:spLocks noChangeArrowheads="1"/>
          </p:cNvSpPr>
          <p:nvPr/>
        </p:nvSpPr>
        <p:spPr bwMode="auto">
          <a:xfrm>
            <a:off x="173620" y="3298785"/>
            <a:ext cx="8229600" cy="3664515"/>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 indent="0" defTabSz="914400">
              <a:lnSpc>
                <a:spcPct val="90000"/>
              </a:lnSpc>
              <a:buNone/>
              <a:defRPr/>
            </a:pPr>
            <a:r>
              <a:rPr lang="en-US" altLang="en-US" sz="2500" kern="0" dirty="0">
                <a:latin typeface="Garamond" panose="02020404030301010803" pitchFamily="18" charset="0"/>
                <a:cs typeface="Arial"/>
              </a:rPr>
              <a:t>To take full advantage of a certification, you need:</a:t>
            </a:r>
          </a:p>
          <a:p>
            <a:pPr marL="400050" defTabSz="914400">
              <a:lnSpc>
                <a:spcPct val="90000"/>
              </a:lnSpc>
              <a:buFontTx/>
              <a:buChar char="-"/>
              <a:defRPr/>
            </a:pPr>
            <a:r>
              <a:rPr lang="en-US" altLang="en-US" sz="2500" kern="0" dirty="0">
                <a:latin typeface="Garamond" panose="02020404030301010803" pitchFamily="18" charset="0"/>
                <a:cs typeface="Arial"/>
              </a:rPr>
              <a:t>A business that is fully formed and operational (registered &amp; making sales)</a:t>
            </a:r>
          </a:p>
          <a:p>
            <a:pPr marL="400050" defTabSz="914400">
              <a:lnSpc>
                <a:spcPct val="90000"/>
              </a:lnSpc>
              <a:buFontTx/>
              <a:buChar char="-"/>
              <a:defRPr/>
            </a:pPr>
            <a:r>
              <a:rPr lang="en-US" altLang="en-US" sz="2500" kern="0" dirty="0">
                <a:latin typeface="Garamond" panose="02020404030301010803" pitchFamily="18" charset="0"/>
                <a:cs typeface="Arial"/>
              </a:rPr>
              <a:t>Proven ability to complete large/commercial jobs or deliver on large orders</a:t>
            </a:r>
          </a:p>
          <a:p>
            <a:pPr marL="400050" defTabSz="914400">
              <a:lnSpc>
                <a:spcPct val="90000"/>
              </a:lnSpc>
              <a:buFontTx/>
              <a:buChar char="-"/>
              <a:defRPr/>
            </a:pPr>
            <a:r>
              <a:rPr lang="en-US" altLang="en-US" sz="2500" kern="0" dirty="0">
                <a:latin typeface="Garamond" panose="02020404030301010803" pitchFamily="18" charset="0"/>
                <a:cs typeface="Arial"/>
              </a:rPr>
              <a:t>Time to network, identify and bid on contracts</a:t>
            </a:r>
          </a:p>
        </p:txBody>
      </p:sp>
    </p:spTree>
    <p:extLst>
      <p:ext uri="{BB962C8B-B14F-4D97-AF65-F5344CB8AC3E}">
        <p14:creationId xmlns:p14="http://schemas.microsoft.com/office/powerpoint/2010/main" val="3806886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457200" y="2051476"/>
            <a:ext cx="8229600" cy="3428365"/>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 indent="0" defTabSz="914400">
              <a:lnSpc>
                <a:spcPct val="90000"/>
              </a:lnSpc>
              <a:buNone/>
              <a:defRPr/>
            </a:pPr>
            <a:r>
              <a:rPr lang="en-US" altLang="en-US" sz="2500" b="1" kern="0" dirty="0">
                <a:latin typeface="Garamond" panose="02020404030301010803" pitchFamily="18" charset="0"/>
                <a:cs typeface="Arial"/>
              </a:rPr>
              <a:t>But, keep in mind:</a:t>
            </a:r>
          </a:p>
          <a:p>
            <a:pPr marL="57150" indent="0" defTabSz="914400">
              <a:lnSpc>
                <a:spcPct val="90000"/>
              </a:lnSpc>
              <a:buNone/>
              <a:defRPr/>
            </a:pPr>
            <a:endParaRPr lang="en-US" altLang="en-US" sz="2500" kern="0" dirty="0">
              <a:latin typeface="Garamond" panose="02020404030301010803" pitchFamily="18" charset="0"/>
              <a:cs typeface="Arial"/>
            </a:endParaRPr>
          </a:p>
          <a:p>
            <a:pPr marL="590550" indent="-533400" defTabSz="914400">
              <a:lnSpc>
                <a:spcPct val="90000"/>
              </a:lnSpc>
              <a:defRPr/>
            </a:pPr>
            <a:r>
              <a:rPr lang="en-US" altLang="en-US" sz="2500" kern="0" dirty="0">
                <a:latin typeface="Garamond" panose="02020404030301010803" pitchFamily="18" charset="0"/>
                <a:cs typeface="Arial"/>
              </a:rPr>
              <a:t>Certification is NOT a guarantee that you will win a contract</a:t>
            </a:r>
          </a:p>
          <a:p>
            <a:pPr marL="590550" indent="-533400" defTabSz="914400">
              <a:lnSpc>
                <a:spcPct val="90000"/>
              </a:lnSpc>
              <a:defRPr/>
            </a:pPr>
            <a:r>
              <a:rPr lang="en-US" altLang="en-US" sz="2500" kern="0" dirty="0">
                <a:latin typeface="Garamond" panose="02020404030301010803" pitchFamily="18" charset="0"/>
                <a:cs typeface="Arial"/>
              </a:rPr>
              <a:t>Certification is NOT required in order to bid on contracts</a:t>
            </a:r>
          </a:p>
          <a:p>
            <a:pPr marL="590550" indent="-533400" defTabSz="914400">
              <a:lnSpc>
                <a:spcPct val="90000"/>
              </a:lnSpc>
              <a:defRPr/>
            </a:pPr>
            <a:r>
              <a:rPr lang="en-US" altLang="en-US" sz="2500" kern="0" dirty="0">
                <a:latin typeface="Garamond" panose="02020404030301010803" pitchFamily="18" charset="0"/>
                <a:cs typeface="Arial"/>
              </a:rPr>
              <a:t>Getting certified and leveraging that certification take significant time and resources, and it is not right for everyone</a:t>
            </a:r>
          </a:p>
          <a:p>
            <a:pPr marL="590550" indent="-533400" defTabSz="914400">
              <a:lnSpc>
                <a:spcPct val="90000"/>
              </a:lnSpc>
              <a:defRPr/>
            </a:pPr>
            <a:r>
              <a:rPr lang="en-US" altLang="en-US" sz="2500" kern="0" dirty="0">
                <a:latin typeface="Garamond" panose="02020404030301010803" pitchFamily="18" charset="0"/>
                <a:cs typeface="Arial"/>
              </a:rPr>
              <a:t>It can be an option to incorporate your woman-owned status into your marketing materials rather than getting a certification (just don’t use the official certification logos!)</a:t>
            </a:r>
          </a:p>
        </p:txBody>
      </p:sp>
      <p:sp>
        <p:nvSpPr>
          <p:cNvPr id="6" name="Footer Placeholder 4"/>
          <p:cNvSpPr>
            <a:spLocks noGrp="1"/>
          </p:cNvSpPr>
          <p:nvPr>
            <p:ph type="ftr" sz="quarter" idx="11"/>
          </p:nvPr>
        </p:nvSpPr>
        <p:spPr>
          <a:xfrm>
            <a:off x="-2" y="6462886"/>
            <a:ext cx="9144000"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Garamond" panose="02020404030301010803" pitchFamily="18" charset="0"/>
                <a:ea typeface="+mn-ea"/>
              </a:rPr>
              <a:t>www.CWEonline.org  |   Eastern MA   |   Central MA   |   New Hampshire  | Rhode Island  | Vermont  |               VBOC of New England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65000"/>
                </a:prstClr>
              </a:solidFill>
              <a:effectLst/>
              <a:uLnTx/>
              <a:uFillTx/>
              <a:latin typeface="Garamond" panose="02020404030301010803" pitchFamily="18" charset="0"/>
              <a:ea typeface="+mn-ea"/>
            </a:endParaRPr>
          </a:p>
        </p:txBody>
      </p:sp>
      <p:pic>
        <p:nvPicPr>
          <p:cNvPr id="7" name="Picture 2" descr="C:\Users\jdodge\Desktop\VBOC\Logos\VBOC logo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01577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a:xfrm>
            <a:off x="1198176" y="6394176"/>
            <a:ext cx="6999893" cy="463824"/>
          </a:xfrm>
        </p:spPr>
        <p:txBody>
          <a:bodyPr/>
          <a:lstStyle/>
          <a:p>
            <a:pPr>
              <a:defRPr/>
            </a:pPr>
            <a:r>
              <a:rPr lang="en-US" sz="1200" dirty="0">
                <a:latin typeface="Garamond" panose="02020404030301010803" pitchFamily="18" charset="0"/>
              </a:rPr>
              <a:t>www.CWEonline.org  |   Eastern MA   |   Central MA  |  Rhode Island |   New Hampshire |   Vermont</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8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0526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336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280BC31-261B-0D4E-8662-0A5D29B37C62}" type="slidenum">
              <a:rPr lang="en-US" smtClean="0"/>
              <a:t>39</a:t>
            </a:fld>
            <a:endParaRPr lang="en-US"/>
          </a:p>
        </p:txBody>
      </p:sp>
      <p:sp>
        <p:nvSpPr>
          <p:cNvPr id="3" name="Title 2"/>
          <p:cNvSpPr>
            <a:spLocks noGrp="1"/>
          </p:cNvSpPr>
          <p:nvPr>
            <p:ph type="title"/>
          </p:nvPr>
        </p:nvSpPr>
        <p:spPr/>
        <p:txBody>
          <a:bodyPr>
            <a:normAutofit fontScale="90000"/>
          </a:bodyPr>
          <a:lstStyle/>
          <a:p>
            <a:r>
              <a:rPr lang="en-US" dirty="0"/>
              <a:t>Questions?</a:t>
            </a:r>
          </a:p>
        </p:txBody>
      </p:sp>
      <p:sp>
        <p:nvSpPr>
          <p:cNvPr id="4" name="TextBox 3"/>
          <p:cNvSpPr txBox="1"/>
          <p:nvPr/>
        </p:nvSpPr>
        <p:spPr>
          <a:xfrm>
            <a:off x="9880600" y="-165100"/>
            <a:ext cx="184666" cy="369332"/>
          </a:xfrm>
          <a:prstGeom prst="rect">
            <a:avLst/>
          </a:prstGeom>
          <a:noFill/>
        </p:spPr>
        <p:txBody>
          <a:bodyPr wrap="none" rtlCol="0">
            <a:spAutoFit/>
          </a:bodyPr>
          <a:lstStyle/>
          <a:p>
            <a:r>
              <a:rPr lang="en-US" dirty="0"/>
              <a:t> </a:t>
            </a:r>
          </a:p>
        </p:txBody>
      </p:sp>
      <p:sp>
        <p:nvSpPr>
          <p:cNvPr id="7" name="Footer Placeholder 4"/>
          <p:cNvSpPr>
            <a:spLocks noGrp="1"/>
          </p:cNvSpPr>
          <p:nvPr>
            <p:ph type="ftr" sz="quarter" idx="4294967295"/>
          </p:nvPr>
        </p:nvSpPr>
        <p:spPr>
          <a:xfrm>
            <a:off x="457200" y="6356350"/>
            <a:ext cx="7985464" cy="365125"/>
          </a:xfrm>
          <a:prstGeom prst="rect">
            <a:avLst/>
          </a:prstGeom>
        </p:spPr>
        <p:txBody>
          <a:bodyPr/>
          <a:lstStyle/>
          <a:p>
            <a:r>
              <a:rPr lang="en-US" sz="1200">
                <a:solidFill>
                  <a:schemeClr val="bg1">
                    <a:lumMod val="65000"/>
                  </a:schemeClr>
                </a:solidFill>
                <a:latin typeface="Garamond" panose="02020404030301010803" pitchFamily="18" charset="0"/>
              </a:rPr>
              <a:t>www.CWEonline.org  |   Eastern MA   |   Central MA   |   New Hampshire  | Rhode Island  | Vermont</a:t>
            </a:r>
            <a:endParaRPr lang="en-US" sz="1200" dirty="0">
              <a:solidFill>
                <a:schemeClr val="bg1">
                  <a:lumMod val="65000"/>
                </a:schemeClr>
              </a:solidFill>
              <a:latin typeface="Garamond" panose="02020404030301010803" pitchFamily="18" charset="0"/>
            </a:endParaRPr>
          </a:p>
        </p:txBody>
      </p:sp>
      <p:sp>
        <p:nvSpPr>
          <p:cNvPr id="6" name="Title 1"/>
          <p:cNvSpPr txBox="1">
            <a:spLocks/>
          </p:cNvSpPr>
          <p:nvPr/>
        </p:nvSpPr>
        <p:spPr>
          <a:xfrm>
            <a:off x="4650828" y="1686910"/>
            <a:ext cx="4335517" cy="46694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i="0" kern="1200">
                <a:solidFill>
                  <a:schemeClr val="tx1"/>
                </a:solidFill>
                <a:latin typeface="Garamond" pitchFamily="18" charset="0"/>
                <a:ea typeface="+mj-ea"/>
                <a:cs typeface="+mj-cs"/>
              </a:defRPr>
            </a:lvl1pPr>
          </a:lstStyle>
          <a:p>
            <a:r>
              <a:rPr lang="en-US" sz="2400" dirty="0"/>
              <a:t>For more information or to register for our other programs, please contact:</a:t>
            </a:r>
          </a:p>
          <a:p>
            <a:endParaRPr lang="en-US" sz="2400" dirty="0"/>
          </a:p>
          <a:p>
            <a:r>
              <a:rPr lang="en-US" sz="2400" dirty="0"/>
              <a:t>CWE Staff &amp; Presenter Contact</a:t>
            </a:r>
          </a:p>
        </p:txBody>
      </p:sp>
    </p:spTree>
    <p:extLst>
      <p:ext uri="{BB962C8B-B14F-4D97-AF65-F5344CB8AC3E}">
        <p14:creationId xmlns:p14="http://schemas.microsoft.com/office/powerpoint/2010/main" val="275190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4502CA-22C1-1945-9812-38678350DA02}"/>
              </a:ext>
            </a:extLst>
          </p:cNvPr>
          <p:cNvSpPr>
            <a:spLocks noGrp="1"/>
          </p:cNvSpPr>
          <p:nvPr>
            <p:ph idx="1"/>
          </p:nvPr>
        </p:nvSpPr>
        <p:spPr/>
        <p:txBody>
          <a:bodyPr/>
          <a:lstStyle/>
          <a:p>
            <a:r>
              <a:rPr lang="en-US" dirty="0">
                <a:solidFill>
                  <a:schemeClr val="bg1">
                    <a:lumMod val="85000"/>
                  </a:schemeClr>
                </a:solidFill>
              </a:rPr>
              <a:t>How to use our time together</a:t>
            </a:r>
          </a:p>
          <a:p>
            <a:r>
              <a:rPr lang="en-US" dirty="0"/>
              <a:t>Ways to think about growing your business</a:t>
            </a:r>
          </a:p>
          <a:p>
            <a:r>
              <a:rPr lang="en-US" dirty="0">
                <a:solidFill>
                  <a:schemeClr val="bg1">
                    <a:lumMod val="85000"/>
                  </a:schemeClr>
                </a:solidFill>
              </a:rPr>
              <a:t>What really matters</a:t>
            </a:r>
          </a:p>
          <a:p>
            <a:r>
              <a:rPr lang="en-US" dirty="0">
                <a:solidFill>
                  <a:schemeClr val="bg1">
                    <a:lumMod val="85000"/>
                  </a:schemeClr>
                </a:solidFill>
              </a:rPr>
              <a:t>Your action plan</a:t>
            </a:r>
          </a:p>
          <a:p>
            <a:r>
              <a:rPr lang="en-US" dirty="0">
                <a:solidFill>
                  <a:schemeClr val="bg1">
                    <a:lumMod val="85000"/>
                  </a:schemeClr>
                </a:solidFill>
              </a:rPr>
              <a:t>Certifications</a:t>
            </a:r>
          </a:p>
          <a:p>
            <a:r>
              <a:rPr lang="en-US" dirty="0">
                <a:solidFill>
                  <a:schemeClr val="bg1">
                    <a:lumMod val="85000"/>
                  </a:schemeClr>
                </a:solidFill>
              </a:rPr>
              <a:t>Q&amp;A</a:t>
            </a:r>
          </a:p>
        </p:txBody>
      </p:sp>
      <p:sp>
        <p:nvSpPr>
          <p:cNvPr id="3" name="Title 2">
            <a:extLst>
              <a:ext uri="{FF2B5EF4-FFF2-40B4-BE49-F238E27FC236}">
                <a16:creationId xmlns:a16="http://schemas.microsoft.com/office/drawing/2014/main" id="{5452157E-D40F-D942-A661-38F63333DD08}"/>
              </a:ext>
            </a:extLst>
          </p:cNvPr>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116082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443550-7854-7B4B-BCD8-007BE1AA1C1C}"/>
              </a:ext>
            </a:extLst>
          </p:cNvPr>
          <p:cNvSpPr>
            <a:spLocks noGrp="1"/>
          </p:cNvSpPr>
          <p:nvPr>
            <p:ph idx="1"/>
          </p:nvPr>
        </p:nvSpPr>
        <p:spPr/>
        <p:txBody>
          <a:bodyPr/>
          <a:lstStyle/>
          <a:p>
            <a:r>
              <a:rPr lang="en-US" dirty="0"/>
              <a:t>SWOT Analysis</a:t>
            </a:r>
          </a:p>
          <a:p>
            <a:r>
              <a:rPr lang="en-US" dirty="0"/>
              <a:t>Strategic planning</a:t>
            </a:r>
          </a:p>
          <a:p>
            <a:r>
              <a:rPr lang="en-US" dirty="0"/>
              <a:t>Business planning</a:t>
            </a:r>
          </a:p>
          <a:p>
            <a:r>
              <a:rPr lang="en-US" dirty="0"/>
              <a:t>Growth Planning</a:t>
            </a:r>
          </a:p>
          <a:p>
            <a:endParaRPr lang="en-US" dirty="0"/>
          </a:p>
        </p:txBody>
      </p:sp>
      <p:sp>
        <p:nvSpPr>
          <p:cNvPr id="3" name="Slide Number Placeholder 2">
            <a:extLst>
              <a:ext uri="{FF2B5EF4-FFF2-40B4-BE49-F238E27FC236}">
                <a16:creationId xmlns:a16="http://schemas.microsoft.com/office/drawing/2014/main" id="{C1960605-7D61-4D47-BC84-AF46537BE2B6}"/>
              </a:ext>
            </a:extLst>
          </p:cNvPr>
          <p:cNvSpPr>
            <a:spLocks noGrp="1"/>
          </p:cNvSpPr>
          <p:nvPr>
            <p:ph type="sldNum" sz="quarter" idx="12"/>
          </p:nvPr>
        </p:nvSpPr>
        <p:spPr/>
        <p:txBody>
          <a:bodyPr/>
          <a:lstStyle/>
          <a:p>
            <a:fld id="{C280BC31-261B-0D4E-8662-0A5D29B37C62}" type="slidenum">
              <a:rPr lang="en-US" smtClean="0"/>
              <a:t>5</a:t>
            </a:fld>
            <a:endParaRPr lang="en-US"/>
          </a:p>
        </p:txBody>
      </p:sp>
      <p:sp>
        <p:nvSpPr>
          <p:cNvPr id="4" name="Title 3">
            <a:extLst>
              <a:ext uri="{FF2B5EF4-FFF2-40B4-BE49-F238E27FC236}">
                <a16:creationId xmlns:a16="http://schemas.microsoft.com/office/drawing/2014/main" id="{E2F45733-470C-8048-B5DE-23C431C0E817}"/>
              </a:ext>
            </a:extLst>
          </p:cNvPr>
          <p:cNvSpPr>
            <a:spLocks noGrp="1"/>
          </p:cNvSpPr>
          <p:nvPr>
            <p:ph type="title"/>
          </p:nvPr>
        </p:nvSpPr>
        <p:spPr/>
        <p:txBody>
          <a:bodyPr>
            <a:normAutofit fontScale="90000"/>
          </a:bodyPr>
          <a:lstStyle/>
          <a:p>
            <a:r>
              <a:rPr lang="en-US" dirty="0"/>
              <a:t>Three ideas for you to consider</a:t>
            </a:r>
          </a:p>
        </p:txBody>
      </p:sp>
      <p:sp>
        <p:nvSpPr>
          <p:cNvPr id="5" name="Footer Placeholder 4">
            <a:extLst>
              <a:ext uri="{FF2B5EF4-FFF2-40B4-BE49-F238E27FC236}">
                <a16:creationId xmlns:a16="http://schemas.microsoft.com/office/drawing/2014/main" id="{2B838EC0-8BF8-754F-BF23-B4E9315CF1F5}"/>
              </a:ext>
            </a:extLst>
          </p:cNvPr>
          <p:cNvSpPr>
            <a:spLocks noGrp="1"/>
          </p:cNvSpPr>
          <p:nvPr>
            <p:ph type="ftr" sz="quarter" idx="11"/>
          </p:nvPr>
        </p:nvSpPr>
        <p:spPr/>
        <p:txBody>
          <a:bodyPr/>
          <a:lstStyle/>
          <a:p>
            <a:r>
              <a:rPr lang="en-US"/>
              <a:t>www.CWEonline.org  |   Eastern MA   |   Central MA   |   New Hampshire  | Rhode Island  | Vermont</a:t>
            </a:r>
            <a:endParaRPr lang="en-US" dirty="0"/>
          </a:p>
        </p:txBody>
      </p:sp>
    </p:spTree>
    <p:extLst>
      <p:ext uri="{BB962C8B-B14F-4D97-AF65-F5344CB8AC3E}">
        <p14:creationId xmlns:p14="http://schemas.microsoft.com/office/powerpoint/2010/main" val="168850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8"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wot matrix.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564" y="2114232"/>
            <a:ext cx="7024872" cy="430958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1813245"/>
            <a:ext cx="8229600" cy="300987"/>
          </a:xfrm>
        </p:spPr>
        <p:txBody>
          <a:bodyPr>
            <a:normAutofit fontScale="90000"/>
          </a:bodyPr>
          <a:lstStyle/>
          <a:p>
            <a:pPr algn="ctr"/>
            <a:r>
              <a:rPr lang="en-US" b="0" dirty="0"/>
              <a:t>S W O T</a:t>
            </a:r>
          </a:p>
        </p:txBody>
      </p:sp>
    </p:spTree>
    <p:extLst>
      <p:ext uri="{BB962C8B-B14F-4D97-AF65-F5344CB8AC3E}">
        <p14:creationId xmlns:p14="http://schemas.microsoft.com/office/powerpoint/2010/main" val="369112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3815042454"/>
              </p:ext>
            </p:extLst>
          </p:nvPr>
        </p:nvGraphicFramePr>
        <p:xfrm>
          <a:off x="457200" y="1553029"/>
          <a:ext cx="8229600" cy="4803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649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813245"/>
            <a:ext cx="8229600" cy="300987"/>
          </a:xfrm>
        </p:spPr>
        <p:txBody>
          <a:bodyPr>
            <a:normAutofit fontScale="90000"/>
          </a:bodyPr>
          <a:lstStyle/>
          <a:p>
            <a:pPr lvl="0" algn="ctr"/>
            <a:r>
              <a:rPr lang="en-US" b="0" dirty="0"/>
              <a:t>Strategic Planning Process</a:t>
            </a:r>
          </a:p>
        </p:txBody>
      </p:sp>
      <p:pic>
        <p:nvPicPr>
          <p:cNvPr id="5" name="Picture 2" descr="http://facilitationprocess.com/wp-content/uploads/2013/05/Straxplan.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22902" b="13041"/>
          <a:stretch/>
        </p:blipFill>
        <p:spPr bwMode="auto">
          <a:xfrm>
            <a:off x="648235" y="2191660"/>
            <a:ext cx="7913337" cy="380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96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Strategic Plan </a:t>
            </a:r>
          </a:p>
        </p:txBody>
      </p:sp>
      <p:sp>
        <p:nvSpPr>
          <p:cNvPr id="6" name="Content Placeholder 5"/>
          <p:cNvSpPr>
            <a:spLocks noGrp="1"/>
          </p:cNvSpPr>
          <p:nvPr>
            <p:ph idx="1"/>
          </p:nvPr>
        </p:nvSpPr>
        <p:spPr/>
        <p:txBody>
          <a:bodyPr>
            <a:normAutofit fontScale="92500" lnSpcReduction="20000"/>
          </a:bodyPr>
          <a:lstStyle/>
          <a:p>
            <a:r>
              <a:rPr lang="en-US" dirty="0"/>
              <a:t>Create a 3-5 year detailed, concrete strategic plan</a:t>
            </a:r>
          </a:p>
          <a:p>
            <a:r>
              <a:rPr lang="en-US" dirty="0"/>
              <a:t>Begin with the end in mind – set clear ST and LT visions</a:t>
            </a:r>
          </a:p>
          <a:p>
            <a:r>
              <a:rPr lang="en-US" dirty="0"/>
              <a:t>Analyze current state - business structure, legal obligations, internal operations</a:t>
            </a:r>
          </a:p>
          <a:p>
            <a:r>
              <a:rPr lang="en-US" dirty="0"/>
              <a:t>Set explicit milestone goals with action items - be optimistic, but realistic</a:t>
            </a:r>
          </a:p>
          <a:p>
            <a:r>
              <a:rPr lang="en-US" dirty="0"/>
              <a:t>Compare results with goals, plans, budgets</a:t>
            </a:r>
          </a:p>
          <a:p>
            <a:r>
              <a:rPr lang="en-US" dirty="0"/>
              <a:t>Include risk mitigation strategies: </a:t>
            </a:r>
            <a:br>
              <a:rPr lang="en-US" dirty="0"/>
            </a:br>
            <a:r>
              <a:rPr lang="en-US" dirty="0"/>
              <a:t>disaster preparedness</a:t>
            </a:r>
          </a:p>
          <a:p>
            <a:endParaRPr lang="en-US" dirty="0"/>
          </a:p>
          <a:p>
            <a:endParaRPr lang="en-US" dirty="0"/>
          </a:p>
          <a:p>
            <a:endParaRPr lang="en-US" dirty="0"/>
          </a:p>
        </p:txBody>
      </p:sp>
      <p:sp>
        <p:nvSpPr>
          <p:cNvPr id="8" name="Footer Placeholder 4"/>
          <p:cNvSpPr>
            <a:spLocks noGrp="1"/>
          </p:cNvSpPr>
          <p:nvPr>
            <p:ph type="ftr" sz="quarter" idx="4294967295"/>
          </p:nvPr>
        </p:nvSpPr>
        <p:spPr>
          <a:xfrm>
            <a:off x="-2" y="6462886"/>
            <a:ext cx="9144000" cy="365125"/>
          </a:xfrm>
          <a:prstGeom prst="rect">
            <a:avLst/>
          </a:prstGeom>
        </p:spPr>
        <p:txBody>
          <a:bodyPr/>
          <a:lstStyle/>
          <a:p>
            <a:pPr algn="ctr"/>
            <a:r>
              <a:rPr lang="en-US" sz="1200" dirty="0">
                <a:solidFill>
                  <a:schemeClr val="bg1">
                    <a:lumMod val="65000"/>
                  </a:schemeClr>
                </a:solidFill>
                <a:latin typeface="Garamond" panose="02020404030301010803" pitchFamily="18" charset="0"/>
              </a:rPr>
              <a:t>www.CWEonline.org  |   Eastern MA   |   Central MA   |   New Hampshire  | Rhode Island  | </a:t>
            </a:r>
            <a:r>
              <a:rPr lang="en-US" dirty="0">
                <a:solidFill>
                  <a:schemeClr val="bg1">
                    <a:lumMod val="65000"/>
                  </a:schemeClr>
                </a:solidFill>
              </a:rPr>
              <a:t>Vermont  |               VBOC of New England</a:t>
            </a:r>
          </a:p>
          <a:p>
            <a:pPr algn="ctr"/>
            <a:endParaRPr lang="en-US" sz="1200" dirty="0">
              <a:solidFill>
                <a:schemeClr val="bg1">
                  <a:lumMod val="65000"/>
                </a:schemeClr>
              </a:solidFill>
              <a:latin typeface="Garamond" panose="02020404030301010803" pitchFamily="18" charset="0"/>
            </a:endParaRPr>
          </a:p>
        </p:txBody>
      </p:sp>
      <p:pic>
        <p:nvPicPr>
          <p:cNvPr id="9" name="Picture 2" descr="C:\Users\jdodge\Desktop\VBOC\Logos\VBOC logo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98" y="6445196"/>
            <a:ext cx="416796"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244697"/>
      </p:ext>
    </p:extLst>
  </p:cSld>
  <p:clrMapOvr>
    <a:masterClrMapping/>
  </p:clrMapOvr>
</p:sld>
</file>

<file path=ppt/theme/theme1.xml><?xml version="1.0" encoding="utf-8"?>
<a:theme xmlns:a="http://schemas.openxmlformats.org/drawingml/2006/main" name="Custom Design">
  <a:themeElements>
    <a:clrScheme name="CWE Colors">
      <a:dk1>
        <a:sysClr val="windowText" lastClr="000000"/>
      </a:dk1>
      <a:lt1>
        <a:sysClr val="window" lastClr="FFFFFF"/>
      </a:lt1>
      <a:dk2>
        <a:srgbClr val="757575"/>
      </a:dk2>
      <a:lt2>
        <a:srgbClr val="EEECE1"/>
      </a:lt2>
      <a:accent1>
        <a:srgbClr val="7FB935"/>
      </a:accent1>
      <a:accent2>
        <a:srgbClr val="D97032"/>
      </a:accent2>
      <a:accent3>
        <a:srgbClr val="3E509C"/>
      </a:accent3>
      <a:accent4>
        <a:srgbClr val="A9D355"/>
      </a:accent4>
      <a:accent5>
        <a:srgbClr val="E68D60"/>
      </a:accent5>
      <a:accent6>
        <a:srgbClr val="4F61AB"/>
      </a:accent6>
      <a:hlink>
        <a:srgbClr val="546FDA"/>
      </a:hlink>
      <a:folHlink>
        <a:srgbClr val="2834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CWE Colors">
      <a:dk1>
        <a:sysClr val="windowText" lastClr="000000"/>
      </a:dk1>
      <a:lt1>
        <a:sysClr val="window" lastClr="FFFFFF"/>
      </a:lt1>
      <a:dk2>
        <a:srgbClr val="757575"/>
      </a:dk2>
      <a:lt2>
        <a:srgbClr val="EEECE1"/>
      </a:lt2>
      <a:accent1>
        <a:srgbClr val="7FB935"/>
      </a:accent1>
      <a:accent2>
        <a:srgbClr val="D97032"/>
      </a:accent2>
      <a:accent3>
        <a:srgbClr val="3E509C"/>
      </a:accent3>
      <a:accent4>
        <a:srgbClr val="A9D355"/>
      </a:accent4>
      <a:accent5>
        <a:srgbClr val="E68D60"/>
      </a:accent5>
      <a:accent6>
        <a:srgbClr val="4F61AB"/>
      </a:accent6>
      <a:hlink>
        <a:srgbClr val="546FDA"/>
      </a:hlink>
      <a:folHlink>
        <a:srgbClr val="2834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CWE Colors">
      <a:dk1>
        <a:sysClr val="windowText" lastClr="000000"/>
      </a:dk1>
      <a:lt1>
        <a:sysClr val="window" lastClr="FFFFFF"/>
      </a:lt1>
      <a:dk2>
        <a:srgbClr val="757575"/>
      </a:dk2>
      <a:lt2>
        <a:srgbClr val="EEECE1"/>
      </a:lt2>
      <a:accent1>
        <a:srgbClr val="7FB935"/>
      </a:accent1>
      <a:accent2>
        <a:srgbClr val="D97032"/>
      </a:accent2>
      <a:accent3>
        <a:srgbClr val="3E509C"/>
      </a:accent3>
      <a:accent4>
        <a:srgbClr val="A9D355"/>
      </a:accent4>
      <a:accent5>
        <a:srgbClr val="E68D60"/>
      </a:accent5>
      <a:accent6>
        <a:srgbClr val="4F61AB"/>
      </a:accent6>
      <a:hlink>
        <a:srgbClr val="546FDA"/>
      </a:hlink>
      <a:folHlink>
        <a:srgbClr val="2834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CWE Colors">
      <a:dk1>
        <a:sysClr val="windowText" lastClr="000000"/>
      </a:dk1>
      <a:lt1>
        <a:sysClr val="window" lastClr="FFFFFF"/>
      </a:lt1>
      <a:dk2>
        <a:srgbClr val="757575"/>
      </a:dk2>
      <a:lt2>
        <a:srgbClr val="EEECE1"/>
      </a:lt2>
      <a:accent1>
        <a:srgbClr val="7FB935"/>
      </a:accent1>
      <a:accent2>
        <a:srgbClr val="D97032"/>
      </a:accent2>
      <a:accent3>
        <a:srgbClr val="3E509C"/>
      </a:accent3>
      <a:accent4>
        <a:srgbClr val="A9D355"/>
      </a:accent4>
      <a:accent5>
        <a:srgbClr val="E68D60"/>
      </a:accent5>
      <a:accent6>
        <a:srgbClr val="4F61AB"/>
      </a:accent6>
      <a:hlink>
        <a:srgbClr val="546FDA"/>
      </a:hlink>
      <a:folHlink>
        <a:srgbClr val="2834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B0DCC5AB592945B1ED006310EC3AA6" ma:contentTypeVersion="13" ma:contentTypeDescription="Create a new document." ma:contentTypeScope="" ma:versionID="d84b2c54a974ea728b8e4880043c45e1">
  <xsd:schema xmlns:xsd="http://www.w3.org/2001/XMLSchema" xmlns:xs="http://www.w3.org/2001/XMLSchema" xmlns:p="http://schemas.microsoft.com/office/2006/metadata/properties" xmlns:ns2="f3f71179-f6e8-400d-ba75-0c7d9a5871a0" xmlns:ns3="d38c0ca4-9805-4995-a121-71b481328d4b" targetNamespace="http://schemas.microsoft.com/office/2006/metadata/properties" ma:root="true" ma:fieldsID="d0b0e44f009b0d1aebb6cd1e723e648c" ns2:_="" ns3:_="">
    <xsd:import namespace="f3f71179-f6e8-400d-ba75-0c7d9a5871a0"/>
    <xsd:import namespace="d38c0ca4-9805-4995-a121-71b481328d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f71179-f6e8-400d-ba75-0c7d9a5871a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8c0ca4-9805-4995-a121-71b481328d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57DCF8-C736-46F5-B27D-0A89864F9B55}">
  <ds:schemaRefs>
    <ds:schemaRef ds:uri="http://schemas.microsoft.com/sharepoint/v3/contenttype/forms"/>
  </ds:schemaRefs>
</ds:datastoreItem>
</file>

<file path=customXml/itemProps2.xml><?xml version="1.0" encoding="utf-8"?>
<ds:datastoreItem xmlns:ds="http://schemas.openxmlformats.org/officeDocument/2006/customXml" ds:itemID="{42ABFCA1-4B82-43E2-AA0A-36507BEB7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f71179-f6e8-400d-ba75-0c7d9a5871a0"/>
    <ds:schemaRef ds:uri="d38c0ca4-9805-4995-a121-71b481328d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FFCC5-C985-4BC9-A900-136B90E52903}">
  <ds:schemaRefs>
    <ds:schemaRef ds:uri="http://www.w3.org/XML/1998/namespace"/>
    <ds:schemaRef ds:uri="http://purl.org/dc/elements/1.1/"/>
    <ds:schemaRef ds:uri="d38c0ca4-9805-4995-a121-71b481328d4b"/>
    <ds:schemaRef ds:uri="http://schemas.microsoft.com/office/infopath/2007/PartnerControls"/>
    <ds:schemaRef ds:uri="http://purl.org/dc/terms/"/>
    <ds:schemaRef ds:uri="http://schemas.microsoft.com/office/2006/documentManagement/types"/>
    <ds:schemaRef ds:uri="f3f71179-f6e8-400d-ba75-0c7d9a5871a0"/>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3510</TotalTime>
  <Words>2986</Words>
  <Application>Microsoft Macintosh PowerPoint</Application>
  <PresentationFormat>On-screen Show (4:3)</PresentationFormat>
  <Paragraphs>381</Paragraphs>
  <Slides>39</Slides>
  <Notes>11</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39</vt:i4>
      </vt:variant>
    </vt:vector>
  </HeadingPairs>
  <TitlesOfParts>
    <vt:vector size="49" baseType="lpstr">
      <vt:lpstr>Arial</vt:lpstr>
      <vt:lpstr>Calibri</vt:lpstr>
      <vt:lpstr>Garamond</vt:lpstr>
      <vt:lpstr>Custom Design</vt:lpstr>
      <vt:lpstr>1_Custom Design</vt:lpstr>
      <vt:lpstr>2_Custom Design</vt:lpstr>
      <vt:lpstr>3_Custom Design</vt:lpstr>
      <vt:lpstr>Office Theme</vt:lpstr>
      <vt:lpstr>1_Office Theme</vt:lpstr>
      <vt:lpstr>2_Office Theme</vt:lpstr>
      <vt:lpstr>Steps to Grow Your Business</vt:lpstr>
      <vt:lpstr>Agenda</vt:lpstr>
      <vt:lpstr>How to use our time together</vt:lpstr>
      <vt:lpstr>Agenda</vt:lpstr>
      <vt:lpstr>Three ideas for you to consider</vt:lpstr>
      <vt:lpstr>S W O T</vt:lpstr>
      <vt:lpstr>PowerPoint Presentation</vt:lpstr>
      <vt:lpstr>Strategic Planning Process</vt:lpstr>
      <vt:lpstr>Strategic Plan </vt:lpstr>
      <vt:lpstr>Implementing a Strategic Plan</vt:lpstr>
      <vt:lpstr>Business Plan Process</vt:lpstr>
      <vt:lpstr>Business Plan </vt:lpstr>
      <vt:lpstr>Growth Planning – The Ansoff Model</vt:lpstr>
      <vt:lpstr>Tactical Growth Planning</vt:lpstr>
      <vt:lpstr>Agenda</vt:lpstr>
      <vt:lpstr>What really matters . . .</vt:lpstr>
      <vt:lpstr>What really, really matters . . .</vt:lpstr>
      <vt:lpstr>Agenda</vt:lpstr>
      <vt:lpstr>Action Plan</vt:lpstr>
      <vt:lpstr>PowerPoint Presentation</vt:lpstr>
      <vt:lpstr>Focus on Existing Customers</vt:lpstr>
      <vt:lpstr>Ramp Up Marketing &amp; Sales</vt:lpstr>
      <vt:lpstr>Develop Good Internal Systems</vt:lpstr>
      <vt:lpstr>Leverage Technology</vt:lpstr>
      <vt:lpstr>Innovate/Enhance Products &amp; Services</vt:lpstr>
      <vt:lpstr>Identify New Sales Channels</vt:lpstr>
      <vt:lpstr>Develop Partnerships &amp; Alliances</vt:lpstr>
      <vt:lpstr>Seek Professional Assistance</vt:lpstr>
      <vt:lpstr>Agenda</vt:lpstr>
      <vt:lpstr>Is Certification Something to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HCC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Aprile Hodgkins</dc:creator>
  <cp:lastModifiedBy>David</cp:lastModifiedBy>
  <cp:revision>117</cp:revision>
  <cp:lastPrinted>2014-01-10T18:03:35Z</cp:lastPrinted>
  <dcterms:created xsi:type="dcterms:W3CDTF">2013-12-09T21:51:48Z</dcterms:created>
  <dcterms:modified xsi:type="dcterms:W3CDTF">2022-01-06T15:02:45Z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0x010100B3B0DCC5AB592945B1ED006310EC3AA6</vt:lpwstr>
  </property>
</Properties>
</file>