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9" r:id="rId4"/>
  </p:sldMasterIdLst>
  <p:notesMasterIdLst>
    <p:notesMasterId r:id="rId29"/>
  </p:notesMasterIdLst>
  <p:sldIdLst>
    <p:sldId id="256" r:id="rId5"/>
    <p:sldId id="300" r:id="rId6"/>
    <p:sldId id="293" r:id="rId7"/>
    <p:sldId id="288" r:id="rId8"/>
    <p:sldId id="263" r:id="rId9"/>
    <p:sldId id="270" r:id="rId10"/>
    <p:sldId id="291" r:id="rId11"/>
    <p:sldId id="268" r:id="rId12"/>
    <p:sldId id="261" r:id="rId13"/>
    <p:sldId id="285" r:id="rId14"/>
    <p:sldId id="267" r:id="rId15"/>
    <p:sldId id="269" r:id="rId16"/>
    <p:sldId id="301" r:id="rId17"/>
    <p:sldId id="296" r:id="rId18"/>
    <p:sldId id="295" r:id="rId19"/>
    <p:sldId id="302" r:id="rId20"/>
    <p:sldId id="298" r:id="rId21"/>
    <p:sldId id="304" r:id="rId22"/>
    <p:sldId id="272" r:id="rId23"/>
    <p:sldId id="294" r:id="rId24"/>
    <p:sldId id="297" r:id="rId25"/>
    <p:sldId id="299" r:id="rId26"/>
    <p:sldId id="305" r:id="rId27"/>
    <p:sldId id="306" r:id="rId28"/>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7F27343-A16D-4C60-90D8-4BE1AC135779}">
          <p14:sldIdLst>
            <p14:sldId id="256"/>
            <p14:sldId id="300"/>
            <p14:sldId id="293"/>
            <p14:sldId id="288"/>
            <p14:sldId id="263"/>
            <p14:sldId id="270"/>
            <p14:sldId id="291"/>
            <p14:sldId id="268"/>
          </p14:sldIdLst>
        </p14:section>
        <p14:section name="Untitled Section" id="{B7BA1B9C-9E45-4507-BD89-9C49098CBA8F}">
          <p14:sldIdLst>
            <p14:sldId id="261"/>
            <p14:sldId id="285"/>
            <p14:sldId id="267"/>
            <p14:sldId id="269"/>
            <p14:sldId id="301"/>
            <p14:sldId id="296"/>
            <p14:sldId id="295"/>
            <p14:sldId id="302"/>
            <p14:sldId id="298"/>
            <p14:sldId id="304"/>
            <p14:sldId id="272"/>
            <p14:sldId id="294"/>
            <p14:sldId id="297"/>
            <p14:sldId id="299"/>
            <p14:sldId id="305"/>
            <p14:sldId id="30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A31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D8B6643-8512-8646-24C6-2927AB02E5EF}" v="70" dt="2023-02-23T14:50:07.765"/>
    <p1510:client id="{5A5A55FD-2814-45C2-ADC3-42C56E45D674}" v="556" dt="2023-02-23T14:11:21.380"/>
    <p1510:client id="{7F033B1B-F608-4472-A73E-90C794C477DC}" v="35" dt="2023-02-22T17:41:16.759"/>
    <p1510:client id="{C8AE8BAE-BA46-895C-5E82-DCB8AFEFA289}" v="17" dt="2023-02-22T18:02:12.67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1506" y="60"/>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A1ED6EE9-0E8A-4B9B-9CC6-E41F4B48603C}" type="datetimeFigureOut">
              <a:rPr lang="en-US" smtClean="0"/>
              <a:t>2/23/2023</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C8CBF8D7-B529-45B1-B831-779B642467DF}" type="slidenum">
              <a:rPr lang="en-US" smtClean="0"/>
              <a:t>‹#›</a:t>
            </a:fld>
            <a:endParaRPr lang="en-US"/>
          </a:p>
        </p:txBody>
      </p:sp>
    </p:spTree>
    <p:extLst>
      <p:ext uri="{BB962C8B-B14F-4D97-AF65-F5344CB8AC3E}">
        <p14:creationId xmlns:p14="http://schemas.microsoft.com/office/powerpoint/2010/main" val="16084157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CBF8D7-B529-45B1-B831-779B642467DF}" type="slidenum">
              <a:rPr lang="en-US" smtClean="0"/>
              <a:t>9</a:t>
            </a:fld>
            <a:endParaRPr lang="en-US"/>
          </a:p>
        </p:txBody>
      </p:sp>
    </p:spTree>
    <p:extLst>
      <p:ext uri="{BB962C8B-B14F-4D97-AF65-F5344CB8AC3E}">
        <p14:creationId xmlns:p14="http://schemas.microsoft.com/office/powerpoint/2010/main" val="16902990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5132" y="2059012"/>
            <a:ext cx="9146751"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74319" y="2166365"/>
            <a:ext cx="8603674" cy="1739347"/>
          </a:xfrm>
        </p:spPr>
        <p:txBody>
          <a:bodyPr tIns="45720" bIns="45720" anchor="ctr">
            <a:normAutofit/>
          </a:bodyPr>
          <a:lstStyle>
            <a:lvl1pPr algn="ctr">
              <a:lnSpc>
                <a:spcPct val="80000"/>
              </a:lnSpc>
              <a:defRPr sz="6000" spc="0" baseline="0"/>
            </a:lvl1pPr>
          </a:lstStyle>
          <a:p>
            <a:r>
              <a:rPr lang="en-US"/>
              <a:t>Click to edit Master title style</a:t>
            </a:r>
            <a:endParaRPr lang="en-US" dirty="0"/>
          </a:p>
        </p:txBody>
      </p:sp>
      <p:sp>
        <p:nvSpPr>
          <p:cNvPr id="3" name="Subtitle 2"/>
          <p:cNvSpPr>
            <a:spLocks noGrp="1"/>
          </p:cNvSpPr>
          <p:nvPr>
            <p:ph type="subTitle" idx="1"/>
          </p:nvPr>
        </p:nvSpPr>
        <p:spPr>
          <a:xfrm>
            <a:off x="1143000" y="3970315"/>
            <a:ext cx="6858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1E1AB2D-B245-4647-9697-69CCA89E3209}" type="datetime1">
              <a:rPr lang="en-US" smtClean="0"/>
              <a:t>2/23/2023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0A2651-7EAA-4570-8184-048B6F31DAC3}" type="slidenum">
              <a:rPr lang="en-US" smtClean="0"/>
              <a:pPr/>
              <a:t>‹#›</a:t>
            </a:fld>
            <a:endParaRPr lang="en-US"/>
          </a:p>
        </p:txBody>
      </p:sp>
    </p:spTree>
    <p:extLst>
      <p:ext uri="{BB962C8B-B14F-4D97-AF65-F5344CB8AC3E}">
        <p14:creationId xmlns:p14="http://schemas.microsoft.com/office/powerpoint/2010/main" val="967177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3C85FE-FF60-4C14-8600-0B0CEF91FCB3}" type="datetime1">
              <a:rPr lang="en-US" smtClean="0"/>
              <a:t>2/23/2023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0A2651-7EAA-4570-8184-048B6F31DAC3}" type="slidenum">
              <a:rPr lang="en-US" smtClean="0"/>
              <a:pPr/>
              <a:t>‹#›</a:t>
            </a:fld>
            <a:endParaRPr lang="en-US"/>
          </a:p>
        </p:txBody>
      </p:sp>
    </p:spTree>
    <p:extLst>
      <p:ext uri="{BB962C8B-B14F-4D97-AF65-F5344CB8AC3E}">
        <p14:creationId xmlns:p14="http://schemas.microsoft.com/office/powerpoint/2010/main" val="664448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764484" y="0"/>
            <a:ext cx="20574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870468" y="609600"/>
            <a:ext cx="1801785"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609600"/>
            <a:ext cx="5979968"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422855"/>
            <a:ext cx="2057397" cy="365125"/>
          </a:xfrm>
        </p:spPr>
        <p:txBody>
          <a:bodyPr/>
          <a:lstStyle/>
          <a:p>
            <a:fld id="{C6EDF429-12F3-4A76-AC4F-6E4722E67C13}" type="datetime1">
              <a:rPr lang="en-US" smtClean="0"/>
              <a:t>2/23/2023</a:t>
            </a:fld>
            <a:endParaRPr lang="en-US"/>
          </a:p>
        </p:txBody>
      </p:sp>
      <p:sp>
        <p:nvSpPr>
          <p:cNvPr id="5" name="Footer Placeholder 4"/>
          <p:cNvSpPr>
            <a:spLocks noGrp="1"/>
          </p:cNvSpPr>
          <p:nvPr>
            <p:ph type="ftr" sz="quarter" idx="11"/>
          </p:nvPr>
        </p:nvSpPr>
        <p:spPr>
          <a:xfrm>
            <a:off x="2832102" y="6422855"/>
            <a:ext cx="3209752" cy="365125"/>
          </a:xfrm>
        </p:spPr>
        <p:txBody>
          <a:bodyPr/>
          <a:lstStyle/>
          <a:p>
            <a:endParaRPr lang="en-US"/>
          </a:p>
        </p:txBody>
      </p:sp>
      <p:sp>
        <p:nvSpPr>
          <p:cNvPr id="6" name="Slide Number Placeholder 5"/>
          <p:cNvSpPr>
            <a:spLocks noGrp="1"/>
          </p:cNvSpPr>
          <p:nvPr>
            <p:ph type="sldNum" sz="quarter" idx="12"/>
          </p:nvPr>
        </p:nvSpPr>
        <p:spPr>
          <a:xfrm>
            <a:off x="6054787" y="6422855"/>
            <a:ext cx="659819" cy="365125"/>
          </a:xfrm>
        </p:spPr>
        <p:txBody>
          <a:bodyPr/>
          <a:lstStyle/>
          <a:p>
            <a:fld id="{C00A2651-7EAA-4570-8184-048B6F31DAC3}" type="slidenum">
              <a:rPr lang="en-US" smtClean="0"/>
              <a:pPr/>
              <a:t>‹#›</a:t>
            </a:fld>
            <a:endParaRPr lang="en-US"/>
          </a:p>
        </p:txBody>
      </p:sp>
    </p:spTree>
    <p:extLst>
      <p:ext uri="{BB962C8B-B14F-4D97-AF65-F5344CB8AC3E}">
        <p14:creationId xmlns:p14="http://schemas.microsoft.com/office/powerpoint/2010/main" val="40134861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EFFACF-EFCC-4BD9-AD00-59556B98F3D0}" type="datetime1">
              <a:rPr lang="en-US" smtClean="0"/>
              <a:t>2/23/2023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0A2651-7EAA-4570-8184-048B6F31DAC3}" type="slidenum">
              <a:rPr lang="en-US" smtClean="0"/>
              <a:pPr/>
              <a:t>‹#›</a:t>
            </a:fld>
            <a:endParaRPr lang="en-US"/>
          </a:p>
        </p:txBody>
      </p:sp>
    </p:spTree>
    <p:extLst>
      <p:ext uri="{BB962C8B-B14F-4D97-AF65-F5344CB8AC3E}">
        <p14:creationId xmlns:p14="http://schemas.microsoft.com/office/powerpoint/2010/main" val="517656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5132" y="2059012"/>
            <a:ext cx="9146751"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24893" y="2208879"/>
            <a:ext cx="7886700" cy="1676400"/>
          </a:xfrm>
        </p:spPr>
        <p:txBody>
          <a:bodyPr anchor="ctr">
            <a:noAutofit/>
          </a:bodyPr>
          <a:lstStyle>
            <a:lvl1pPr algn="ctr">
              <a:lnSpc>
                <a:spcPct val="80000"/>
              </a:lnSpc>
              <a:defRPr sz="6000" b="0" spc="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4893" y="3984400"/>
            <a:ext cx="78867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596731CA-3E4F-4170-B0A3-9981ABEA223D}" type="datetime1">
              <a:rPr lang="en-US" smtClean="0"/>
              <a:t>2/23/2023</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C00A2651-7EAA-4570-8184-048B6F31DAC3}" type="slidenum">
              <a:rPr lang="en-US" smtClean="0"/>
              <a:pPr/>
              <a:t>‹#›</a:t>
            </a:fld>
            <a:endParaRPr lang="en-US"/>
          </a:p>
        </p:txBody>
      </p:sp>
    </p:spTree>
    <p:extLst>
      <p:ext uri="{BB962C8B-B14F-4D97-AF65-F5344CB8AC3E}">
        <p14:creationId xmlns:p14="http://schemas.microsoft.com/office/powerpoint/2010/main" val="343723034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797" y="2011680"/>
            <a:ext cx="365760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00600" y="2011680"/>
            <a:ext cx="365760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F1BF4AB-492F-485B-B15F-186DB24E3389}" type="datetime1">
              <a:rPr lang="en-US" smtClean="0"/>
              <a:t>2/23/2023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0A2651-7EAA-4570-8184-048B6F31DAC3}" type="slidenum">
              <a:rPr lang="en-US" smtClean="0"/>
              <a:pPr/>
              <a:t>‹#›</a:t>
            </a:fld>
            <a:endParaRPr lang="en-US"/>
          </a:p>
        </p:txBody>
      </p:sp>
    </p:spTree>
    <p:extLst>
      <p:ext uri="{BB962C8B-B14F-4D97-AF65-F5344CB8AC3E}">
        <p14:creationId xmlns:p14="http://schemas.microsoft.com/office/powerpoint/2010/main" val="15018541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685800" y="1913470"/>
            <a:ext cx="3657600" cy="743094"/>
          </a:xfrm>
        </p:spPr>
        <p:txBody>
          <a:bodyPr anchor="ctr">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2656566"/>
            <a:ext cx="365760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00428" y="1913470"/>
            <a:ext cx="3657600" cy="743094"/>
          </a:xfrm>
        </p:spPr>
        <p:txBody>
          <a:bodyPr anchor="ctr">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800428" y="2656564"/>
            <a:ext cx="365760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27F9D47-671B-4722-9873-EFD9B944AABB}" type="datetime1">
              <a:rPr lang="en-US" smtClean="0"/>
              <a:t>2/23/2023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0A2651-7EAA-4570-8184-048B6F31DAC3}" type="slidenum">
              <a:rPr lang="en-US" smtClean="0"/>
              <a:pPr/>
              <a:t>‹#›</a:t>
            </a:fld>
            <a:endParaRPr lang="en-US"/>
          </a:p>
        </p:txBody>
      </p:sp>
    </p:spTree>
    <p:extLst>
      <p:ext uri="{BB962C8B-B14F-4D97-AF65-F5344CB8AC3E}">
        <p14:creationId xmlns:p14="http://schemas.microsoft.com/office/powerpoint/2010/main" val="11570701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E1E4DD1-810F-4890-82C9-D8E6DAD29B42}" type="datetime1">
              <a:rPr lang="en-US" smtClean="0"/>
              <a:t>2/23/2023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0A2651-7EAA-4570-8184-048B6F31DAC3}" type="slidenum">
              <a:rPr lang="en-US" smtClean="0"/>
              <a:pPr/>
              <a:t>‹#›</a:t>
            </a:fld>
            <a:endParaRPr lang="en-US"/>
          </a:p>
        </p:txBody>
      </p:sp>
    </p:spTree>
    <p:extLst>
      <p:ext uri="{BB962C8B-B14F-4D97-AF65-F5344CB8AC3E}">
        <p14:creationId xmlns:p14="http://schemas.microsoft.com/office/powerpoint/2010/main" val="2187288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2060B3-9E19-404B-A2BD-6EC8A1804B9B}" type="datetime1">
              <a:rPr lang="en-US" smtClean="0"/>
              <a:t>2/23/2023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0A2651-7EAA-4570-8184-048B6F31DAC3}" type="slidenum">
              <a:rPr lang="en-US" smtClean="0"/>
              <a:pPr/>
              <a:t>‹#›</a:t>
            </a:fld>
            <a:endParaRPr lang="en-US"/>
          </a:p>
        </p:txBody>
      </p:sp>
    </p:spTree>
    <p:extLst>
      <p:ext uri="{BB962C8B-B14F-4D97-AF65-F5344CB8AC3E}">
        <p14:creationId xmlns:p14="http://schemas.microsoft.com/office/powerpoint/2010/main" val="2950583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85800" y="2148840"/>
            <a:ext cx="4572000" cy="38404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892568" y="2147487"/>
            <a:ext cx="2560320" cy="3432319"/>
          </a:xfrm>
        </p:spPr>
        <p:txBody>
          <a:bodyPr>
            <a:normAutofit/>
          </a:bodyPr>
          <a:lstStyle>
            <a:lvl1pPr marL="0" indent="0">
              <a:lnSpc>
                <a:spcPct val="95000"/>
              </a:lnSpc>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A19FF34-DD51-4679-B223-2F89804042B5}" type="datetime1">
              <a:rPr lang="en-US" smtClean="0"/>
              <a:t>2/23/2023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0A2651-7EAA-4570-8184-048B6F31DAC3}" type="slidenum">
              <a:rPr lang="en-US" smtClean="0"/>
              <a:pPr/>
              <a:t>‹#›</a:t>
            </a:fld>
            <a:endParaRPr lang="en-US"/>
          </a:p>
        </p:txBody>
      </p:sp>
    </p:spTree>
    <p:extLst>
      <p:ext uri="{BB962C8B-B14F-4D97-AF65-F5344CB8AC3E}">
        <p14:creationId xmlns:p14="http://schemas.microsoft.com/office/powerpoint/2010/main" val="3339513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685800" y="2211494"/>
            <a:ext cx="4754880" cy="384048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885351" y="2150621"/>
            <a:ext cx="2560320" cy="3429000"/>
          </a:xfrm>
        </p:spPr>
        <p:txBody>
          <a:bodyPr>
            <a:normAutofit/>
          </a:bodyPr>
          <a:lstStyle>
            <a:lvl1pPr marL="0" indent="0">
              <a:lnSpc>
                <a:spcPct val="95000"/>
              </a:lnSpc>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20BA68D-2976-43F9-B023-E52D170977AA}" type="datetime1">
              <a:rPr lang="en-US" smtClean="0"/>
              <a:t>2/23/2023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0A2651-7EAA-4570-8184-048B6F31DAC3}" type="slidenum">
              <a:rPr lang="en-US" smtClean="0"/>
              <a:pPr/>
              <a:t>‹#›</a:t>
            </a:fld>
            <a:endParaRPr lang="en-US"/>
          </a:p>
        </p:txBody>
      </p:sp>
    </p:spTree>
    <p:extLst>
      <p:ext uri="{BB962C8B-B14F-4D97-AF65-F5344CB8AC3E}">
        <p14:creationId xmlns:p14="http://schemas.microsoft.com/office/powerpoint/2010/main" val="21420019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362" y="176109"/>
            <a:ext cx="9141714"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685019" y="284176"/>
            <a:ext cx="7772400" cy="15087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019" y="2011680"/>
            <a:ext cx="7772400" cy="42062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557" y="6422855"/>
            <a:ext cx="2595043" cy="365125"/>
          </a:xfrm>
          <a:prstGeom prst="rect">
            <a:avLst/>
          </a:prstGeom>
        </p:spPr>
        <p:txBody>
          <a:bodyPr vert="horz" lIns="91440" tIns="45720" rIns="45720" bIns="45720" rtlCol="0" anchor="ctr"/>
          <a:lstStyle>
            <a:lvl1pPr algn="l">
              <a:defRPr sz="1050">
                <a:solidFill>
                  <a:schemeClr val="tx1"/>
                </a:solidFill>
              </a:defRPr>
            </a:lvl1pPr>
          </a:lstStyle>
          <a:p>
            <a:fld id="{6247A73F-DD37-4758-81B6-BCF0B986DA2E}" type="datetime1">
              <a:rPr lang="en-US" smtClean="0"/>
              <a:t>2/23/2023</a:t>
            </a:fld>
            <a:endParaRPr lang="en-US"/>
          </a:p>
        </p:txBody>
      </p:sp>
      <p:sp>
        <p:nvSpPr>
          <p:cNvPr id="5" name="Footer Placeholder 4"/>
          <p:cNvSpPr>
            <a:spLocks noGrp="1"/>
          </p:cNvSpPr>
          <p:nvPr>
            <p:ph type="ftr" sz="quarter" idx="3"/>
          </p:nvPr>
        </p:nvSpPr>
        <p:spPr>
          <a:xfrm>
            <a:off x="4191000" y="6422855"/>
            <a:ext cx="4060627" cy="365125"/>
          </a:xfrm>
          <a:prstGeom prst="rect">
            <a:avLst/>
          </a:prstGeom>
        </p:spPr>
        <p:txBody>
          <a:bodyPr vert="horz" lIns="91440" tIns="45720" rIns="91440" bIns="45720" rtlCol="0" anchor="ctr"/>
          <a:lstStyle>
            <a:lvl1pPr algn="r">
              <a:defRPr sz="1050">
                <a:solidFill>
                  <a:schemeClr val="tx1"/>
                </a:solidFill>
              </a:defRPr>
            </a:lvl1pPr>
          </a:lstStyle>
          <a:p>
            <a:endParaRPr lang="en-US"/>
          </a:p>
        </p:txBody>
      </p:sp>
      <p:sp>
        <p:nvSpPr>
          <p:cNvPr id="6" name="Slide Number Placeholder 5"/>
          <p:cNvSpPr>
            <a:spLocks noGrp="1"/>
          </p:cNvSpPr>
          <p:nvPr>
            <p:ph type="sldNum" sz="quarter" idx="4"/>
          </p:nvPr>
        </p:nvSpPr>
        <p:spPr>
          <a:xfrm>
            <a:off x="8265139" y="6422855"/>
            <a:ext cx="709698" cy="365125"/>
          </a:xfrm>
          <a:prstGeom prst="rect">
            <a:avLst/>
          </a:prstGeom>
        </p:spPr>
        <p:txBody>
          <a:bodyPr vert="horz" lIns="45720" tIns="45720" rIns="91440" bIns="45720" rtlCol="0" anchor="ctr"/>
          <a:lstStyle>
            <a:lvl1pPr algn="l">
              <a:defRPr sz="1200" b="0">
                <a:solidFill>
                  <a:schemeClr val="tx1"/>
                </a:solidFill>
              </a:defRPr>
            </a:lvl1pPr>
          </a:lstStyle>
          <a:p>
            <a:fld id="{C00A2651-7EAA-4570-8184-048B6F31DAC3}" type="slidenum">
              <a:rPr lang="en-US" smtClean="0"/>
              <a:pPr/>
              <a:t>‹#›</a:t>
            </a:fld>
            <a:endParaRPr lang="en-US"/>
          </a:p>
        </p:txBody>
      </p:sp>
    </p:spTree>
    <p:extLst>
      <p:ext uri="{BB962C8B-B14F-4D97-AF65-F5344CB8AC3E}">
        <p14:creationId xmlns:p14="http://schemas.microsoft.com/office/powerpoint/2010/main" val="4057083349"/>
      </p:ext>
    </p:extLst>
  </p:cSld>
  <p:clrMap bg1="dk1" tx1="lt1" bg2="dk2" tx2="lt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hf hdr="0" ftr="0" dt="0"/>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mailto:HumanResources@revere.org" TargetMode="External"/><Relationship Id="rId2" Type="http://schemas.openxmlformats.org/officeDocument/2006/relationships/hyperlink" Target="http://www.revere.org/job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chor="ctr">
            <a:normAutofit/>
          </a:bodyPr>
          <a:lstStyle/>
          <a:p>
            <a:r>
              <a:rPr lang="en-US" sz="4400" b="1" dirty="0">
                <a:solidFill>
                  <a:srgbClr val="002060"/>
                </a:solidFill>
                <a:latin typeface="Calibri Light" panose="020F0302020204030204" pitchFamily="34" charset="0"/>
                <a:cs typeface="Calibri Light" panose="020F0302020204030204" pitchFamily="34" charset="0"/>
              </a:rPr>
              <a:t>LOA (Leave of ABSENCE) AND PTO (PAID TIME OFF) INFO SESSION.</a:t>
            </a:r>
          </a:p>
        </p:txBody>
      </p:sp>
      <p:sp>
        <p:nvSpPr>
          <p:cNvPr id="3" name="TextBox 2">
            <a:extLst>
              <a:ext uri="{FF2B5EF4-FFF2-40B4-BE49-F238E27FC236}">
                <a16:creationId xmlns:a16="http://schemas.microsoft.com/office/drawing/2014/main" id="{70124EB6-4617-EC91-27E6-A8EE8D8E7624}"/>
              </a:ext>
            </a:extLst>
          </p:cNvPr>
          <p:cNvSpPr txBox="1"/>
          <p:nvPr/>
        </p:nvSpPr>
        <p:spPr>
          <a:xfrm>
            <a:off x="685800" y="4495800"/>
            <a:ext cx="8305800" cy="1015663"/>
          </a:xfrm>
          <a:prstGeom prst="rect">
            <a:avLst/>
          </a:prstGeom>
          <a:noFill/>
        </p:spPr>
        <p:txBody>
          <a:bodyPr wrap="square" rtlCol="0">
            <a:spAutoFit/>
          </a:bodyPr>
          <a:lstStyle/>
          <a:p>
            <a:pPr algn="ctr"/>
            <a:r>
              <a:rPr lang="en-US" sz="2000" dirty="0">
                <a:latin typeface="Calibri Light" panose="020F0302020204030204" pitchFamily="34" charset="0"/>
                <a:cs typeface="Calibri Light" panose="020F0302020204030204" pitchFamily="34" charset="0"/>
              </a:rPr>
              <a:t>Hosted </a:t>
            </a:r>
            <a:r>
              <a:rPr lang="en-US" sz="2000">
                <a:latin typeface="Calibri Light" panose="020F0302020204030204" pitchFamily="34" charset="0"/>
                <a:cs typeface="Calibri Light" panose="020F0302020204030204" pitchFamily="34" charset="0"/>
              </a:rPr>
              <a:t>by the </a:t>
            </a:r>
            <a:r>
              <a:rPr lang="en-US" sz="2000" dirty="0">
                <a:latin typeface="Calibri Light" panose="020F0302020204030204" pitchFamily="34" charset="0"/>
                <a:cs typeface="Calibri Light" panose="020F0302020204030204" pitchFamily="34" charset="0"/>
              </a:rPr>
              <a:t>City of Revere Human Resources Department, </a:t>
            </a:r>
            <a:r>
              <a:rPr lang="en-US" sz="2000">
                <a:latin typeface="Calibri Light" panose="020F0302020204030204" pitchFamily="34" charset="0"/>
                <a:cs typeface="Calibri Light" panose="020F0302020204030204" pitchFamily="34" charset="0"/>
              </a:rPr>
              <a:t>under the </a:t>
            </a:r>
            <a:r>
              <a:rPr lang="en-US" sz="2000" dirty="0">
                <a:latin typeface="Calibri Light" panose="020F0302020204030204" pitchFamily="34" charset="0"/>
                <a:cs typeface="Calibri Light" panose="020F0302020204030204" pitchFamily="34" charset="0"/>
              </a:rPr>
              <a:t>Direction </a:t>
            </a:r>
            <a:r>
              <a:rPr lang="en-US" sz="2000">
                <a:latin typeface="Calibri Light" panose="020F0302020204030204" pitchFamily="34" charset="0"/>
                <a:cs typeface="Calibri Light" panose="020F0302020204030204" pitchFamily="34" charset="0"/>
              </a:rPr>
              <a:t>of the </a:t>
            </a:r>
            <a:r>
              <a:rPr lang="en-US" sz="2000" dirty="0">
                <a:latin typeface="Calibri Light" panose="020F0302020204030204" pitchFamily="34" charset="0"/>
                <a:cs typeface="Calibri Light" panose="020F0302020204030204" pitchFamily="34" charset="0"/>
              </a:rPr>
              <a:t>Office of Talent and Culture. </a:t>
            </a:r>
          </a:p>
          <a:p>
            <a:pPr algn="ctr"/>
            <a:r>
              <a:rPr lang="en-US" sz="2000" dirty="0">
                <a:latin typeface="Calibri Light" panose="020F0302020204030204" pitchFamily="34" charset="0"/>
                <a:cs typeface="Calibri Light" panose="020F0302020204030204" pitchFamily="34" charset="0"/>
              </a:rPr>
              <a:t>February 23</a:t>
            </a:r>
            <a:r>
              <a:rPr lang="en-US" sz="2000" baseline="30000" dirty="0">
                <a:latin typeface="Calibri Light" panose="020F0302020204030204" pitchFamily="34" charset="0"/>
                <a:cs typeface="Calibri Light" panose="020F0302020204030204" pitchFamily="34" charset="0"/>
              </a:rPr>
              <a:t>rd</a:t>
            </a:r>
            <a:r>
              <a:rPr lang="en-US" sz="2000" dirty="0">
                <a:latin typeface="Calibri Light" panose="020F0302020204030204" pitchFamily="34" charset="0"/>
                <a:cs typeface="Calibri Light" panose="020F0302020204030204" pitchFamily="34" charset="0"/>
              </a:rPr>
              <a:t>, 2023.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0"/>
            <a:ext cx="8763000" cy="431597"/>
          </a:xfrm>
        </p:spPr>
        <p:txBody>
          <a:bodyPr>
            <a:noAutofit/>
          </a:bodyPr>
          <a:lstStyle/>
          <a:p>
            <a:pPr algn="ctr"/>
            <a:r>
              <a:rPr lang="en-US" sz="4400" b="1" kern="0" dirty="0">
                <a:solidFill>
                  <a:srgbClr val="002060"/>
                </a:solidFill>
                <a:latin typeface="Calibri Light" panose="020F0302020204030204" pitchFamily="34" charset="0"/>
                <a:cs typeface="Calibri Light" panose="020F0302020204030204" pitchFamily="34" charset="0"/>
              </a:rPr>
              <a:t>Employees’ responsibilities</a:t>
            </a:r>
            <a:endParaRPr lang="en-US" sz="4400" dirty="0">
              <a:solidFill>
                <a:srgbClr val="002060"/>
              </a:solidFill>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a:xfrm>
            <a:off x="169163" y="1983922"/>
            <a:ext cx="8915400" cy="6014030"/>
          </a:xfrm>
        </p:spPr>
        <p:txBody>
          <a:bodyPr vert="horz" lIns="91440" tIns="45720" rIns="91440" bIns="45720" rtlCol="0" anchor="t">
            <a:normAutofit/>
          </a:bodyPr>
          <a:lstStyle/>
          <a:p>
            <a:pPr algn="just" fontAlgn="base">
              <a:lnSpc>
                <a:spcPct val="120000"/>
              </a:lnSpc>
              <a:spcBef>
                <a:spcPct val="0"/>
              </a:spcBef>
              <a:spcAft>
                <a:spcPct val="0"/>
              </a:spcAft>
              <a:buClrTx/>
              <a:buSzTx/>
              <a:buFont typeface="Arial" panose="020B0604020202020204" pitchFamily="34" charset="0"/>
              <a:buChar char="•"/>
            </a:pPr>
            <a:r>
              <a:rPr lang="en-US" sz="2800" dirty="0">
                <a:latin typeface="Calibri Light"/>
                <a:cs typeface="Calibri Light"/>
              </a:rPr>
              <a:t>Employees have 15 calendar days to complete and return the forms and Medical Certifications to Human Resources.</a:t>
            </a:r>
          </a:p>
          <a:p>
            <a:pPr algn="just" fontAlgn="base">
              <a:lnSpc>
                <a:spcPct val="120000"/>
              </a:lnSpc>
              <a:spcBef>
                <a:spcPct val="0"/>
              </a:spcBef>
              <a:spcAft>
                <a:spcPct val="0"/>
              </a:spcAft>
              <a:buClrTx/>
              <a:buSzTx/>
              <a:buFont typeface="Arial" panose="020B0604020202020204" pitchFamily="34" charset="0"/>
              <a:buChar char="•"/>
            </a:pPr>
            <a:r>
              <a:rPr lang="en-US" sz="2800" dirty="0">
                <a:latin typeface="Calibri Light"/>
                <a:cs typeface="Calibri Light"/>
              </a:rPr>
              <a:t>Human Resources may ask for additional information before approving a claim and the employee must submit it.</a:t>
            </a:r>
          </a:p>
          <a:p>
            <a:pPr algn="just" fontAlgn="base">
              <a:lnSpc>
                <a:spcPct val="120000"/>
              </a:lnSpc>
              <a:spcBef>
                <a:spcPct val="0"/>
              </a:spcBef>
              <a:spcAft>
                <a:spcPct val="0"/>
              </a:spcAft>
              <a:buClrTx/>
              <a:buSzTx/>
              <a:buFont typeface="Arial" panose="020B0604020202020204" pitchFamily="34" charset="0"/>
              <a:buChar char="•"/>
            </a:pPr>
            <a:r>
              <a:rPr lang="en-US" sz="2800" dirty="0">
                <a:latin typeface="Calibri Light"/>
                <a:cs typeface="Calibri Light"/>
              </a:rPr>
              <a:t>The Employer has the right to require a second and third medical opinion.</a:t>
            </a:r>
          </a:p>
          <a:p>
            <a:pPr algn="just" fontAlgn="base">
              <a:lnSpc>
                <a:spcPct val="120000"/>
              </a:lnSpc>
              <a:spcBef>
                <a:spcPct val="0"/>
              </a:spcBef>
              <a:spcAft>
                <a:spcPct val="0"/>
              </a:spcAft>
              <a:buClrTx/>
              <a:buFont typeface="Arial" panose="020B0604020202020204" pitchFamily="34" charset="0"/>
              <a:buChar char="•"/>
            </a:pPr>
            <a:r>
              <a:rPr lang="en-US" sz="2800" dirty="0">
                <a:latin typeface="Calibri Light"/>
                <a:cs typeface="Calibri Light"/>
              </a:rPr>
              <a:t>Must provide notice of return ahead of time. </a:t>
            </a:r>
            <a:endParaRPr lang="en-US" sz="2800" dirty="0">
              <a:latin typeface="Calibri Light" panose="020F0302020204030204" pitchFamily="34" charset="0"/>
              <a:cs typeface="Calibri Light" panose="020F0302020204030204" pitchFamily="34" charset="0"/>
            </a:endParaRPr>
          </a:p>
          <a:p>
            <a:pPr algn="just" fontAlgn="base">
              <a:lnSpc>
                <a:spcPct val="120000"/>
              </a:lnSpc>
              <a:spcBef>
                <a:spcPct val="0"/>
              </a:spcBef>
              <a:spcAft>
                <a:spcPct val="0"/>
              </a:spcAft>
              <a:buClrTx/>
              <a:buFont typeface="Arial" panose="020B0604020202020204" pitchFamily="34" charset="0"/>
              <a:buChar char="•"/>
            </a:pPr>
            <a:r>
              <a:rPr lang="en-US" sz="2800" dirty="0">
                <a:latin typeface="Calibri Light"/>
                <a:cs typeface="Calibri Light"/>
              </a:rPr>
              <a:t>Track the amount of FMLA that has been used.</a:t>
            </a:r>
          </a:p>
          <a:p>
            <a:pPr algn="just" fontAlgn="base">
              <a:lnSpc>
                <a:spcPct val="120000"/>
              </a:lnSpc>
              <a:spcBef>
                <a:spcPct val="0"/>
              </a:spcBef>
              <a:spcAft>
                <a:spcPct val="0"/>
              </a:spcAft>
              <a:buClrTx/>
              <a:buSzTx/>
              <a:buFont typeface="Arial" panose="020B0604020202020204" pitchFamily="34" charset="0"/>
              <a:buChar char="•"/>
            </a:pPr>
            <a:endParaRPr lang="en-US" sz="2800" dirty="0">
              <a:latin typeface="Calibri Light" panose="020F0302020204030204" pitchFamily="34" charset="0"/>
              <a:cs typeface="Calibri Light" panose="020F0302020204030204" pitchFamily="34" charset="0"/>
            </a:endParaRPr>
          </a:p>
          <a:p>
            <a:pPr marL="0" indent="0" fontAlgn="base">
              <a:lnSpc>
                <a:spcPct val="120000"/>
              </a:lnSpc>
              <a:spcBef>
                <a:spcPct val="0"/>
              </a:spcBef>
              <a:spcAft>
                <a:spcPct val="0"/>
              </a:spcAft>
              <a:buClrTx/>
              <a:buSzTx/>
              <a:buNone/>
            </a:pPr>
            <a:endParaRPr lang="en-US" sz="2800" dirty="0">
              <a:solidFill>
                <a:schemeClr val="accent2"/>
              </a:solidFill>
              <a:latin typeface="Calibri Light" panose="020F0302020204030204" pitchFamily="34" charset="0"/>
              <a:cs typeface="Calibri Light" panose="020F0302020204030204" pitchFamily="34" charset="0"/>
            </a:endParaRPr>
          </a:p>
        </p:txBody>
      </p:sp>
      <p:sp>
        <p:nvSpPr>
          <p:cNvPr id="4" name="Slide Number Placeholder 3"/>
          <p:cNvSpPr>
            <a:spLocks noGrp="1"/>
          </p:cNvSpPr>
          <p:nvPr>
            <p:ph type="sldNum" sz="quarter" idx="12"/>
          </p:nvPr>
        </p:nvSpPr>
        <p:spPr/>
        <p:txBody>
          <a:bodyPr/>
          <a:lstStyle/>
          <a:p>
            <a:fld id="{C00A2651-7EAA-4570-8184-048B6F31DAC3}" type="slidenum">
              <a:rPr lang="en-US" smtClean="0"/>
              <a:pPr/>
              <a:t>10</a:t>
            </a:fld>
            <a:endParaRPr lang="en-US"/>
          </a:p>
        </p:txBody>
      </p:sp>
    </p:spTree>
    <p:extLst>
      <p:ext uri="{BB962C8B-B14F-4D97-AF65-F5344CB8AC3E}">
        <p14:creationId xmlns:p14="http://schemas.microsoft.com/office/powerpoint/2010/main" val="39600603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3643" y="762000"/>
            <a:ext cx="8455152" cy="609600"/>
          </a:xfrm>
        </p:spPr>
        <p:txBody>
          <a:bodyPr>
            <a:noAutofit/>
          </a:bodyPr>
          <a:lstStyle/>
          <a:p>
            <a:pPr algn="ctr"/>
            <a:r>
              <a:rPr lang="en-US" b="1" kern="0" dirty="0">
                <a:solidFill>
                  <a:srgbClr val="002060"/>
                </a:solidFill>
                <a:latin typeface="Calibri Light" panose="020F0302020204030204" pitchFamily="34" charset="0"/>
                <a:cs typeface="Calibri Light" panose="020F0302020204030204" pitchFamily="34" charset="0"/>
              </a:rPr>
              <a:t>Employees’ responsibilities</a:t>
            </a:r>
            <a:endParaRPr lang="en-US" dirty="0">
              <a:solidFill>
                <a:srgbClr val="002060"/>
              </a:solidFill>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a:xfrm>
            <a:off x="169162" y="1905000"/>
            <a:ext cx="8746237" cy="4882980"/>
          </a:xfrm>
        </p:spPr>
        <p:txBody>
          <a:bodyPr vert="horz" lIns="91440" tIns="45720" rIns="91440" bIns="45720" rtlCol="0" anchor="t">
            <a:normAutofit fontScale="92500"/>
          </a:bodyPr>
          <a:lstStyle/>
          <a:p>
            <a:pPr algn="just">
              <a:buClr>
                <a:schemeClr val="accent2"/>
              </a:buClr>
              <a:buFont typeface="Arial" panose="020B0604020202020204" pitchFamily="34" charset="0"/>
              <a:buChar char="•"/>
            </a:pPr>
            <a:r>
              <a:rPr lang="en-US" sz="3500" dirty="0">
                <a:latin typeface="Calibri Light" panose="020F0302020204030204" pitchFamily="34" charset="0"/>
                <a:cs typeface="Calibri Light" panose="020F0302020204030204" pitchFamily="34" charset="0"/>
              </a:rPr>
              <a:t>Continue to certify their need for a leave.</a:t>
            </a:r>
          </a:p>
          <a:p>
            <a:pPr algn="just">
              <a:buClr>
                <a:schemeClr val="accent2"/>
              </a:buClr>
              <a:buFont typeface="Arial" panose="020B0604020202020204" pitchFamily="34" charset="0"/>
              <a:buChar char="•"/>
            </a:pPr>
            <a:r>
              <a:rPr lang="en-US" sz="3500" dirty="0">
                <a:latin typeface="Calibri Light"/>
                <a:cs typeface="Calibri Light"/>
              </a:rPr>
              <a:t>Arrange for share of benefit premiums.</a:t>
            </a:r>
          </a:p>
          <a:p>
            <a:pPr algn="just">
              <a:buClr>
                <a:schemeClr val="accent2"/>
              </a:buClr>
              <a:buFont typeface="Arial" panose="020B0604020202020204" pitchFamily="34" charset="0"/>
              <a:buChar char="•"/>
            </a:pPr>
            <a:r>
              <a:rPr lang="en-US" sz="3500" dirty="0">
                <a:latin typeface="Calibri Light" panose="020F0302020204030204" pitchFamily="34" charset="0"/>
                <a:cs typeface="Calibri Light" panose="020F0302020204030204" pitchFamily="34" charset="0"/>
              </a:rPr>
              <a:t>If an extension is required, documentation needs to justify that extension.</a:t>
            </a:r>
          </a:p>
          <a:p>
            <a:pPr algn="just">
              <a:buClr>
                <a:schemeClr val="accent2"/>
              </a:buClr>
              <a:buFont typeface="Arial" panose="020B0604020202020204" pitchFamily="34" charset="0"/>
              <a:buChar char="•"/>
            </a:pPr>
            <a:r>
              <a:rPr lang="en-US" sz="3500" dirty="0">
                <a:latin typeface="Calibri Light" panose="020F0302020204030204" pitchFamily="34" charset="0"/>
                <a:cs typeface="Calibri Light" panose="020F0302020204030204" pitchFamily="34" charset="0"/>
              </a:rPr>
              <a:t>Periodic Notification During Leave: At least once every four (4) weeks while on leave, employees are required to contact their supervisor to report on their status and intention to return to work at the end of their leave. </a:t>
            </a:r>
          </a:p>
          <a:p>
            <a:pPr marL="0" indent="0">
              <a:buClr>
                <a:schemeClr val="accent2"/>
              </a:buClr>
              <a:buNone/>
            </a:pPr>
            <a:endParaRPr lang="en-US" sz="2400" dirty="0">
              <a:solidFill>
                <a:schemeClr val="accent2"/>
              </a:solidFill>
              <a:latin typeface="Arial" charset="0"/>
            </a:endParaRPr>
          </a:p>
          <a:p>
            <a:pPr>
              <a:buClr>
                <a:schemeClr val="accent2"/>
              </a:buClr>
            </a:pPr>
            <a:endParaRPr lang="en-US" sz="2400" kern="0" dirty="0">
              <a:solidFill>
                <a:schemeClr val="accent2"/>
              </a:solidFill>
            </a:endParaRPr>
          </a:p>
          <a:p>
            <a:pPr marL="0" indent="0">
              <a:buNone/>
            </a:pPr>
            <a:endParaRPr lang="en-US" sz="2400" dirty="0"/>
          </a:p>
        </p:txBody>
      </p:sp>
      <p:sp>
        <p:nvSpPr>
          <p:cNvPr id="4" name="Slide Number Placeholder 3"/>
          <p:cNvSpPr>
            <a:spLocks noGrp="1"/>
          </p:cNvSpPr>
          <p:nvPr>
            <p:ph type="sldNum" sz="quarter" idx="12"/>
          </p:nvPr>
        </p:nvSpPr>
        <p:spPr/>
        <p:txBody>
          <a:bodyPr/>
          <a:lstStyle/>
          <a:p>
            <a:fld id="{C00A2651-7EAA-4570-8184-048B6F31DAC3}" type="slidenum">
              <a:rPr lang="en-US" smtClean="0"/>
              <a:pPr/>
              <a:t>11</a:t>
            </a:fld>
            <a:endParaRPr lang="en-US"/>
          </a:p>
        </p:txBody>
      </p:sp>
    </p:spTree>
    <p:extLst>
      <p:ext uri="{BB962C8B-B14F-4D97-AF65-F5344CB8AC3E}">
        <p14:creationId xmlns:p14="http://schemas.microsoft.com/office/powerpoint/2010/main" val="3591261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019" y="762000"/>
            <a:ext cx="8534400" cy="609600"/>
          </a:xfrm>
        </p:spPr>
        <p:txBody>
          <a:bodyPr>
            <a:noAutofit/>
          </a:bodyPr>
          <a:lstStyle/>
          <a:p>
            <a:pPr algn="ctr"/>
            <a:r>
              <a:rPr lang="en-US" sz="4400" b="1" kern="0" dirty="0">
                <a:solidFill>
                  <a:srgbClr val="002060"/>
                </a:solidFill>
                <a:latin typeface="Calibri Light" panose="020F0302020204030204" pitchFamily="34" charset="0"/>
                <a:cs typeface="Calibri Light" panose="020F0302020204030204" pitchFamily="34" charset="0"/>
              </a:rPr>
              <a:t>Returning From FMLA Leave</a:t>
            </a:r>
            <a:endParaRPr lang="en-US" sz="4400" dirty="0">
              <a:solidFill>
                <a:srgbClr val="002060"/>
              </a:solidFill>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a:xfrm>
            <a:off x="76200" y="2011680"/>
            <a:ext cx="8762219" cy="4617720"/>
          </a:xfrm>
        </p:spPr>
        <p:txBody>
          <a:bodyPr vert="horz" lIns="91440" tIns="45720" rIns="91440" bIns="45720" rtlCol="0" anchor="t">
            <a:normAutofit/>
          </a:bodyPr>
          <a:lstStyle/>
          <a:p>
            <a:pPr lvl="0" algn="just" fontAlgn="base">
              <a:lnSpc>
                <a:spcPct val="110000"/>
              </a:lnSpc>
              <a:spcBef>
                <a:spcPts val="0"/>
              </a:spcBef>
              <a:spcAft>
                <a:spcPct val="0"/>
              </a:spcAft>
              <a:buClrTx/>
              <a:buSzTx/>
              <a:buFont typeface="Arial" panose="020B0604020202020204" pitchFamily="34" charset="0"/>
              <a:buChar char="•"/>
            </a:pPr>
            <a:r>
              <a:rPr lang="en-US" sz="3200" kern="0" dirty="0">
                <a:latin typeface="Calibri Light" panose="020F0302020204030204" pitchFamily="34" charset="0"/>
                <a:cs typeface="Calibri Light" panose="020F0302020204030204" pitchFamily="34" charset="0"/>
              </a:rPr>
              <a:t>Employees must furnish documentation from their physician authorizing them to return to work prior to their return.</a:t>
            </a:r>
          </a:p>
          <a:p>
            <a:pPr lvl="0" algn="just" fontAlgn="base">
              <a:lnSpc>
                <a:spcPct val="110000"/>
              </a:lnSpc>
              <a:spcBef>
                <a:spcPts val="0"/>
              </a:spcBef>
              <a:spcAft>
                <a:spcPct val="0"/>
              </a:spcAft>
              <a:buClrTx/>
              <a:buSzTx/>
              <a:buFont typeface="Arial" panose="020B0604020202020204" pitchFamily="34" charset="0"/>
              <a:buChar char="•"/>
            </a:pPr>
            <a:r>
              <a:rPr lang="en-US" sz="3200" kern="0" dirty="0">
                <a:latin typeface="Calibri Light" panose="020F0302020204030204" pitchFamily="34" charset="0"/>
                <a:cs typeface="Calibri Light" panose="020F0302020204030204" pitchFamily="34" charset="0"/>
              </a:rPr>
              <a:t>The documentation should include any restrictions that the employee may have. </a:t>
            </a:r>
          </a:p>
          <a:p>
            <a:pPr algn="just" fontAlgn="base">
              <a:lnSpc>
                <a:spcPct val="110000"/>
              </a:lnSpc>
              <a:spcBef>
                <a:spcPts val="0"/>
              </a:spcBef>
              <a:spcAft>
                <a:spcPct val="0"/>
              </a:spcAft>
              <a:buClrTx/>
              <a:buFont typeface="Arial" panose="020B0604020202020204" pitchFamily="34" charset="0"/>
              <a:buChar char="•"/>
            </a:pPr>
            <a:r>
              <a:rPr lang="en-US" sz="3200" kern="0" dirty="0">
                <a:latin typeface="Calibri Light"/>
                <a:cs typeface="Calibri Light"/>
              </a:rPr>
              <a:t>The employer has the right not to allow an employee to return if the physicians restrictions place an undue burden on the City.</a:t>
            </a:r>
          </a:p>
          <a:p>
            <a:pPr marL="0" indent="0" algn="just">
              <a:buNone/>
            </a:pPr>
            <a:endParaRPr lang="en-US" dirty="0"/>
          </a:p>
        </p:txBody>
      </p:sp>
      <p:sp>
        <p:nvSpPr>
          <p:cNvPr id="4" name="Slide Number Placeholder 3"/>
          <p:cNvSpPr>
            <a:spLocks noGrp="1"/>
          </p:cNvSpPr>
          <p:nvPr>
            <p:ph type="sldNum" sz="quarter" idx="12"/>
          </p:nvPr>
        </p:nvSpPr>
        <p:spPr/>
        <p:txBody>
          <a:bodyPr/>
          <a:lstStyle/>
          <a:p>
            <a:fld id="{C00A2651-7EAA-4570-8184-048B6F31DAC3}" type="slidenum">
              <a:rPr lang="en-US" smtClean="0"/>
              <a:pPr/>
              <a:t>12</a:t>
            </a:fld>
            <a:endParaRPr lang="en-US"/>
          </a:p>
        </p:txBody>
      </p:sp>
    </p:spTree>
    <p:extLst>
      <p:ext uri="{BB962C8B-B14F-4D97-AF65-F5344CB8AC3E}">
        <p14:creationId xmlns:p14="http://schemas.microsoft.com/office/powerpoint/2010/main" val="2497610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A7357A-08CC-548D-3D77-23749E37D979}"/>
              </a:ext>
            </a:extLst>
          </p:cNvPr>
          <p:cNvSpPr>
            <a:spLocks noGrp="1"/>
          </p:cNvSpPr>
          <p:nvPr>
            <p:ph type="title"/>
          </p:nvPr>
        </p:nvSpPr>
        <p:spPr/>
        <p:txBody>
          <a:bodyPr/>
          <a:lstStyle/>
          <a:p>
            <a:pPr algn="ctr"/>
            <a:r>
              <a:rPr lang="en-US" b="1" dirty="0">
                <a:latin typeface="Calibri Light" panose="020F0302020204030204" pitchFamily="34" charset="0"/>
                <a:cs typeface="Calibri Light" panose="020F0302020204030204" pitchFamily="34" charset="0"/>
              </a:rPr>
              <a:t>Process to request FMLA</a:t>
            </a:r>
          </a:p>
        </p:txBody>
      </p:sp>
      <p:sp>
        <p:nvSpPr>
          <p:cNvPr id="3" name="Content Placeholder 2">
            <a:extLst>
              <a:ext uri="{FF2B5EF4-FFF2-40B4-BE49-F238E27FC236}">
                <a16:creationId xmlns:a16="http://schemas.microsoft.com/office/drawing/2014/main" id="{D889448E-69AC-111B-9FF9-1E38A220D704}"/>
              </a:ext>
            </a:extLst>
          </p:cNvPr>
          <p:cNvSpPr>
            <a:spLocks noGrp="1"/>
          </p:cNvSpPr>
          <p:nvPr>
            <p:ph idx="1"/>
          </p:nvPr>
        </p:nvSpPr>
        <p:spPr>
          <a:xfrm>
            <a:off x="152400" y="1427811"/>
            <a:ext cx="8991600" cy="4995044"/>
          </a:xfrm>
        </p:spPr>
        <p:txBody>
          <a:bodyPr vert="horz" lIns="91440" tIns="45720" rIns="91440" bIns="45720" rtlCol="0" anchor="t">
            <a:noAutofit/>
          </a:bodyPr>
          <a:lstStyle/>
          <a:p>
            <a:pPr marL="0" indent="0">
              <a:buNone/>
            </a:pPr>
            <a:endParaRPr lang="en-US" sz="1800" b="1" dirty="0">
              <a:latin typeface="Calibri Light" panose="020F0302020204030204" pitchFamily="34" charset="0"/>
              <a:cs typeface="Calibri Light" panose="020F0302020204030204" pitchFamily="34" charset="0"/>
            </a:endParaRPr>
          </a:p>
          <a:p>
            <a:pPr algn="just">
              <a:buFont typeface="Arial" panose="020B0604020202020204" pitchFamily="34" charset="0"/>
              <a:buChar char="•"/>
            </a:pPr>
            <a:r>
              <a:rPr lang="en-US" sz="1800" b="1" dirty="0">
                <a:latin typeface="Calibri Light"/>
                <a:cs typeface="Calibri Light"/>
              </a:rPr>
              <a:t>Foreseeable leave </a:t>
            </a:r>
            <a:r>
              <a:rPr lang="en-US" sz="1800" dirty="0">
                <a:latin typeface="Calibri Light"/>
                <a:cs typeface="Calibri Light"/>
              </a:rPr>
              <a:t>30 days' notice is required, in writing to supervisor (no medical details need to be provided), also, must notify HR (medical reasons to be provided). </a:t>
            </a:r>
            <a:endParaRPr lang="en-US" sz="1800" dirty="0">
              <a:latin typeface="Calibri Light" panose="020F0302020204030204" pitchFamily="34" charset="0"/>
              <a:cs typeface="Calibri Light" panose="020F0302020204030204" pitchFamily="34" charset="0"/>
            </a:endParaRPr>
          </a:p>
          <a:p>
            <a:pPr algn="just">
              <a:buFont typeface="Arial" panose="020B0604020202020204" pitchFamily="34" charset="0"/>
              <a:buChar char="•"/>
            </a:pPr>
            <a:r>
              <a:rPr lang="en-US" sz="1800" b="1" dirty="0">
                <a:latin typeface="Calibri Light"/>
                <a:cs typeface="Calibri Light"/>
              </a:rPr>
              <a:t>Unforeseeable leave </a:t>
            </a:r>
            <a:r>
              <a:rPr lang="en-US" sz="1800" dirty="0">
                <a:latin typeface="Calibri Light"/>
                <a:cs typeface="Calibri Light"/>
              </a:rPr>
              <a:t>as soon as possible to the supervisor, verbal notice in this case is acceptable. </a:t>
            </a:r>
          </a:p>
          <a:p>
            <a:pPr algn="just">
              <a:buFont typeface="Arial" panose="020B0604020202020204" pitchFamily="34" charset="0"/>
              <a:buChar char="•"/>
            </a:pPr>
            <a:r>
              <a:rPr lang="en-US" sz="1800" dirty="0">
                <a:latin typeface="Calibri Light"/>
                <a:cs typeface="Calibri Light"/>
              </a:rPr>
              <a:t>All information requested on the Certification Form must be supplied, and all the HR LOA Form(s) must be fully completed and signed. </a:t>
            </a:r>
            <a:endParaRPr lang="en-US" sz="1800" dirty="0">
              <a:latin typeface="Calibri Light" panose="020F0302020204030204" pitchFamily="34" charset="0"/>
              <a:cs typeface="Calibri Light" panose="020F0302020204030204" pitchFamily="34" charset="0"/>
            </a:endParaRPr>
          </a:p>
          <a:p>
            <a:pPr algn="just">
              <a:buFont typeface="Arial" panose="020B0604020202020204" pitchFamily="34" charset="0"/>
              <a:buChar char="•"/>
            </a:pPr>
            <a:r>
              <a:rPr lang="en-US" sz="1800" dirty="0">
                <a:latin typeface="Calibri Light"/>
                <a:cs typeface="Calibri Light"/>
              </a:rPr>
              <a:t> An employee must return the Certification Form within 15 calendar days of the City’s request</a:t>
            </a:r>
          </a:p>
          <a:p>
            <a:pPr algn="just">
              <a:buFont typeface="Arial" panose="020B0604020202020204" pitchFamily="34" charset="0"/>
              <a:buChar char="•"/>
            </a:pPr>
            <a:r>
              <a:rPr lang="en-US" sz="1800" dirty="0">
                <a:latin typeface="Calibri Light"/>
                <a:cs typeface="Calibri Light"/>
              </a:rPr>
              <a:t>If an employee never produces a medical certification, then the leave is not FMLA protected leave. </a:t>
            </a:r>
            <a:endParaRPr lang="en-US" sz="1800" dirty="0">
              <a:latin typeface="Calibri Light" panose="020F0302020204030204" pitchFamily="34" charset="0"/>
              <a:cs typeface="Calibri Light" panose="020F0302020204030204" pitchFamily="34" charset="0"/>
            </a:endParaRPr>
          </a:p>
          <a:p>
            <a:pPr algn="just">
              <a:buFont typeface="Arial" panose="020B0604020202020204" pitchFamily="34" charset="0"/>
              <a:buChar char="•"/>
            </a:pPr>
            <a:r>
              <a:rPr lang="en-US" sz="1800" dirty="0">
                <a:latin typeface="Calibri Light"/>
                <a:cs typeface="Calibri Light"/>
              </a:rPr>
              <a:t>The duration of the leave is must be known and indicated on the forms, estimated time frame is acceptable. </a:t>
            </a:r>
            <a:endParaRPr lang="en-US" sz="1800" dirty="0">
              <a:latin typeface="Calibri Light" panose="020F0302020204030204" pitchFamily="34" charset="0"/>
              <a:cs typeface="Calibri Light" panose="020F0302020204030204" pitchFamily="34" charset="0"/>
            </a:endParaRPr>
          </a:p>
          <a:p>
            <a:pPr algn="just">
              <a:buFont typeface="Arial" panose="020B0604020202020204" pitchFamily="34" charset="0"/>
              <a:buChar char="•"/>
            </a:pPr>
            <a:r>
              <a:rPr lang="en-US" sz="1800" dirty="0">
                <a:latin typeface="Calibri Light"/>
                <a:cs typeface="Calibri Light"/>
              </a:rPr>
              <a:t>The City, at its own expense, may require an employee to submit to an examination by a physician selected by the City to verify the condition and expected length of disability. </a:t>
            </a:r>
            <a:endParaRPr lang="en-US" sz="1800" dirty="0">
              <a:latin typeface="Calibri Light" panose="020F0302020204030204" pitchFamily="34" charset="0"/>
              <a:cs typeface="Calibri Light" panose="020F0302020204030204" pitchFamily="34" charset="0"/>
            </a:endParaRPr>
          </a:p>
          <a:p>
            <a:pPr algn="just">
              <a:buFont typeface="Arial" panose="020B0604020202020204" pitchFamily="34" charset="0"/>
              <a:buChar char="•"/>
            </a:pPr>
            <a:r>
              <a:rPr lang="en-US" sz="1800" dirty="0">
                <a:latin typeface="Calibri Light" panose="020F0302020204030204" pitchFamily="34" charset="0"/>
                <a:cs typeface="Calibri Light" panose="020F0302020204030204" pitchFamily="34" charset="0"/>
              </a:rPr>
              <a:t>Employees may be asked to submit recertification forms of medical condition while out on leave, at reasonable intervals of no more than once every 30 days.</a:t>
            </a:r>
          </a:p>
        </p:txBody>
      </p:sp>
      <p:sp>
        <p:nvSpPr>
          <p:cNvPr id="4" name="Slide Number Placeholder 3">
            <a:extLst>
              <a:ext uri="{FF2B5EF4-FFF2-40B4-BE49-F238E27FC236}">
                <a16:creationId xmlns:a16="http://schemas.microsoft.com/office/drawing/2014/main" id="{929E77E2-47F4-520E-30D4-6CB0E294004B}"/>
              </a:ext>
            </a:extLst>
          </p:cNvPr>
          <p:cNvSpPr>
            <a:spLocks noGrp="1"/>
          </p:cNvSpPr>
          <p:nvPr>
            <p:ph type="sldNum" sz="quarter" idx="12"/>
          </p:nvPr>
        </p:nvSpPr>
        <p:spPr/>
        <p:txBody>
          <a:bodyPr/>
          <a:lstStyle/>
          <a:p>
            <a:fld id="{C00A2651-7EAA-4570-8184-048B6F31DAC3}" type="slidenum">
              <a:rPr lang="en-US" smtClean="0"/>
              <a:pPr/>
              <a:t>13</a:t>
            </a:fld>
            <a:endParaRPr lang="en-US"/>
          </a:p>
        </p:txBody>
      </p:sp>
    </p:spTree>
    <p:extLst>
      <p:ext uri="{BB962C8B-B14F-4D97-AF65-F5344CB8AC3E}">
        <p14:creationId xmlns:p14="http://schemas.microsoft.com/office/powerpoint/2010/main" val="29874706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B4C41-ADF7-7389-E46F-07DA65EB2CCC}"/>
              </a:ext>
            </a:extLst>
          </p:cNvPr>
          <p:cNvSpPr>
            <a:spLocks noGrp="1"/>
          </p:cNvSpPr>
          <p:nvPr>
            <p:ph type="title"/>
          </p:nvPr>
        </p:nvSpPr>
        <p:spPr/>
        <p:txBody>
          <a:bodyPr>
            <a:normAutofit/>
          </a:bodyPr>
          <a:lstStyle/>
          <a:p>
            <a:pPr algn="ctr"/>
            <a:r>
              <a:rPr lang="en-US" sz="4800" b="1" dirty="0">
                <a:latin typeface="Calibri Light" panose="020F0302020204030204" pitchFamily="34" charset="0"/>
                <a:cs typeface="Calibri Light" panose="020F0302020204030204" pitchFamily="34" charset="0"/>
              </a:rPr>
              <a:t>Parental leave</a:t>
            </a:r>
          </a:p>
        </p:txBody>
      </p:sp>
      <p:sp>
        <p:nvSpPr>
          <p:cNvPr id="3" name="Content Placeholder 2">
            <a:extLst>
              <a:ext uri="{FF2B5EF4-FFF2-40B4-BE49-F238E27FC236}">
                <a16:creationId xmlns:a16="http://schemas.microsoft.com/office/drawing/2014/main" id="{A4898BED-2AF0-895A-59CA-E54D55AF20D5}"/>
              </a:ext>
            </a:extLst>
          </p:cNvPr>
          <p:cNvSpPr>
            <a:spLocks noGrp="1"/>
          </p:cNvSpPr>
          <p:nvPr>
            <p:ph idx="1"/>
          </p:nvPr>
        </p:nvSpPr>
        <p:spPr>
          <a:xfrm>
            <a:off x="304800" y="2011680"/>
            <a:ext cx="8382000" cy="4206240"/>
          </a:xfrm>
        </p:spPr>
        <p:txBody>
          <a:bodyPr>
            <a:normAutofit/>
          </a:bodyPr>
          <a:lstStyle/>
          <a:p>
            <a:pPr marL="0" indent="0">
              <a:buNone/>
            </a:pPr>
            <a:r>
              <a:rPr lang="en-US" sz="2800" b="0" i="0" dirty="0">
                <a:effectLst/>
                <a:latin typeface="Calibri Light" panose="020F0302020204030204" pitchFamily="34" charset="0"/>
                <a:cs typeface="Calibri Light" panose="020F0302020204030204" pitchFamily="34" charset="0"/>
              </a:rPr>
              <a:t>Law applies to all parents, men and women, whose employers have six or more employees. Under the law, parents are eligible for 8 weeks of leave per child. If both parents work for the same employer, they shall only be entitled to 8 weeks of leave in the aggregate for the birth or adoption of the same child. Leave may be with or without pay "at the discretion of the employer.“</a:t>
            </a:r>
          </a:p>
          <a:p>
            <a:pPr marL="0" indent="0">
              <a:buNone/>
            </a:pPr>
            <a:r>
              <a:rPr lang="en-US" sz="2800" u="sng" dirty="0">
                <a:latin typeface="Calibri Light" panose="020F0302020204030204" pitchFamily="34" charset="0"/>
                <a:cs typeface="Calibri Light" panose="020F0302020204030204" pitchFamily="34" charset="0"/>
              </a:rPr>
              <a:t>Process to request Parental Leave: </a:t>
            </a:r>
            <a:r>
              <a:rPr lang="en-US" sz="2800" dirty="0">
                <a:latin typeface="Calibri Light" panose="020F0302020204030204" pitchFamily="34" charset="0"/>
                <a:cs typeface="Calibri Light" panose="020F0302020204030204" pitchFamily="34" charset="0"/>
              </a:rPr>
              <a:t>No Medical Certification is required ONLY the HR LOA Form. </a:t>
            </a:r>
          </a:p>
        </p:txBody>
      </p:sp>
      <p:sp>
        <p:nvSpPr>
          <p:cNvPr id="4" name="Slide Number Placeholder 3">
            <a:extLst>
              <a:ext uri="{FF2B5EF4-FFF2-40B4-BE49-F238E27FC236}">
                <a16:creationId xmlns:a16="http://schemas.microsoft.com/office/drawing/2014/main" id="{6633BD4C-0C33-253F-2A24-E0565C9E50F5}"/>
              </a:ext>
            </a:extLst>
          </p:cNvPr>
          <p:cNvSpPr>
            <a:spLocks noGrp="1"/>
          </p:cNvSpPr>
          <p:nvPr>
            <p:ph type="sldNum" sz="quarter" idx="12"/>
          </p:nvPr>
        </p:nvSpPr>
        <p:spPr/>
        <p:txBody>
          <a:bodyPr/>
          <a:lstStyle/>
          <a:p>
            <a:fld id="{C00A2651-7EAA-4570-8184-048B6F31DAC3}" type="slidenum">
              <a:rPr lang="en-US" smtClean="0"/>
              <a:pPr/>
              <a:t>14</a:t>
            </a:fld>
            <a:endParaRPr lang="en-US"/>
          </a:p>
        </p:txBody>
      </p:sp>
    </p:spTree>
    <p:extLst>
      <p:ext uri="{BB962C8B-B14F-4D97-AF65-F5344CB8AC3E}">
        <p14:creationId xmlns:p14="http://schemas.microsoft.com/office/powerpoint/2010/main" val="30604966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37D6B-DBF5-02E1-934E-715C079725E5}"/>
              </a:ext>
            </a:extLst>
          </p:cNvPr>
          <p:cNvSpPr>
            <a:spLocks noGrp="1"/>
          </p:cNvSpPr>
          <p:nvPr>
            <p:ph type="title"/>
          </p:nvPr>
        </p:nvSpPr>
        <p:spPr/>
        <p:txBody>
          <a:bodyPr>
            <a:normAutofit fontScale="90000"/>
          </a:bodyPr>
          <a:lstStyle/>
          <a:p>
            <a:pPr algn="ctr"/>
            <a:r>
              <a:rPr lang="en-US" sz="4400" b="1" dirty="0">
                <a:latin typeface="Calibri Light" panose="020F0302020204030204" pitchFamily="34" charset="0"/>
                <a:cs typeface="Calibri Light" panose="020F0302020204030204" pitchFamily="34" charset="0"/>
              </a:rPr>
              <a:t>SMALL NECESSITIES LEAVE ACT (SNLA) POLICY</a:t>
            </a:r>
            <a:br>
              <a:rPr lang="en-US" dirty="0"/>
            </a:br>
            <a:endParaRPr lang="en-US" dirty="0"/>
          </a:p>
        </p:txBody>
      </p:sp>
      <p:sp>
        <p:nvSpPr>
          <p:cNvPr id="3" name="Content Placeholder 2">
            <a:extLst>
              <a:ext uri="{FF2B5EF4-FFF2-40B4-BE49-F238E27FC236}">
                <a16:creationId xmlns:a16="http://schemas.microsoft.com/office/drawing/2014/main" id="{E6D8697C-4904-91C5-8944-FF46B0F15F61}"/>
              </a:ext>
            </a:extLst>
          </p:cNvPr>
          <p:cNvSpPr>
            <a:spLocks noGrp="1"/>
          </p:cNvSpPr>
          <p:nvPr>
            <p:ph sz="half" idx="1"/>
          </p:nvPr>
        </p:nvSpPr>
        <p:spPr>
          <a:xfrm>
            <a:off x="228600" y="2011680"/>
            <a:ext cx="8915399" cy="4206240"/>
          </a:xfrm>
        </p:spPr>
        <p:txBody>
          <a:bodyPr>
            <a:normAutofit/>
          </a:bodyPr>
          <a:lstStyle/>
          <a:p>
            <a:pPr marL="0" indent="0" algn="l">
              <a:buNone/>
            </a:pPr>
            <a:r>
              <a:rPr lang="en-US" sz="2800" b="0" i="0" dirty="0">
                <a:effectLst/>
                <a:latin typeface="Calibri Light" panose="020F0302020204030204" pitchFamily="34" charset="0"/>
                <a:cs typeface="Calibri Light" panose="020F0302020204030204" pitchFamily="34" charset="0"/>
              </a:rPr>
              <a:t>Small Necessities Leave Act</a:t>
            </a:r>
            <a:r>
              <a:rPr lang="en-US" sz="2800" dirty="0">
                <a:latin typeface="Calibri Light" panose="020F0302020204030204" pitchFamily="34" charset="0"/>
                <a:cs typeface="Calibri Light" panose="020F0302020204030204" pitchFamily="34" charset="0"/>
              </a:rPr>
              <a:t> allows </a:t>
            </a:r>
            <a:r>
              <a:rPr lang="en-US" sz="2800" b="0" i="0" dirty="0">
                <a:effectLst/>
                <a:latin typeface="Calibri Light" panose="020F0302020204030204" pitchFamily="34" charset="0"/>
                <a:cs typeface="Calibri Light" panose="020F0302020204030204" pitchFamily="34" charset="0"/>
              </a:rPr>
              <a:t>employees who </a:t>
            </a:r>
            <a:r>
              <a:rPr lang="en-US" sz="2800" b="0" i="0" u="none" strike="noStrike" dirty="0">
                <a:effectLst/>
                <a:latin typeface="Calibri Light" panose="020F0302020204030204" pitchFamily="34" charset="0"/>
                <a:cs typeface="Calibri Light" panose="020F0302020204030204" pitchFamily="34" charset="0"/>
              </a:rPr>
              <a:t>qualify </a:t>
            </a:r>
            <a:r>
              <a:rPr lang="en-US" sz="2800" b="0" i="0" dirty="0">
                <a:effectLst/>
                <a:latin typeface="Calibri Light" panose="020F0302020204030204" pitchFamily="34" charset="0"/>
                <a:cs typeface="Calibri Light" panose="020F0302020204030204" pitchFamily="34" charset="0"/>
              </a:rPr>
              <a:t>to take off up to 24 hours in a 12-month period for:</a:t>
            </a:r>
          </a:p>
          <a:p>
            <a:pPr algn="l">
              <a:buFont typeface="Arial" panose="020B0604020202020204" pitchFamily="34" charset="0"/>
              <a:buChar char="•"/>
            </a:pPr>
            <a:r>
              <a:rPr lang="en-US" sz="2800" dirty="0">
                <a:latin typeface="Calibri Light" panose="020F0302020204030204" pitchFamily="34" charset="0"/>
                <a:cs typeface="Calibri Light" panose="020F0302020204030204" pitchFamily="34" charset="0"/>
              </a:rPr>
              <a:t>Your </a:t>
            </a:r>
            <a:r>
              <a:rPr lang="en-US" sz="2800" b="0" i="0" dirty="0">
                <a:effectLst/>
                <a:latin typeface="Calibri Light" panose="020F0302020204030204" pitchFamily="34" charset="0"/>
                <a:cs typeface="Calibri Light" panose="020F0302020204030204" pitchFamily="34" charset="0"/>
              </a:rPr>
              <a:t>child's school activities, such </a:t>
            </a:r>
            <a:r>
              <a:rPr lang="en-US" sz="2800" b="0" i="0">
                <a:effectLst/>
                <a:latin typeface="Calibri Light" panose="020F0302020204030204" pitchFamily="34" charset="0"/>
                <a:cs typeface="Calibri Light" panose="020F0302020204030204" pitchFamily="34" charset="0"/>
              </a:rPr>
              <a:t>as parent-teacher </a:t>
            </a:r>
            <a:r>
              <a:rPr lang="en-US" sz="2800" b="0" i="0" dirty="0">
                <a:effectLst/>
                <a:latin typeface="Calibri Light" panose="020F0302020204030204" pitchFamily="34" charset="0"/>
                <a:cs typeface="Calibri Light" panose="020F0302020204030204" pitchFamily="34" charset="0"/>
              </a:rPr>
              <a:t>conferences.</a:t>
            </a:r>
          </a:p>
          <a:p>
            <a:pPr algn="l">
              <a:buFont typeface="Arial" panose="020B0604020202020204" pitchFamily="34" charset="0"/>
              <a:buChar char="•"/>
            </a:pPr>
            <a:r>
              <a:rPr lang="en-US" sz="2800" dirty="0">
                <a:latin typeface="Calibri Light" panose="020F0302020204030204" pitchFamily="34" charset="0"/>
                <a:cs typeface="Calibri Light" panose="020F0302020204030204" pitchFamily="34" charset="0"/>
              </a:rPr>
              <a:t>Yo</a:t>
            </a:r>
            <a:r>
              <a:rPr lang="en-US" sz="2800" b="0" i="0" dirty="0">
                <a:effectLst/>
                <a:latin typeface="Calibri Light" panose="020F0302020204030204" pitchFamily="34" charset="0"/>
                <a:cs typeface="Calibri Light" panose="020F0302020204030204" pitchFamily="34" charset="0"/>
              </a:rPr>
              <a:t>ur child's medical appointments.</a:t>
            </a:r>
          </a:p>
          <a:p>
            <a:pPr algn="l">
              <a:buFont typeface="Arial" panose="020B0604020202020204" pitchFamily="34" charset="0"/>
              <a:buChar char="•"/>
            </a:pPr>
            <a:r>
              <a:rPr lang="en-US" sz="2800" dirty="0">
                <a:latin typeface="Calibri Light" panose="020F0302020204030204" pitchFamily="34" charset="0"/>
                <a:cs typeface="Calibri Light" panose="020F0302020204030204" pitchFamily="34" charset="0"/>
              </a:rPr>
              <a:t>Y</a:t>
            </a:r>
            <a:r>
              <a:rPr lang="en-US" sz="2800" b="0" i="0" dirty="0">
                <a:effectLst/>
                <a:latin typeface="Calibri Light" panose="020F0302020204030204" pitchFamily="34" charset="0"/>
                <a:cs typeface="Calibri Light" panose="020F0302020204030204" pitchFamily="34" charset="0"/>
              </a:rPr>
              <a:t>our elderly relative's medical appointments or appointments </a:t>
            </a:r>
            <a:r>
              <a:rPr lang="en-US" sz="2800" b="0" i="0">
                <a:effectLst/>
                <a:latin typeface="Calibri Light" panose="020F0302020204030204" pitchFamily="34" charset="0"/>
                <a:cs typeface="Calibri Light" panose="020F0302020204030204" pitchFamily="34" charset="0"/>
              </a:rPr>
              <a:t>for other </a:t>
            </a:r>
            <a:r>
              <a:rPr lang="en-US" sz="2800" b="0" i="0" dirty="0">
                <a:effectLst/>
                <a:latin typeface="Calibri Light" panose="020F0302020204030204" pitchFamily="34" charset="0"/>
                <a:cs typeface="Calibri Light" panose="020F0302020204030204" pitchFamily="34" charset="0"/>
              </a:rPr>
              <a:t>professional services related </a:t>
            </a:r>
            <a:r>
              <a:rPr lang="en-US" sz="2800" b="0" i="0">
                <a:effectLst/>
                <a:latin typeface="Calibri Light" panose="020F0302020204030204" pitchFamily="34" charset="0"/>
                <a:cs typeface="Calibri Light" panose="020F0302020204030204" pitchFamily="34" charset="0"/>
              </a:rPr>
              <a:t>to the </a:t>
            </a:r>
            <a:r>
              <a:rPr lang="en-US" sz="2800" b="0" i="0" dirty="0">
                <a:effectLst/>
                <a:latin typeface="Calibri Light" panose="020F0302020204030204" pitchFamily="34" charset="0"/>
                <a:cs typeface="Calibri Light" panose="020F0302020204030204" pitchFamily="34" charset="0"/>
              </a:rPr>
              <a:t>elder's care, such as interviewing at nursing or group homes.</a:t>
            </a:r>
          </a:p>
        </p:txBody>
      </p:sp>
      <p:sp>
        <p:nvSpPr>
          <p:cNvPr id="5" name="Slide Number Placeholder 4">
            <a:extLst>
              <a:ext uri="{FF2B5EF4-FFF2-40B4-BE49-F238E27FC236}">
                <a16:creationId xmlns:a16="http://schemas.microsoft.com/office/drawing/2014/main" id="{9B7C6485-64EC-512B-B6A6-8274EADC00C6}"/>
              </a:ext>
            </a:extLst>
          </p:cNvPr>
          <p:cNvSpPr>
            <a:spLocks noGrp="1"/>
          </p:cNvSpPr>
          <p:nvPr>
            <p:ph type="sldNum" sz="quarter" idx="12"/>
          </p:nvPr>
        </p:nvSpPr>
        <p:spPr/>
        <p:txBody>
          <a:bodyPr/>
          <a:lstStyle/>
          <a:p>
            <a:fld id="{C00A2651-7EAA-4570-8184-048B6F31DAC3}" type="slidenum">
              <a:rPr lang="en-US" smtClean="0"/>
              <a:pPr/>
              <a:t>15</a:t>
            </a:fld>
            <a:endParaRPr lang="en-US"/>
          </a:p>
        </p:txBody>
      </p:sp>
    </p:spTree>
    <p:extLst>
      <p:ext uri="{BB962C8B-B14F-4D97-AF65-F5344CB8AC3E}">
        <p14:creationId xmlns:p14="http://schemas.microsoft.com/office/powerpoint/2010/main" val="7472714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C62CA-FECA-92FC-97B1-7A3F29C4587A}"/>
              </a:ext>
            </a:extLst>
          </p:cNvPr>
          <p:cNvSpPr>
            <a:spLocks noGrp="1"/>
          </p:cNvSpPr>
          <p:nvPr>
            <p:ph type="title"/>
          </p:nvPr>
        </p:nvSpPr>
        <p:spPr/>
        <p:txBody>
          <a:bodyPr/>
          <a:lstStyle/>
          <a:p>
            <a:pPr algn="ctr"/>
            <a:r>
              <a:rPr lang="en-US" b="1" dirty="0">
                <a:latin typeface="Calibri Light" panose="020F0302020204030204" pitchFamily="34" charset="0"/>
                <a:cs typeface="Calibri Light" panose="020F0302020204030204" pitchFamily="34" charset="0"/>
              </a:rPr>
              <a:t>PROCESS TO REQUEST SNLA</a:t>
            </a:r>
          </a:p>
        </p:txBody>
      </p:sp>
      <p:sp>
        <p:nvSpPr>
          <p:cNvPr id="3" name="Content Placeholder 2">
            <a:extLst>
              <a:ext uri="{FF2B5EF4-FFF2-40B4-BE49-F238E27FC236}">
                <a16:creationId xmlns:a16="http://schemas.microsoft.com/office/drawing/2014/main" id="{4999C1A5-1995-E5B1-CF44-40183CA57973}"/>
              </a:ext>
            </a:extLst>
          </p:cNvPr>
          <p:cNvSpPr>
            <a:spLocks noGrp="1"/>
          </p:cNvSpPr>
          <p:nvPr>
            <p:ph sz="half" idx="1"/>
          </p:nvPr>
        </p:nvSpPr>
        <p:spPr>
          <a:xfrm>
            <a:off x="228600" y="2011680"/>
            <a:ext cx="8534399" cy="4206240"/>
          </a:xfrm>
        </p:spPr>
        <p:txBody>
          <a:bodyPr vert="horz" lIns="91440" tIns="45720" rIns="91440" bIns="45720" rtlCol="0" anchor="t">
            <a:noAutofit/>
          </a:bodyPr>
          <a:lstStyle/>
          <a:p>
            <a:pPr algn="just"/>
            <a:r>
              <a:rPr lang="en-US" sz="2400" dirty="0">
                <a:latin typeface="Calibri Light"/>
                <a:cs typeface="Calibri Light"/>
              </a:rPr>
              <a:t>Leave under the Act may be taken on an intermittent basis (i.e. 2 hours to attend a parent teacher conference) or reduced-time schedule. </a:t>
            </a:r>
            <a:endParaRPr lang="en-US" sz="2400" dirty="0">
              <a:latin typeface="Calibri Light" panose="020F0302020204030204" pitchFamily="34" charset="0"/>
              <a:cs typeface="Calibri Light" panose="020F0302020204030204" pitchFamily="34" charset="0"/>
            </a:endParaRPr>
          </a:p>
          <a:p>
            <a:pPr algn="just"/>
            <a:r>
              <a:rPr lang="en-US" sz="2400" dirty="0">
                <a:latin typeface="Calibri Light"/>
                <a:cs typeface="Calibri Light"/>
              </a:rPr>
              <a:t>An employee is required to provide his/her department with seven (7) days’ notice of the need for the leave if the leave is foreseeable. If the necessity for the leave is not foreseeable, the employee is required to provide notice of the leave as soon as practicable. </a:t>
            </a:r>
            <a:endParaRPr lang="en-US" sz="2400" dirty="0">
              <a:latin typeface="Calibri Light" panose="020F0302020204030204" pitchFamily="34" charset="0"/>
              <a:cs typeface="Calibri Light" panose="020F0302020204030204" pitchFamily="34" charset="0"/>
            </a:endParaRPr>
          </a:p>
          <a:p>
            <a:pPr algn="just"/>
            <a:r>
              <a:rPr lang="en-US" sz="2400" dirty="0">
                <a:latin typeface="Calibri Light"/>
                <a:cs typeface="Calibri Light"/>
              </a:rPr>
              <a:t>Employees must substitute any available accrued paid vacation, personal or sick leave for the leave provided for by the SNLA. </a:t>
            </a:r>
            <a:endParaRPr lang="en-US" sz="2400" dirty="0">
              <a:latin typeface="Calibri Light" panose="020F0302020204030204" pitchFamily="34" charset="0"/>
              <a:cs typeface="Calibri Light" panose="020F0302020204030204" pitchFamily="34" charset="0"/>
            </a:endParaRPr>
          </a:p>
          <a:p>
            <a:pPr algn="just"/>
            <a:r>
              <a:rPr lang="en-US" sz="2400" dirty="0">
                <a:latin typeface="Calibri Light"/>
                <a:cs typeface="Calibri Light"/>
              </a:rPr>
              <a:t>Employees may be required by the City to provide written certification or documentation to support a request for leave under the Act. </a:t>
            </a:r>
            <a:endParaRPr lang="en-US" sz="2400" dirty="0">
              <a:latin typeface="Calibri Light" panose="020F0302020204030204" pitchFamily="34" charset="0"/>
              <a:cs typeface="Calibri Light" panose="020F0302020204030204" pitchFamily="34" charset="0"/>
            </a:endParaRPr>
          </a:p>
        </p:txBody>
      </p:sp>
      <p:sp>
        <p:nvSpPr>
          <p:cNvPr id="5" name="Slide Number Placeholder 4">
            <a:extLst>
              <a:ext uri="{FF2B5EF4-FFF2-40B4-BE49-F238E27FC236}">
                <a16:creationId xmlns:a16="http://schemas.microsoft.com/office/drawing/2014/main" id="{F846FA3E-A0DF-1BAD-E0E5-1816D55E6506}"/>
              </a:ext>
            </a:extLst>
          </p:cNvPr>
          <p:cNvSpPr>
            <a:spLocks noGrp="1"/>
          </p:cNvSpPr>
          <p:nvPr>
            <p:ph type="sldNum" sz="quarter" idx="12"/>
          </p:nvPr>
        </p:nvSpPr>
        <p:spPr/>
        <p:txBody>
          <a:bodyPr/>
          <a:lstStyle/>
          <a:p>
            <a:fld id="{C00A2651-7EAA-4570-8184-048B6F31DAC3}" type="slidenum">
              <a:rPr lang="en-US" smtClean="0"/>
              <a:pPr/>
              <a:t>16</a:t>
            </a:fld>
            <a:endParaRPr lang="en-US"/>
          </a:p>
        </p:txBody>
      </p:sp>
    </p:spTree>
    <p:extLst>
      <p:ext uri="{BB962C8B-B14F-4D97-AF65-F5344CB8AC3E}">
        <p14:creationId xmlns:p14="http://schemas.microsoft.com/office/powerpoint/2010/main" val="5797429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F1A7A0-B536-D0EE-7C1D-DE4FE6BF3EF5}"/>
              </a:ext>
            </a:extLst>
          </p:cNvPr>
          <p:cNvSpPr>
            <a:spLocks noGrp="1"/>
          </p:cNvSpPr>
          <p:nvPr>
            <p:ph type="title"/>
          </p:nvPr>
        </p:nvSpPr>
        <p:spPr/>
        <p:txBody>
          <a:bodyPr>
            <a:normAutofit/>
          </a:bodyPr>
          <a:lstStyle/>
          <a:p>
            <a:pPr algn="ctr"/>
            <a:r>
              <a:rPr lang="en-US" b="1" dirty="0">
                <a:latin typeface="Calibri Light" panose="020F0302020204030204" pitchFamily="34" charset="0"/>
                <a:cs typeface="Calibri Light" panose="020F0302020204030204" pitchFamily="34" charset="0"/>
              </a:rPr>
              <a:t>EMPLOYMENT LEAVE TO ADDRESS AN ABUSIVE SITUATION</a:t>
            </a:r>
          </a:p>
        </p:txBody>
      </p:sp>
      <p:sp>
        <p:nvSpPr>
          <p:cNvPr id="3" name="Content Placeholder 2">
            <a:extLst>
              <a:ext uri="{FF2B5EF4-FFF2-40B4-BE49-F238E27FC236}">
                <a16:creationId xmlns:a16="http://schemas.microsoft.com/office/drawing/2014/main" id="{98D933D1-F630-E579-6CFE-89A66EA1782D}"/>
              </a:ext>
            </a:extLst>
          </p:cNvPr>
          <p:cNvSpPr>
            <a:spLocks noGrp="1"/>
          </p:cNvSpPr>
          <p:nvPr>
            <p:ph idx="1"/>
          </p:nvPr>
        </p:nvSpPr>
        <p:spPr/>
        <p:txBody>
          <a:bodyPr>
            <a:normAutofit/>
          </a:bodyPr>
          <a:lstStyle/>
          <a:p>
            <a:pPr marL="0" indent="0" algn="just">
              <a:buNone/>
            </a:pPr>
            <a:r>
              <a:rPr lang="en-US" sz="2800" dirty="0">
                <a:latin typeface="Calibri Light" panose="020F0302020204030204" pitchFamily="34" charset="0"/>
                <a:cs typeface="Calibri Light" panose="020F0302020204030204" pitchFamily="34" charset="0"/>
              </a:rPr>
              <a:t>In accordance with MGL Chapter 149, Section 52E the City of Revere provides its employees up to fifteen (15) days of unpaid job-protected leave for certain purposes in any 12-month period if the employee or employee’s family member is the victim of abusive behavior. The City requires that employees exhaust all available leave (sick, personal, vacation, etc.) before the employee may take advantage of this leave.</a:t>
            </a:r>
          </a:p>
        </p:txBody>
      </p:sp>
      <p:sp>
        <p:nvSpPr>
          <p:cNvPr id="4" name="Slide Number Placeholder 3">
            <a:extLst>
              <a:ext uri="{FF2B5EF4-FFF2-40B4-BE49-F238E27FC236}">
                <a16:creationId xmlns:a16="http://schemas.microsoft.com/office/drawing/2014/main" id="{A5FFBB04-4976-3954-E312-818C0CB70E36}"/>
              </a:ext>
            </a:extLst>
          </p:cNvPr>
          <p:cNvSpPr>
            <a:spLocks noGrp="1"/>
          </p:cNvSpPr>
          <p:nvPr>
            <p:ph type="sldNum" sz="quarter" idx="12"/>
          </p:nvPr>
        </p:nvSpPr>
        <p:spPr/>
        <p:txBody>
          <a:bodyPr/>
          <a:lstStyle/>
          <a:p>
            <a:fld id="{C00A2651-7EAA-4570-8184-048B6F31DAC3}" type="slidenum">
              <a:rPr lang="en-US" smtClean="0"/>
              <a:pPr/>
              <a:t>17</a:t>
            </a:fld>
            <a:endParaRPr lang="en-US"/>
          </a:p>
        </p:txBody>
      </p:sp>
    </p:spTree>
    <p:extLst>
      <p:ext uri="{BB962C8B-B14F-4D97-AF65-F5344CB8AC3E}">
        <p14:creationId xmlns:p14="http://schemas.microsoft.com/office/powerpoint/2010/main" val="18983383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EE2FFC-E775-F1E8-9E60-D0411B208504}"/>
              </a:ext>
            </a:extLst>
          </p:cNvPr>
          <p:cNvSpPr>
            <a:spLocks noGrp="1"/>
          </p:cNvSpPr>
          <p:nvPr>
            <p:ph type="title"/>
          </p:nvPr>
        </p:nvSpPr>
        <p:spPr/>
        <p:txBody>
          <a:bodyPr/>
          <a:lstStyle/>
          <a:p>
            <a:pPr algn="ctr"/>
            <a:r>
              <a:rPr kumimoji="0" lang="en-US" sz="4800" b="1" i="0" u="none" strike="noStrike" kern="0" cap="all" spc="0" normalizeH="0" baseline="0" noProof="0" dirty="0" err="1">
                <a:ln>
                  <a:noFill/>
                </a:ln>
                <a:solidFill>
                  <a:srgbClr val="002060"/>
                </a:solidFill>
                <a:effectLst/>
                <a:uLnTx/>
                <a:uFillTx/>
                <a:latin typeface="Calibri Light" panose="020F0302020204030204" pitchFamily="34" charset="0"/>
                <a:ea typeface="+mj-ea"/>
                <a:cs typeface="Calibri Light" panose="020F0302020204030204" pitchFamily="34" charset="0"/>
              </a:rPr>
              <a:t>Pto</a:t>
            </a:r>
            <a:r>
              <a:rPr kumimoji="0" lang="en-US" sz="4800" b="1" i="0" u="none" strike="noStrike" kern="0" cap="all" spc="0" normalizeH="0" baseline="0" noProof="0" dirty="0">
                <a:ln>
                  <a:noFill/>
                </a:ln>
                <a:solidFill>
                  <a:srgbClr val="002060"/>
                </a:solidFill>
                <a:effectLst/>
                <a:uLnTx/>
                <a:uFillTx/>
                <a:latin typeface="Calibri Light" panose="020F0302020204030204" pitchFamily="34" charset="0"/>
                <a:ea typeface="+mj-ea"/>
                <a:cs typeface="Calibri Light" panose="020F0302020204030204" pitchFamily="34" charset="0"/>
              </a:rPr>
              <a:t> (</a:t>
            </a:r>
            <a:r>
              <a:rPr kumimoji="0" lang="en-US" sz="4800" b="1" i="0" u="none" strike="noStrike" kern="0" cap="all" spc="0" normalizeH="0" baseline="0" noProof="0" dirty="0" err="1">
                <a:ln>
                  <a:noFill/>
                </a:ln>
                <a:solidFill>
                  <a:srgbClr val="002060"/>
                </a:solidFill>
                <a:effectLst/>
                <a:uLnTx/>
                <a:uFillTx/>
                <a:latin typeface="Calibri Light" panose="020F0302020204030204" pitchFamily="34" charset="0"/>
                <a:ea typeface="+mj-ea"/>
                <a:cs typeface="Calibri Light" panose="020F0302020204030204" pitchFamily="34" charset="0"/>
              </a:rPr>
              <a:t>PaiD</a:t>
            </a:r>
            <a:r>
              <a:rPr kumimoji="0" lang="en-US" sz="4800" b="1" i="0" u="none" strike="noStrike" kern="0" cap="all" spc="0" normalizeH="0" baseline="0" noProof="0" dirty="0">
                <a:ln>
                  <a:noFill/>
                </a:ln>
                <a:solidFill>
                  <a:srgbClr val="002060"/>
                </a:solidFill>
                <a:effectLst/>
                <a:uLnTx/>
                <a:uFillTx/>
                <a:latin typeface="Calibri Light" panose="020F0302020204030204" pitchFamily="34" charset="0"/>
                <a:ea typeface="+mj-ea"/>
                <a:cs typeface="Calibri Light" panose="020F0302020204030204" pitchFamily="34" charset="0"/>
              </a:rPr>
              <a:t> TIME OFF) - Sick</a:t>
            </a:r>
            <a:br>
              <a:rPr kumimoji="0" lang="en-US" sz="4800" b="1" i="0" u="none" strike="noStrike" kern="0" cap="all" spc="0" normalizeH="0" baseline="0" noProof="0" dirty="0">
                <a:ln>
                  <a:noFill/>
                </a:ln>
                <a:solidFill>
                  <a:srgbClr val="002060"/>
                </a:solidFill>
                <a:effectLst/>
                <a:uLnTx/>
                <a:uFillTx/>
                <a:latin typeface="Calibri Light" panose="020F0302020204030204" pitchFamily="34" charset="0"/>
                <a:ea typeface="+mj-ea"/>
                <a:cs typeface="Calibri Light" panose="020F0302020204030204" pitchFamily="34" charset="0"/>
              </a:rPr>
            </a:br>
            <a:r>
              <a:rPr kumimoji="0" lang="en-US" sz="1800" b="0" i="0" u="none" strike="noStrike" kern="1200" cap="all" spc="0" normalizeH="0" baseline="0" noProof="0" dirty="0">
                <a:ln>
                  <a:noFill/>
                </a:ln>
                <a:solidFill>
                  <a:srgbClr val="242852"/>
                </a:solidFill>
                <a:effectLst/>
                <a:uLnTx/>
                <a:uFillTx/>
                <a:latin typeface="Calibri Light" panose="020F0302020204030204" pitchFamily="34" charset="0"/>
                <a:ea typeface="+mj-ea"/>
                <a:cs typeface="Calibri Light" panose="020F0302020204030204" pitchFamily="34" charset="0"/>
              </a:rPr>
              <a:t>Employees who are part of a union accrue  time according to the provisions set forth in their collective bargaining agreement.</a:t>
            </a:r>
            <a:endParaRPr lang="en-US" dirty="0"/>
          </a:p>
        </p:txBody>
      </p:sp>
      <p:sp>
        <p:nvSpPr>
          <p:cNvPr id="3" name="Content Placeholder 2">
            <a:extLst>
              <a:ext uri="{FF2B5EF4-FFF2-40B4-BE49-F238E27FC236}">
                <a16:creationId xmlns:a16="http://schemas.microsoft.com/office/drawing/2014/main" id="{9C49A9FD-31FE-22EB-5BEF-D8502BE3ECE0}"/>
              </a:ext>
            </a:extLst>
          </p:cNvPr>
          <p:cNvSpPr>
            <a:spLocks noGrp="1"/>
          </p:cNvSpPr>
          <p:nvPr>
            <p:ph sz="half" idx="1"/>
          </p:nvPr>
        </p:nvSpPr>
        <p:spPr>
          <a:xfrm>
            <a:off x="76200" y="1792936"/>
            <a:ext cx="8898637" cy="4912664"/>
          </a:xfrm>
        </p:spPr>
        <p:txBody>
          <a:bodyPr>
            <a:noAutofit/>
          </a:bodyPr>
          <a:lstStyle/>
          <a:p>
            <a:pPr>
              <a:buFont typeface="Arial" panose="020B0604020202020204" pitchFamily="34" charset="0"/>
              <a:buChar char="•"/>
            </a:pPr>
            <a:r>
              <a:rPr lang="en-US" dirty="0">
                <a:latin typeface="Calibri Light" panose="020F0302020204030204" pitchFamily="34" charset="0"/>
                <a:cs typeface="Calibri Light" panose="020F0302020204030204" pitchFamily="34" charset="0"/>
              </a:rPr>
              <a:t>Full time employees who are not part of a collective bargaining unit accrue fifteen (15) sick days per calendar year.</a:t>
            </a:r>
          </a:p>
          <a:p>
            <a:pPr>
              <a:buFont typeface="Arial" panose="020B0604020202020204" pitchFamily="34" charset="0"/>
              <a:buChar char="•"/>
            </a:pPr>
            <a:r>
              <a:rPr lang="en-US" u="sng" dirty="0">
                <a:latin typeface="Calibri Light" panose="020F0302020204030204" pitchFamily="34" charset="0"/>
                <a:cs typeface="Calibri Light" panose="020F0302020204030204" pitchFamily="34" charset="0"/>
              </a:rPr>
              <a:t>Usage: </a:t>
            </a:r>
            <a:r>
              <a:rPr lang="en-US" dirty="0">
                <a:latin typeface="Calibri Light" panose="020F0302020204030204" pitchFamily="34" charset="0"/>
                <a:cs typeface="Calibri Light" panose="020F0302020204030204" pitchFamily="34" charset="0"/>
              </a:rPr>
              <a:t>Sick leave may be used for one’s own illness or injury. The City may require that an employee who is absent due to illness or injury for </a:t>
            </a:r>
            <a:r>
              <a:rPr lang="en-US" u="sng" dirty="0">
                <a:latin typeface="Calibri Light" panose="020F0302020204030204" pitchFamily="34" charset="0"/>
                <a:cs typeface="Calibri Light" panose="020F0302020204030204" pitchFamily="34" charset="0"/>
              </a:rPr>
              <a:t>five consecutive days or more than five days in any month provide satisfactory medical verification</a:t>
            </a:r>
            <a:r>
              <a:rPr lang="en-US" dirty="0">
                <a:latin typeface="Calibri Light" panose="020F0302020204030204" pitchFamily="34" charset="0"/>
                <a:cs typeface="Calibri Light" panose="020F0302020204030204" pitchFamily="34" charset="0"/>
              </a:rPr>
              <a:t> of illness. </a:t>
            </a:r>
          </a:p>
          <a:p>
            <a:pPr>
              <a:buFont typeface="Arial" panose="020B0604020202020204" pitchFamily="34" charset="0"/>
              <a:buChar char="•"/>
            </a:pPr>
            <a:r>
              <a:rPr lang="en-US" u="sng" dirty="0">
                <a:latin typeface="Calibri Light" panose="020F0302020204030204" pitchFamily="34" charset="0"/>
                <a:cs typeface="Calibri Light" panose="020F0302020204030204" pitchFamily="34" charset="0"/>
              </a:rPr>
              <a:t>Return to work: a</a:t>
            </a:r>
            <a:r>
              <a:rPr lang="en-US" dirty="0">
                <a:latin typeface="Calibri Light" panose="020F0302020204030204" pitchFamily="34" charset="0"/>
                <a:cs typeface="Calibri Light" panose="020F0302020204030204" pitchFamily="34" charset="0"/>
              </a:rPr>
              <a:t>t his/her/their or her discretion, a supervisor may require an employee who has been out of work for five consecutive days or more than five days in any month to present a Certification of Ability to Return to Work. The form must be completed by the employee’s health care provider, and it must state that the employee can return to work and must describe any work restrictions. If an employee fails to provide a requested Certification of Ability to Return to Work, the City may delay restoration of the employee’s job until the employee submits the Certification </a:t>
            </a:r>
          </a:p>
        </p:txBody>
      </p:sp>
      <p:sp>
        <p:nvSpPr>
          <p:cNvPr id="5" name="Slide Number Placeholder 4">
            <a:extLst>
              <a:ext uri="{FF2B5EF4-FFF2-40B4-BE49-F238E27FC236}">
                <a16:creationId xmlns:a16="http://schemas.microsoft.com/office/drawing/2014/main" id="{247D71BE-32D4-7AFA-7EA9-C070510AD06C}"/>
              </a:ext>
            </a:extLst>
          </p:cNvPr>
          <p:cNvSpPr>
            <a:spLocks noGrp="1"/>
          </p:cNvSpPr>
          <p:nvPr>
            <p:ph type="sldNum" sz="quarter" idx="12"/>
          </p:nvPr>
        </p:nvSpPr>
        <p:spPr/>
        <p:txBody>
          <a:bodyPr/>
          <a:lstStyle/>
          <a:p>
            <a:fld id="{C00A2651-7EAA-4570-8184-048B6F31DAC3}" type="slidenum">
              <a:rPr lang="en-US" smtClean="0"/>
              <a:pPr/>
              <a:t>18</a:t>
            </a:fld>
            <a:endParaRPr lang="en-US"/>
          </a:p>
        </p:txBody>
      </p:sp>
    </p:spTree>
    <p:extLst>
      <p:ext uri="{BB962C8B-B14F-4D97-AF65-F5344CB8AC3E}">
        <p14:creationId xmlns:p14="http://schemas.microsoft.com/office/powerpoint/2010/main" val="19721246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400" b="1" kern="0" dirty="0" err="1">
                <a:solidFill>
                  <a:srgbClr val="002060"/>
                </a:solidFill>
                <a:latin typeface="Calibri Light" panose="020F0302020204030204" pitchFamily="34" charset="0"/>
                <a:cs typeface="Calibri Light" panose="020F0302020204030204" pitchFamily="34" charset="0"/>
              </a:rPr>
              <a:t>Pto</a:t>
            </a:r>
            <a:r>
              <a:rPr lang="en-US" sz="4400" b="1" kern="0" dirty="0">
                <a:solidFill>
                  <a:srgbClr val="002060"/>
                </a:solidFill>
                <a:latin typeface="Calibri Light" panose="020F0302020204030204" pitchFamily="34" charset="0"/>
                <a:cs typeface="Calibri Light" panose="020F0302020204030204" pitchFamily="34" charset="0"/>
              </a:rPr>
              <a:t> (</a:t>
            </a:r>
            <a:r>
              <a:rPr lang="en-US" sz="4400" b="1" kern="0" dirty="0" err="1">
                <a:solidFill>
                  <a:srgbClr val="002060"/>
                </a:solidFill>
                <a:latin typeface="Calibri Light" panose="020F0302020204030204" pitchFamily="34" charset="0"/>
                <a:cs typeface="Calibri Light" panose="020F0302020204030204" pitchFamily="34" charset="0"/>
              </a:rPr>
              <a:t>PaiD</a:t>
            </a:r>
            <a:r>
              <a:rPr lang="en-US" sz="4400" b="1" kern="0" dirty="0">
                <a:solidFill>
                  <a:srgbClr val="002060"/>
                </a:solidFill>
                <a:latin typeface="Calibri Light" panose="020F0302020204030204" pitchFamily="34" charset="0"/>
                <a:cs typeface="Calibri Light" panose="020F0302020204030204" pitchFamily="34" charset="0"/>
              </a:rPr>
              <a:t> TIME OFF)- personal</a:t>
            </a:r>
            <a:br>
              <a:rPr lang="en-US" sz="4800" b="1" kern="0" dirty="0">
                <a:solidFill>
                  <a:srgbClr val="002060"/>
                </a:solidFill>
                <a:latin typeface="Calibri Light" panose="020F0302020204030204" pitchFamily="34" charset="0"/>
                <a:cs typeface="Calibri Light" panose="020F0302020204030204" pitchFamily="34" charset="0"/>
              </a:rPr>
            </a:br>
            <a:r>
              <a:rPr lang="en-US" sz="1800" dirty="0">
                <a:latin typeface="Calibri Light" panose="020F0302020204030204" pitchFamily="34" charset="0"/>
                <a:cs typeface="Calibri Light" panose="020F0302020204030204" pitchFamily="34" charset="0"/>
              </a:rPr>
              <a:t>Employees who are part of a union accrue  time according to the provisions set forth in their collective bargaining agreement.</a:t>
            </a:r>
            <a:endParaRPr lang="en-US" sz="1800" dirty="0">
              <a:solidFill>
                <a:srgbClr val="002060"/>
              </a:solidFill>
              <a:latin typeface="Calibri Light" panose="020F0302020204030204" pitchFamily="34" charset="0"/>
              <a:cs typeface="Calibri Light" panose="020F0302020204030204" pitchFamily="34" charset="0"/>
            </a:endParaRPr>
          </a:p>
        </p:txBody>
      </p:sp>
      <p:sp>
        <p:nvSpPr>
          <p:cNvPr id="5" name="Content Placeholder 4">
            <a:extLst>
              <a:ext uri="{FF2B5EF4-FFF2-40B4-BE49-F238E27FC236}">
                <a16:creationId xmlns:a16="http://schemas.microsoft.com/office/drawing/2014/main" id="{535FC4E8-37DC-3696-AFA9-9AE1431F609A}"/>
              </a:ext>
            </a:extLst>
          </p:cNvPr>
          <p:cNvSpPr>
            <a:spLocks noGrp="1"/>
          </p:cNvSpPr>
          <p:nvPr>
            <p:ph sz="half" idx="2"/>
          </p:nvPr>
        </p:nvSpPr>
        <p:spPr>
          <a:xfrm>
            <a:off x="228601" y="2011680"/>
            <a:ext cx="8534396" cy="4206240"/>
          </a:xfrm>
        </p:spPr>
        <p:txBody>
          <a:bodyPr>
            <a:noAutofit/>
          </a:bodyPr>
          <a:lstStyle/>
          <a:p>
            <a:pPr>
              <a:buFont typeface="Arial" panose="020B0604020202020204" pitchFamily="34" charset="0"/>
              <a:buChar char="•"/>
            </a:pPr>
            <a:r>
              <a:rPr lang="en-US" sz="3200" dirty="0">
                <a:latin typeface="Calibri Light" panose="020F0302020204030204" pitchFamily="34" charset="0"/>
                <a:cs typeface="Calibri Light" panose="020F0302020204030204" pitchFamily="34" charset="0"/>
              </a:rPr>
              <a:t>Each regular full-time employee shall be entitled to </a:t>
            </a:r>
            <a:r>
              <a:rPr lang="en-US" sz="3200" u="sng" dirty="0">
                <a:latin typeface="Calibri Light" panose="020F0302020204030204" pitchFamily="34" charset="0"/>
                <a:cs typeface="Calibri Light" panose="020F0302020204030204" pitchFamily="34" charset="0"/>
              </a:rPr>
              <a:t>two personal days in each calendar year.</a:t>
            </a:r>
            <a:r>
              <a:rPr lang="en-US" sz="3200" dirty="0">
                <a:latin typeface="Calibri Light" panose="020F0302020204030204" pitchFamily="34" charset="0"/>
                <a:cs typeface="Calibri Light" panose="020F0302020204030204" pitchFamily="34" charset="0"/>
              </a:rPr>
              <a:t> </a:t>
            </a:r>
          </a:p>
          <a:p>
            <a:pPr>
              <a:buFont typeface="Arial" panose="020B0604020202020204" pitchFamily="34" charset="0"/>
              <a:buChar char="•"/>
            </a:pPr>
            <a:r>
              <a:rPr lang="en-US" sz="3200" u="sng" dirty="0">
                <a:latin typeface="Calibri Light" panose="020F0302020204030204" pitchFamily="34" charset="0"/>
                <a:cs typeface="Calibri Light" panose="020F0302020204030204" pitchFamily="34" charset="0"/>
              </a:rPr>
              <a:t>Usage: </a:t>
            </a:r>
            <a:r>
              <a:rPr lang="en-US" sz="3200" dirty="0">
                <a:latin typeface="Calibri Light" panose="020F0302020204030204" pitchFamily="34" charset="0"/>
                <a:cs typeface="Calibri Light" panose="020F0302020204030204" pitchFamily="34" charset="0"/>
              </a:rPr>
              <a:t>requests for personal leave are subject to approval from the department head and should be </a:t>
            </a:r>
            <a:r>
              <a:rPr lang="en-US" sz="3200" u="sng" dirty="0">
                <a:latin typeface="Calibri Light" panose="020F0302020204030204" pitchFamily="34" charset="0"/>
                <a:cs typeface="Calibri Light" panose="020F0302020204030204" pitchFamily="34" charset="0"/>
              </a:rPr>
              <a:t>made no less than two weeks in advance, in writing</a:t>
            </a:r>
            <a:r>
              <a:rPr lang="en-US" sz="3200" dirty="0">
                <a:latin typeface="Calibri Light" panose="020F0302020204030204" pitchFamily="34" charset="0"/>
                <a:cs typeface="Calibri Light" panose="020F0302020204030204" pitchFamily="34" charset="0"/>
              </a:rPr>
              <a:t>. Personal days expire at the end of the calendar year and are not paid out upon termination of employment. </a:t>
            </a:r>
          </a:p>
        </p:txBody>
      </p:sp>
      <p:sp>
        <p:nvSpPr>
          <p:cNvPr id="4" name="Slide Number Placeholder 3"/>
          <p:cNvSpPr>
            <a:spLocks noGrp="1"/>
          </p:cNvSpPr>
          <p:nvPr>
            <p:ph type="sldNum" sz="quarter" idx="12"/>
          </p:nvPr>
        </p:nvSpPr>
        <p:spPr/>
        <p:txBody>
          <a:bodyPr/>
          <a:lstStyle/>
          <a:p>
            <a:fld id="{C00A2651-7EAA-4570-8184-048B6F31DAC3}" type="slidenum">
              <a:rPr lang="en-US" smtClean="0"/>
              <a:pPr/>
              <a:t>19</a:t>
            </a:fld>
            <a:endParaRPr lang="en-US"/>
          </a:p>
        </p:txBody>
      </p:sp>
    </p:spTree>
    <p:extLst>
      <p:ext uri="{BB962C8B-B14F-4D97-AF65-F5344CB8AC3E}">
        <p14:creationId xmlns:p14="http://schemas.microsoft.com/office/powerpoint/2010/main" val="483472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85DEA-2EBE-8E9A-E5E6-2466A08A2AE3}"/>
              </a:ext>
            </a:extLst>
          </p:cNvPr>
          <p:cNvSpPr>
            <a:spLocks noGrp="1"/>
          </p:cNvSpPr>
          <p:nvPr>
            <p:ph type="title"/>
          </p:nvPr>
        </p:nvSpPr>
        <p:spPr/>
        <p:txBody>
          <a:bodyPr>
            <a:normAutofit/>
          </a:bodyPr>
          <a:lstStyle/>
          <a:p>
            <a:pPr algn="ctr"/>
            <a:r>
              <a:rPr lang="en-US" sz="4400" b="1" dirty="0">
                <a:latin typeface="Calibri Light" panose="020F0302020204030204" pitchFamily="34" charset="0"/>
                <a:cs typeface="Calibri Light" panose="020F0302020204030204" pitchFamily="34" charset="0"/>
              </a:rPr>
              <a:t>Next info sessions	</a:t>
            </a:r>
          </a:p>
        </p:txBody>
      </p:sp>
      <p:sp>
        <p:nvSpPr>
          <p:cNvPr id="3" name="Content Placeholder 2">
            <a:extLst>
              <a:ext uri="{FF2B5EF4-FFF2-40B4-BE49-F238E27FC236}">
                <a16:creationId xmlns:a16="http://schemas.microsoft.com/office/drawing/2014/main" id="{0C2A8013-E55B-2698-4053-2183138A5356}"/>
              </a:ext>
            </a:extLst>
          </p:cNvPr>
          <p:cNvSpPr>
            <a:spLocks noGrp="1"/>
          </p:cNvSpPr>
          <p:nvPr>
            <p:ph sz="half" idx="1"/>
          </p:nvPr>
        </p:nvSpPr>
        <p:spPr>
          <a:xfrm>
            <a:off x="685796" y="2011680"/>
            <a:ext cx="8077203" cy="4206240"/>
          </a:xfrm>
        </p:spPr>
        <p:txBody>
          <a:bodyPr/>
          <a:lstStyle/>
          <a:p>
            <a:r>
              <a:rPr lang="en-US" sz="3600" b="1" dirty="0">
                <a:latin typeface="Calibri Light" panose="020F0302020204030204" pitchFamily="34" charset="0"/>
                <a:cs typeface="Calibri Light" panose="020F0302020204030204" pitchFamily="34" charset="0"/>
              </a:rPr>
              <a:t>February: LOA and PTO</a:t>
            </a:r>
          </a:p>
          <a:p>
            <a:r>
              <a:rPr lang="en-US" sz="3600" b="1" dirty="0">
                <a:latin typeface="Calibri Light" panose="020F0302020204030204" pitchFamily="34" charset="0"/>
                <a:cs typeface="Calibri Light" panose="020F0302020204030204" pitchFamily="34" charset="0"/>
              </a:rPr>
              <a:t>March: Retirement</a:t>
            </a:r>
          </a:p>
          <a:p>
            <a:r>
              <a:rPr lang="en-US" sz="3600" b="1" dirty="0">
                <a:latin typeface="Calibri Light" panose="020F0302020204030204" pitchFamily="34" charset="0"/>
                <a:cs typeface="Calibri Light" panose="020F0302020204030204" pitchFamily="34" charset="0"/>
              </a:rPr>
              <a:t>April: Benefits </a:t>
            </a:r>
          </a:p>
          <a:p>
            <a:r>
              <a:rPr lang="en-US" sz="3600" b="1" dirty="0">
                <a:latin typeface="Calibri Light" panose="020F0302020204030204" pitchFamily="34" charset="0"/>
                <a:cs typeface="Calibri Light" panose="020F0302020204030204" pitchFamily="34" charset="0"/>
              </a:rPr>
              <a:t>May: DEI</a:t>
            </a:r>
          </a:p>
          <a:p>
            <a:r>
              <a:rPr lang="en-US" sz="3600" b="1" dirty="0">
                <a:latin typeface="Calibri Light" panose="020F0302020204030204" pitchFamily="34" charset="0"/>
                <a:cs typeface="Calibri Light" panose="020F0302020204030204" pitchFamily="34" charset="0"/>
              </a:rPr>
              <a:t>June: Labor Laws Updates</a:t>
            </a:r>
          </a:p>
          <a:p>
            <a:endParaRPr lang="en-US" dirty="0"/>
          </a:p>
        </p:txBody>
      </p:sp>
      <p:sp>
        <p:nvSpPr>
          <p:cNvPr id="5" name="Slide Number Placeholder 4">
            <a:extLst>
              <a:ext uri="{FF2B5EF4-FFF2-40B4-BE49-F238E27FC236}">
                <a16:creationId xmlns:a16="http://schemas.microsoft.com/office/drawing/2014/main" id="{DB058246-EE67-5CD0-6E5C-6DC0249550A6}"/>
              </a:ext>
            </a:extLst>
          </p:cNvPr>
          <p:cNvSpPr>
            <a:spLocks noGrp="1"/>
          </p:cNvSpPr>
          <p:nvPr>
            <p:ph type="sldNum" sz="quarter" idx="12"/>
          </p:nvPr>
        </p:nvSpPr>
        <p:spPr/>
        <p:txBody>
          <a:bodyPr/>
          <a:lstStyle/>
          <a:p>
            <a:fld id="{C00A2651-7EAA-4570-8184-048B6F31DAC3}" type="slidenum">
              <a:rPr lang="en-US" smtClean="0"/>
              <a:pPr/>
              <a:t>2</a:t>
            </a:fld>
            <a:endParaRPr lang="en-US"/>
          </a:p>
        </p:txBody>
      </p:sp>
    </p:spTree>
    <p:extLst>
      <p:ext uri="{BB962C8B-B14F-4D97-AF65-F5344CB8AC3E}">
        <p14:creationId xmlns:p14="http://schemas.microsoft.com/office/powerpoint/2010/main" val="26155097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49C77F-6D81-7992-E9E4-18FF00D53585}"/>
              </a:ext>
            </a:extLst>
          </p:cNvPr>
          <p:cNvSpPr>
            <a:spLocks noGrp="1"/>
          </p:cNvSpPr>
          <p:nvPr>
            <p:ph type="title"/>
          </p:nvPr>
        </p:nvSpPr>
        <p:spPr/>
        <p:txBody>
          <a:bodyPr>
            <a:normAutofit fontScale="90000"/>
          </a:bodyPr>
          <a:lstStyle/>
          <a:p>
            <a:pPr algn="ctr"/>
            <a:r>
              <a:rPr lang="en-US" sz="4900" b="1" kern="0" dirty="0" err="1">
                <a:solidFill>
                  <a:srgbClr val="002060"/>
                </a:solidFill>
                <a:latin typeface="Calibri Light" panose="020F0302020204030204" pitchFamily="34" charset="0"/>
                <a:cs typeface="Calibri Light" panose="020F0302020204030204" pitchFamily="34" charset="0"/>
              </a:rPr>
              <a:t>Pto</a:t>
            </a:r>
            <a:r>
              <a:rPr lang="en-US" sz="4900" b="1" kern="0" dirty="0">
                <a:solidFill>
                  <a:srgbClr val="002060"/>
                </a:solidFill>
                <a:latin typeface="Calibri Light" panose="020F0302020204030204" pitchFamily="34" charset="0"/>
                <a:cs typeface="Calibri Light" panose="020F0302020204030204" pitchFamily="34" charset="0"/>
              </a:rPr>
              <a:t> (Paid TIME OFF)-vacation</a:t>
            </a:r>
            <a:br>
              <a:rPr lang="en-US" sz="4900" b="1" kern="0" dirty="0">
                <a:solidFill>
                  <a:srgbClr val="002060"/>
                </a:solidFill>
                <a:latin typeface="Calibri Light" panose="020F0302020204030204" pitchFamily="34" charset="0"/>
                <a:cs typeface="Calibri Light" panose="020F0302020204030204" pitchFamily="34" charset="0"/>
              </a:rPr>
            </a:br>
            <a:r>
              <a:rPr lang="en-US" sz="2000" dirty="0">
                <a:latin typeface="Calibri Light" panose="020F0302020204030204" pitchFamily="34" charset="0"/>
                <a:cs typeface="Calibri Light" panose="020F0302020204030204" pitchFamily="34" charset="0"/>
              </a:rPr>
              <a:t>Employees who are part of a union accrue time according to the provisions set forth in their collective bargaining agreement.</a:t>
            </a:r>
          </a:p>
        </p:txBody>
      </p:sp>
      <p:sp>
        <p:nvSpPr>
          <p:cNvPr id="3" name="Content Placeholder 2">
            <a:extLst>
              <a:ext uri="{FF2B5EF4-FFF2-40B4-BE49-F238E27FC236}">
                <a16:creationId xmlns:a16="http://schemas.microsoft.com/office/drawing/2014/main" id="{2BBD72DE-3766-A38A-D9E1-0B8E474BA32B}"/>
              </a:ext>
            </a:extLst>
          </p:cNvPr>
          <p:cNvSpPr>
            <a:spLocks noGrp="1"/>
          </p:cNvSpPr>
          <p:nvPr>
            <p:ph sz="half" idx="1"/>
          </p:nvPr>
        </p:nvSpPr>
        <p:spPr>
          <a:xfrm>
            <a:off x="169164" y="2011680"/>
            <a:ext cx="8517636" cy="4617720"/>
          </a:xfrm>
        </p:spPr>
        <p:txBody>
          <a:bodyPr>
            <a:normAutofit/>
          </a:bodyPr>
          <a:lstStyle/>
          <a:p>
            <a:pPr marL="0" indent="0">
              <a:buNone/>
            </a:pPr>
            <a:r>
              <a:rPr lang="en-US" sz="2400" dirty="0">
                <a:latin typeface="Calibri Light" panose="020F0302020204030204" pitchFamily="34" charset="0"/>
                <a:cs typeface="Calibri Light" panose="020F0302020204030204" pitchFamily="34" charset="0"/>
              </a:rPr>
              <a:t>Full time employees who are not part of a collective bargaining unit accrue vacation time as follows:</a:t>
            </a:r>
          </a:p>
          <a:p>
            <a:endParaRPr lang="en-US" dirty="0"/>
          </a:p>
          <a:p>
            <a:endParaRPr lang="en-US" dirty="0"/>
          </a:p>
          <a:p>
            <a:pPr marL="0" indent="0">
              <a:buNone/>
            </a:pPr>
            <a:endParaRPr lang="en-US" dirty="0">
              <a:latin typeface="Calibri Light" panose="020F0302020204030204" pitchFamily="34" charset="0"/>
              <a:cs typeface="Calibri Light" panose="020F0302020204030204" pitchFamily="34" charset="0"/>
            </a:endParaRPr>
          </a:p>
          <a:p>
            <a:pPr marL="0" indent="0">
              <a:buNone/>
            </a:pPr>
            <a:r>
              <a:rPr lang="en-US" dirty="0">
                <a:latin typeface="Calibri Light" panose="020F0302020204030204" pitchFamily="34" charset="0"/>
                <a:cs typeface="Calibri Light" panose="020F0302020204030204" pitchFamily="34" charset="0"/>
              </a:rPr>
              <a:t>Requests for vacation leave should be made in </a:t>
            </a:r>
            <a:r>
              <a:rPr lang="en-US" u="sng" dirty="0">
                <a:latin typeface="Calibri Light" panose="020F0302020204030204" pitchFamily="34" charset="0"/>
                <a:cs typeface="Calibri Light" panose="020F0302020204030204" pitchFamily="34" charset="0"/>
              </a:rPr>
              <a:t>writing to the department head at least two weeks in advance</a:t>
            </a:r>
            <a:r>
              <a:rPr lang="en-US" dirty="0">
                <a:latin typeface="Calibri Light" panose="020F0302020204030204" pitchFamily="34" charset="0"/>
                <a:cs typeface="Calibri Light" panose="020F0302020204030204" pitchFamily="34" charset="0"/>
              </a:rPr>
              <a:t>. Vacation leave must be used in the same calendar year in which it was accrued. Vacation leave may be carried over into the succeeding year calendar only upon a determination by the City that it was impossible or impractical for the employee to have taken his/her/their leave during the current year.</a:t>
            </a:r>
          </a:p>
        </p:txBody>
      </p:sp>
      <p:sp>
        <p:nvSpPr>
          <p:cNvPr id="5" name="Slide Number Placeholder 4">
            <a:extLst>
              <a:ext uri="{FF2B5EF4-FFF2-40B4-BE49-F238E27FC236}">
                <a16:creationId xmlns:a16="http://schemas.microsoft.com/office/drawing/2014/main" id="{09C81C8C-B175-A17F-7681-5E6E2F3D52B4}"/>
              </a:ext>
            </a:extLst>
          </p:cNvPr>
          <p:cNvSpPr>
            <a:spLocks noGrp="1"/>
          </p:cNvSpPr>
          <p:nvPr>
            <p:ph type="sldNum" sz="quarter" idx="12"/>
          </p:nvPr>
        </p:nvSpPr>
        <p:spPr/>
        <p:txBody>
          <a:bodyPr/>
          <a:lstStyle/>
          <a:p>
            <a:fld id="{C00A2651-7EAA-4570-8184-048B6F31DAC3}" type="slidenum">
              <a:rPr lang="en-US" smtClean="0"/>
              <a:pPr/>
              <a:t>20</a:t>
            </a:fld>
            <a:endParaRPr lang="en-US"/>
          </a:p>
        </p:txBody>
      </p:sp>
      <p:pic>
        <p:nvPicPr>
          <p:cNvPr id="9" name="Picture 8">
            <a:extLst>
              <a:ext uri="{FF2B5EF4-FFF2-40B4-BE49-F238E27FC236}">
                <a16:creationId xmlns:a16="http://schemas.microsoft.com/office/drawing/2014/main" id="{4810673C-79CD-AD0F-D0A2-EB73D97C8C0A}"/>
              </a:ext>
            </a:extLst>
          </p:cNvPr>
          <p:cNvPicPr>
            <a:picLocks noChangeAspect="1"/>
          </p:cNvPicPr>
          <p:nvPr/>
        </p:nvPicPr>
        <p:blipFill>
          <a:blip r:embed="rId2"/>
          <a:stretch>
            <a:fillRect/>
          </a:stretch>
        </p:blipFill>
        <p:spPr>
          <a:xfrm>
            <a:off x="638411" y="3048000"/>
            <a:ext cx="7087589" cy="1219200"/>
          </a:xfrm>
          <a:prstGeom prst="rect">
            <a:avLst/>
          </a:prstGeom>
        </p:spPr>
      </p:pic>
    </p:spTree>
    <p:extLst>
      <p:ext uri="{BB962C8B-B14F-4D97-AF65-F5344CB8AC3E}">
        <p14:creationId xmlns:p14="http://schemas.microsoft.com/office/powerpoint/2010/main" val="41564888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F3EA8E-34F7-CDBC-C955-AA6403C818EA}"/>
              </a:ext>
            </a:extLst>
          </p:cNvPr>
          <p:cNvSpPr>
            <a:spLocks noGrp="1"/>
          </p:cNvSpPr>
          <p:nvPr>
            <p:ph type="title"/>
          </p:nvPr>
        </p:nvSpPr>
        <p:spPr>
          <a:xfrm>
            <a:off x="685019" y="284176"/>
            <a:ext cx="7772400" cy="1316024"/>
          </a:xfrm>
        </p:spPr>
        <p:txBody>
          <a:bodyPr>
            <a:normAutofit fontScale="90000"/>
          </a:bodyPr>
          <a:lstStyle/>
          <a:p>
            <a:pPr algn="ctr"/>
            <a:r>
              <a:rPr lang="en-US" sz="4400" b="1" dirty="0">
                <a:latin typeface="Calibri Light" panose="020F0302020204030204" pitchFamily="34" charset="0"/>
                <a:cs typeface="Calibri Light" panose="020F0302020204030204" pitchFamily="34" charset="0"/>
              </a:rPr>
              <a:t>BEREAVEMENT LEAVE</a:t>
            </a:r>
            <a:br>
              <a:rPr lang="en-US" sz="4400" b="1" dirty="0">
                <a:latin typeface="Calibri Light" panose="020F0302020204030204" pitchFamily="34" charset="0"/>
                <a:cs typeface="Calibri Light" panose="020F0302020204030204" pitchFamily="34" charset="0"/>
              </a:rPr>
            </a:br>
            <a:r>
              <a:rPr kumimoji="0" lang="en-US" sz="1800" b="0" i="0" u="none" strike="noStrike" kern="1200" cap="all" spc="0" normalizeH="0" baseline="0" noProof="0" dirty="0">
                <a:ln>
                  <a:noFill/>
                </a:ln>
                <a:solidFill>
                  <a:srgbClr val="242852"/>
                </a:solidFill>
                <a:effectLst/>
                <a:uLnTx/>
                <a:uFillTx/>
                <a:latin typeface="Calibri Light" panose="020F0302020204030204" pitchFamily="34" charset="0"/>
                <a:ea typeface="+mj-ea"/>
                <a:cs typeface="Calibri Light" panose="020F0302020204030204" pitchFamily="34" charset="0"/>
              </a:rPr>
              <a:t>Employees who are part of a union accrue time according to the provisions set forth in their collective bargaining agreement.</a:t>
            </a:r>
            <a:r>
              <a:rPr lang="en-US" sz="4400" b="1" dirty="0">
                <a:latin typeface="Calibri Light" panose="020F0302020204030204" pitchFamily="34" charset="0"/>
                <a:cs typeface="Calibri Light" panose="020F0302020204030204" pitchFamily="34" charset="0"/>
              </a:rPr>
              <a:t> </a:t>
            </a:r>
          </a:p>
        </p:txBody>
      </p:sp>
      <p:sp>
        <p:nvSpPr>
          <p:cNvPr id="3" name="Content Placeholder 2">
            <a:extLst>
              <a:ext uri="{FF2B5EF4-FFF2-40B4-BE49-F238E27FC236}">
                <a16:creationId xmlns:a16="http://schemas.microsoft.com/office/drawing/2014/main" id="{787A8955-B554-12E9-2DC8-A4637D178DFD}"/>
              </a:ext>
            </a:extLst>
          </p:cNvPr>
          <p:cNvSpPr>
            <a:spLocks noGrp="1"/>
          </p:cNvSpPr>
          <p:nvPr>
            <p:ph idx="1"/>
          </p:nvPr>
        </p:nvSpPr>
        <p:spPr>
          <a:xfrm>
            <a:off x="228600" y="2011679"/>
            <a:ext cx="8534400" cy="4411175"/>
          </a:xfrm>
        </p:spPr>
        <p:txBody>
          <a:bodyPr>
            <a:normAutofit/>
          </a:bodyPr>
          <a:lstStyle/>
          <a:p>
            <a:r>
              <a:rPr lang="en-US" sz="2800" dirty="0">
                <a:latin typeface="Calibri Light" panose="020F0302020204030204" pitchFamily="34" charset="0"/>
                <a:cs typeface="Calibri Light" panose="020F0302020204030204" pitchFamily="34" charset="0"/>
              </a:rPr>
              <a:t>Each regular full-time employee shall be entitled to up to </a:t>
            </a:r>
            <a:r>
              <a:rPr lang="en-US" sz="2800" u="sng" dirty="0">
                <a:latin typeface="Calibri Light" panose="020F0302020204030204" pitchFamily="34" charset="0"/>
                <a:cs typeface="Calibri Light" panose="020F0302020204030204" pitchFamily="34" charset="0"/>
              </a:rPr>
              <a:t>five days</a:t>
            </a:r>
            <a:r>
              <a:rPr lang="en-US" sz="2800" dirty="0">
                <a:latin typeface="Calibri Light" panose="020F0302020204030204" pitchFamily="34" charset="0"/>
                <a:cs typeface="Calibri Light" panose="020F0302020204030204" pitchFamily="34" charset="0"/>
              </a:rPr>
              <a:t> of bereavement leave </a:t>
            </a:r>
            <a:r>
              <a:rPr lang="en-US" sz="2800">
                <a:latin typeface="Calibri Light" panose="020F0302020204030204" pitchFamily="34" charset="0"/>
                <a:cs typeface="Calibri Light" panose="020F0302020204030204" pitchFamily="34" charset="0"/>
              </a:rPr>
              <a:t>in the </a:t>
            </a:r>
            <a:r>
              <a:rPr lang="en-US" sz="2800" dirty="0">
                <a:latin typeface="Calibri Light" panose="020F0302020204030204" pitchFamily="34" charset="0"/>
                <a:cs typeface="Calibri Light" panose="020F0302020204030204" pitchFamily="34" charset="0"/>
              </a:rPr>
              <a:t>event </a:t>
            </a:r>
            <a:r>
              <a:rPr lang="en-US" sz="2800">
                <a:latin typeface="Calibri Light" panose="020F0302020204030204" pitchFamily="34" charset="0"/>
                <a:cs typeface="Calibri Light" panose="020F0302020204030204" pitchFamily="34" charset="0"/>
              </a:rPr>
              <a:t>of the </a:t>
            </a:r>
            <a:r>
              <a:rPr lang="en-US" sz="2800" dirty="0">
                <a:latin typeface="Calibri Light" panose="020F0302020204030204" pitchFamily="34" charset="0"/>
                <a:cs typeface="Calibri Light" panose="020F0302020204030204" pitchFamily="34" charset="0"/>
              </a:rPr>
              <a:t>death of an </a:t>
            </a:r>
            <a:r>
              <a:rPr lang="en-US" sz="2800" u="sng" dirty="0">
                <a:latin typeface="Calibri Light" panose="020F0302020204030204" pitchFamily="34" charset="0"/>
                <a:cs typeface="Calibri Light" panose="020F0302020204030204" pitchFamily="34" charset="0"/>
              </a:rPr>
              <a:t>immediate family member</a:t>
            </a:r>
            <a:r>
              <a:rPr lang="en-US" sz="2800" dirty="0">
                <a:latin typeface="Calibri Light" panose="020F0302020204030204" pitchFamily="34" charset="0"/>
                <a:cs typeface="Calibri Light" panose="020F0302020204030204" pitchFamily="34" charset="0"/>
              </a:rPr>
              <a:t>. For purposes of this policy immediate family member is defined as a spouse, child</a:t>
            </a:r>
            <a:r>
              <a:rPr lang="en-US" sz="2800">
                <a:latin typeface="Calibri Light" panose="020F0302020204030204" pitchFamily="34" charset="0"/>
                <a:cs typeface="Calibri Light" panose="020F0302020204030204" pitchFamily="34" charset="0"/>
              </a:rPr>
              <a:t>, mother, mother-in-law, father, father-in-law</a:t>
            </a:r>
            <a:r>
              <a:rPr lang="en-US" sz="2800" dirty="0">
                <a:latin typeface="Calibri Light" panose="020F0302020204030204" pitchFamily="34" charset="0"/>
                <a:cs typeface="Calibri Light" panose="020F0302020204030204" pitchFamily="34" charset="0"/>
              </a:rPr>
              <a:t>, grand parent</a:t>
            </a:r>
            <a:r>
              <a:rPr lang="en-US" sz="2800">
                <a:latin typeface="Calibri Light" panose="020F0302020204030204" pitchFamily="34" charset="0"/>
                <a:cs typeface="Calibri Light" panose="020F0302020204030204" pitchFamily="34" charset="0"/>
              </a:rPr>
              <a:t>, brother </a:t>
            </a:r>
            <a:r>
              <a:rPr lang="en-US" sz="2800" dirty="0">
                <a:latin typeface="Calibri Light" panose="020F0302020204030204" pitchFamily="34" charset="0"/>
                <a:cs typeface="Calibri Light" panose="020F0302020204030204" pitchFamily="34" charset="0"/>
              </a:rPr>
              <a:t>or sister. </a:t>
            </a:r>
          </a:p>
          <a:p>
            <a:r>
              <a:rPr lang="en-US" sz="2800" dirty="0">
                <a:latin typeface="Calibri Light" panose="020F0302020204030204" pitchFamily="34" charset="0"/>
                <a:cs typeface="Calibri Light" panose="020F0302020204030204" pitchFamily="34" charset="0"/>
              </a:rPr>
              <a:t>Each regular full-time employee shall be entitled to </a:t>
            </a:r>
            <a:r>
              <a:rPr lang="en-US" sz="2800" u="sng" dirty="0">
                <a:latin typeface="Calibri Light" panose="020F0302020204030204" pitchFamily="34" charset="0"/>
                <a:cs typeface="Calibri Light" panose="020F0302020204030204" pitchFamily="34" charset="0"/>
              </a:rPr>
              <a:t>three days </a:t>
            </a:r>
            <a:r>
              <a:rPr lang="en-US" sz="2800" dirty="0">
                <a:latin typeface="Calibri Light" panose="020F0302020204030204" pitchFamily="34" charset="0"/>
                <a:cs typeface="Calibri Light" panose="020F0302020204030204" pitchFamily="34" charset="0"/>
              </a:rPr>
              <a:t>of bereavement leave </a:t>
            </a:r>
            <a:r>
              <a:rPr lang="en-US" sz="2800">
                <a:latin typeface="Calibri Light" panose="020F0302020204030204" pitchFamily="34" charset="0"/>
                <a:cs typeface="Calibri Light" panose="020F0302020204030204" pitchFamily="34" charset="0"/>
              </a:rPr>
              <a:t>in the </a:t>
            </a:r>
            <a:r>
              <a:rPr lang="en-US" sz="2800" dirty="0">
                <a:latin typeface="Calibri Light" panose="020F0302020204030204" pitchFamily="34" charset="0"/>
                <a:cs typeface="Calibri Light" panose="020F0302020204030204" pitchFamily="34" charset="0"/>
              </a:rPr>
              <a:t>event </a:t>
            </a:r>
            <a:r>
              <a:rPr lang="en-US" sz="2800">
                <a:latin typeface="Calibri Light" panose="020F0302020204030204" pitchFamily="34" charset="0"/>
                <a:cs typeface="Calibri Light" panose="020F0302020204030204" pitchFamily="34" charset="0"/>
              </a:rPr>
              <a:t>of the </a:t>
            </a:r>
            <a:r>
              <a:rPr lang="en-US" sz="2800" dirty="0">
                <a:latin typeface="Calibri Light" panose="020F0302020204030204" pitchFamily="34" charset="0"/>
                <a:cs typeface="Calibri Light" panose="020F0302020204030204" pitchFamily="34" charset="0"/>
              </a:rPr>
              <a:t>death of an aunt, uncle, niece</a:t>
            </a:r>
            <a:r>
              <a:rPr lang="en-US" sz="2800">
                <a:latin typeface="Calibri Light" panose="020F0302020204030204" pitchFamily="34" charset="0"/>
                <a:cs typeface="Calibri Light" panose="020F0302020204030204" pitchFamily="34" charset="0"/>
              </a:rPr>
              <a:t>, nephew</a:t>
            </a:r>
            <a:r>
              <a:rPr lang="en-US" sz="2800" dirty="0">
                <a:latin typeface="Calibri Light" panose="020F0302020204030204" pitchFamily="34" charset="0"/>
                <a:cs typeface="Calibri Light" panose="020F0302020204030204" pitchFamily="34" charset="0"/>
              </a:rPr>
              <a:t>, sister-in-law </a:t>
            </a:r>
            <a:r>
              <a:rPr lang="en-US" sz="2800">
                <a:latin typeface="Calibri Light" panose="020F0302020204030204" pitchFamily="34" charset="0"/>
                <a:cs typeface="Calibri Light" panose="020F0302020204030204" pitchFamily="34" charset="0"/>
              </a:rPr>
              <a:t>or brother-in-law</a:t>
            </a:r>
            <a:r>
              <a:rPr lang="en-US" sz="2800" dirty="0">
                <a:latin typeface="Calibri Light" panose="020F0302020204030204" pitchFamily="34" charset="0"/>
                <a:cs typeface="Calibri Light" panose="020F0302020204030204" pitchFamily="34" charset="0"/>
              </a:rPr>
              <a:t>.</a:t>
            </a:r>
          </a:p>
        </p:txBody>
      </p:sp>
      <p:sp>
        <p:nvSpPr>
          <p:cNvPr id="4" name="Slide Number Placeholder 3">
            <a:extLst>
              <a:ext uri="{FF2B5EF4-FFF2-40B4-BE49-F238E27FC236}">
                <a16:creationId xmlns:a16="http://schemas.microsoft.com/office/drawing/2014/main" id="{A1F51588-8290-A6E3-F4D0-53A9CBF4E25B}"/>
              </a:ext>
            </a:extLst>
          </p:cNvPr>
          <p:cNvSpPr>
            <a:spLocks noGrp="1"/>
          </p:cNvSpPr>
          <p:nvPr>
            <p:ph type="sldNum" sz="quarter" idx="12"/>
          </p:nvPr>
        </p:nvSpPr>
        <p:spPr/>
        <p:txBody>
          <a:bodyPr/>
          <a:lstStyle/>
          <a:p>
            <a:fld id="{C00A2651-7EAA-4570-8184-048B6F31DAC3}" type="slidenum">
              <a:rPr lang="en-US" smtClean="0"/>
              <a:pPr/>
              <a:t>21</a:t>
            </a:fld>
            <a:endParaRPr lang="en-US"/>
          </a:p>
        </p:txBody>
      </p:sp>
    </p:spTree>
    <p:extLst>
      <p:ext uri="{BB962C8B-B14F-4D97-AF65-F5344CB8AC3E}">
        <p14:creationId xmlns:p14="http://schemas.microsoft.com/office/powerpoint/2010/main" val="3126720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6BE430-9DAD-AEFC-A237-6334CCB8893A}"/>
              </a:ext>
            </a:extLst>
          </p:cNvPr>
          <p:cNvSpPr>
            <a:spLocks noGrp="1"/>
          </p:cNvSpPr>
          <p:nvPr>
            <p:ph type="title"/>
          </p:nvPr>
        </p:nvSpPr>
        <p:spPr/>
        <p:txBody>
          <a:bodyPr/>
          <a:lstStyle/>
          <a:p>
            <a:pPr algn="ctr"/>
            <a:r>
              <a:rPr lang="en-US" b="1" dirty="0">
                <a:latin typeface="Calibri Light" panose="020F0302020204030204" pitchFamily="34" charset="0"/>
                <a:cs typeface="Calibri Light" panose="020F0302020204030204" pitchFamily="34" charset="0"/>
              </a:rPr>
              <a:t>MILITARY LEAVE POLICY</a:t>
            </a:r>
            <a:br>
              <a:rPr lang="en-US" b="1" dirty="0">
                <a:latin typeface="Calibri Light" panose="020F0302020204030204" pitchFamily="34" charset="0"/>
                <a:cs typeface="Calibri Light" panose="020F0302020204030204" pitchFamily="34" charset="0"/>
              </a:rPr>
            </a:br>
            <a:r>
              <a:rPr kumimoji="0" lang="en-US" sz="1600" b="0" i="0" u="none" strike="noStrike" kern="1200" cap="all" spc="0" normalizeH="0" baseline="0" noProof="0" dirty="0">
                <a:ln>
                  <a:noFill/>
                </a:ln>
                <a:solidFill>
                  <a:srgbClr val="242852"/>
                </a:solidFill>
                <a:effectLst/>
                <a:uLnTx/>
                <a:uFillTx/>
                <a:latin typeface="Calibri Light" panose="020F0302020204030204" pitchFamily="34" charset="0"/>
                <a:ea typeface="+mj-ea"/>
                <a:cs typeface="Calibri Light" panose="020F0302020204030204" pitchFamily="34" charset="0"/>
              </a:rPr>
              <a:t>Employees who are part of a union, SEE YOUR CBA OR UNION REP. FOR ADDITIONAL PROVISIONS, IF ANY. </a:t>
            </a:r>
            <a:endParaRPr lang="en-US" b="1" dirty="0">
              <a:latin typeface="Calibri Light" panose="020F0302020204030204" pitchFamily="34" charset="0"/>
              <a:cs typeface="Calibri Light" panose="020F0302020204030204" pitchFamily="34" charset="0"/>
            </a:endParaRPr>
          </a:p>
        </p:txBody>
      </p:sp>
      <p:sp>
        <p:nvSpPr>
          <p:cNvPr id="3" name="Content Placeholder 2">
            <a:extLst>
              <a:ext uri="{FF2B5EF4-FFF2-40B4-BE49-F238E27FC236}">
                <a16:creationId xmlns:a16="http://schemas.microsoft.com/office/drawing/2014/main" id="{74CCF986-82F9-1A1A-552D-DA583F982AA0}"/>
              </a:ext>
            </a:extLst>
          </p:cNvPr>
          <p:cNvSpPr>
            <a:spLocks noGrp="1"/>
          </p:cNvSpPr>
          <p:nvPr>
            <p:ph idx="1"/>
          </p:nvPr>
        </p:nvSpPr>
        <p:spPr/>
        <p:txBody>
          <a:bodyPr>
            <a:normAutofit/>
          </a:bodyPr>
          <a:lstStyle/>
          <a:p>
            <a:pPr marL="0" indent="0" algn="just">
              <a:buNone/>
            </a:pPr>
            <a:r>
              <a:rPr lang="en-US" sz="2800" dirty="0">
                <a:latin typeface="Calibri Light" panose="020F0302020204030204" pitchFamily="34" charset="0"/>
                <a:cs typeface="Calibri Light" panose="020F0302020204030204" pitchFamily="34" charset="0"/>
              </a:rPr>
              <a:t>Employees taking part in a variety of military duties are eligible for benefits under this policy. Such military duties include but are not limited to leaves of absence taken by members of the uniformed service including Reservists and National Guard member for training, periods of active military service and funeral honors duty, as well as time spent being examined to determine fitness to perform such service.</a:t>
            </a:r>
          </a:p>
        </p:txBody>
      </p:sp>
      <p:sp>
        <p:nvSpPr>
          <p:cNvPr id="4" name="Slide Number Placeholder 3">
            <a:extLst>
              <a:ext uri="{FF2B5EF4-FFF2-40B4-BE49-F238E27FC236}">
                <a16:creationId xmlns:a16="http://schemas.microsoft.com/office/drawing/2014/main" id="{15A8B438-D149-12C0-F422-403792E2F876}"/>
              </a:ext>
            </a:extLst>
          </p:cNvPr>
          <p:cNvSpPr>
            <a:spLocks noGrp="1"/>
          </p:cNvSpPr>
          <p:nvPr>
            <p:ph type="sldNum" sz="quarter" idx="12"/>
          </p:nvPr>
        </p:nvSpPr>
        <p:spPr/>
        <p:txBody>
          <a:bodyPr/>
          <a:lstStyle/>
          <a:p>
            <a:fld id="{C00A2651-7EAA-4570-8184-048B6F31DAC3}" type="slidenum">
              <a:rPr lang="en-US" smtClean="0"/>
              <a:pPr/>
              <a:t>22</a:t>
            </a:fld>
            <a:endParaRPr lang="en-US"/>
          </a:p>
        </p:txBody>
      </p:sp>
    </p:spTree>
    <p:extLst>
      <p:ext uri="{BB962C8B-B14F-4D97-AF65-F5344CB8AC3E}">
        <p14:creationId xmlns:p14="http://schemas.microsoft.com/office/powerpoint/2010/main" val="35509071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A1BBA-2D7F-AB2B-7154-DF4DA70FDAE2}"/>
              </a:ext>
            </a:extLst>
          </p:cNvPr>
          <p:cNvSpPr>
            <a:spLocks noGrp="1"/>
          </p:cNvSpPr>
          <p:nvPr>
            <p:ph type="title"/>
          </p:nvPr>
        </p:nvSpPr>
        <p:spPr/>
        <p:txBody>
          <a:bodyPr/>
          <a:lstStyle/>
          <a:p>
            <a:pPr algn="ctr"/>
            <a:r>
              <a:rPr lang="en-US" sz="4000" b="1" dirty="0">
                <a:latin typeface="Calibri Light" panose="020F0302020204030204" pitchFamily="34" charset="0"/>
                <a:cs typeface="Calibri Light" panose="020F0302020204030204" pitchFamily="34" charset="0"/>
              </a:rPr>
              <a:t>PROCEDURES FOR MILITARY LEAVE</a:t>
            </a:r>
            <a:br>
              <a:rPr lang="en-US" sz="4000" b="1" dirty="0">
                <a:latin typeface="Calibri Light" panose="020F0302020204030204" pitchFamily="34" charset="0"/>
                <a:cs typeface="Calibri Light" panose="020F0302020204030204" pitchFamily="34" charset="0"/>
              </a:rPr>
            </a:br>
            <a:r>
              <a:rPr kumimoji="0" lang="en-US" sz="1600" b="0" i="0" u="none" strike="noStrike" kern="1200" cap="all" spc="0" normalizeH="0" baseline="0" noProof="0" dirty="0">
                <a:ln>
                  <a:noFill/>
                </a:ln>
                <a:solidFill>
                  <a:srgbClr val="242852"/>
                </a:solidFill>
                <a:effectLst/>
                <a:uLnTx/>
                <a:uFillTx/>
                <a:latin typeface="Calibri Light" panose="020F0302020204030204" pitchFamily="34" charset="0"/>
                <a:ea typeface="+mj-ea"/>
                <a:cs typeface="Calibri Light" panose="020F0302020204030204" pitchFamily="34" charset="0"/>
              </a:rPr>
              <a:t>Employees who are part of a union, SEE YOUR CBA OR UNION REP. FOR ADDITIONAL PROVISIONS, IF ANY.</a:t>
            </a:r>
            <a:endParaRPr lang="en-US" b="1" dirty="0"/>
          </a:p>
        </p:txBody>
      </p:sp>
      <p:sp>
        <p:nvSpPr>
          <p:cNvPr id="3" name="Content Placeholder 2">
            <a:extLst>
              <a:ext uri="{FF2B5EF4-FFF2-40B4-BE49-F238E27FC236}">
                <a16:creationId xmlns:a16="http://schemas.microsoft.com/office/drawing/2014/main" id="{FD95D55A-0F6C-D32F-F67F-A6B8E8F5F63D}"/>
              </a:ext>
            </a:extLst>
          </p:cNvPr>
          <p:cNvSpPr>
            <a:spLocks noGrp="1"/>
          </p:cNvSpPr>
          <p:nvPr>
            <p:ph idx="1"/>
          </p:nvPr>
        </p:nvSpPr>
        <p:spPr>
          <a:xfrm>
            <a:off x="-1" y="1905000"/>
            <a:ext cx="8974837" cy="4800600"/>
          </a:xfrm>
        </p:spPr>
        <p:txBody>
          <a:bodyPr>
            <a:noAutofit/>
          </a:bodyPr>
          <a:lstStyle/>
          <a:p>
            <a:pPr algn="just"/>
            <a:r>
              <a:rPr lang="en-US" sz="1800" dirty="0">
                <a:latin typeface="Calibri Light" panose="020F0302020204030204" pitchFamily="34" charset="0"/>
                <a:cs typeface="Calibri Light" panose="020F0302020204030204" pitchFamily="34" charset="0"/>
              </a:rPr>
              <a:t>Unless military necessity prevents it, an employee should provide written notice in advance for a leave. Generally, at least 30 days. </a:t>
            </a:r>
          </a:p>
          <a:p>
            <a:pPr algn="just"/>
            <a:r>
              <a:rPr lang="en-US" sz="1800" dirty="0">
                <a:latin typeface="Calibri Light" panose="020F0302020204030204" pitchFamily="34" charset="0"/>
                <a:cs typeface="Calibri Light" panose="020F0302020204030204" pitchFamily="34" charset="0"/>
              </a:rPr>
              <a:t>Written notice is preferred, but not required under the law or this policy. </a:t>
            </a:r>
          </a:p>
          <a:p>
            <a:pPr algn="just"/>
            <a:r>
              <a:rPr lang="en-US" sz="1800" dirty="0">
                <a:latin typeface="Calibri Light" panose="020F0302020204030204" pitchFamily="34" charset="0"/>
                <a:cs typeface="Calibri Light" panose="020F0302020204030204" pitchFamily="34" charset="0"/>
              </a:rPr>
              <a:t>The notice should include the following information: The dates of deployment, description of the military activity, contact information of the military authority.</a:t>
            </a:r>
          </a:p>
          <a:p>
            <a:pPr algn="just"/>
            <a:r>
              <a:rPr lang="en-US" sz="1800" dirty="0">
                <a:latin typeface="Calibri Light" panose="020F0302020204030204" pitchFamily="34" charset="0"/>
                <a:cs typeface="Calibri Light" panose="020F0302020204030204" pitchFamily="34" charset="0"/>
              </a:rPr>
              <a:t>To request a temporary or extended military leave of absence, the employee should generally obtain a Request for Leave of Absence Form from Human Resources.</a:t>
            </a:r>
          </a:p>
          <a:p>
            <a:pPr algn="just"/>
            <a:r>
              <a:rPr lang="en-US" sz="1800" dirty="0">
                <a:latin typeface="Calibri Light" panose="020F0302020204030204" pitchFamily="34" charset="0"/>
                <a:cs typeface="Calibri Light" panose="020F0302020204030204" pitchFamily="34" charset="0"/>
              </a:rPr>
              <a:t>Human Resources will review and sign the Request for Leave of Absence Form, collect any applicable insurance premiums from the employee, generate other applicable documents and process accordingly.</a:t>
            </a:r>
          </a:p>
          <a:p>
            <a:pPr algn="just"/>
            <a:r>
              <a:rPr lang="en-US" sz="1800" dirty="0">
                <a:latin typeface="Calibri Light" panose="020F0302020204030204" pitchFamily="34" charset="0"/>
                <a:cs typeface="Calibri Light" panose="020F0302020204030204" pitchFamily="34" charset="0"/>
              </a:rPr>
              <a:t>When the employee intends to return to work, he/she/they should provide sufficient notice to the supervisor(s) and HR.</a:t>
            </a:r>
          </a:p>
          <a:p>
            <a:pPr algn="just"/>
            <a:r>
              <a:rPr lang="en-US" sz="1800" dirty="0">
                <a:latin typeface="Calibri Light" panose="020F0302020204030204" pitchFamily="34" charset="0"/>
                <a:cs typeface="Calibri Light" panose="020F0302020204030204" pitchFamily="34" charset="0"/>
              </a:rPr>
              <a:t>If the employee does not return to work, the supervisor must notify Human Resources.</a:t>
            </a:r>
          </a:p>
        </p:txBody>
      </p:sp>
      <p:sp>
        <p:nvSpPr>
          <p:cNvPr id="4" name="Slide Number Placeholder 3">
            <a:extLst>
              <a:ext uri="{FF2B5EF4-FFF2-40B4-BE49-F238E27FC236}">
                <a16:creationId xmlns:a16="http://schemas.microsoft.com/office/drawing/2014/main" id="{48B6469F-0D8A-EBF8-24AF-A9E4842B461B}"/>
              </a:ext>
            </a:extLst>
          </p:cNvPr>
          <p:cNvSpPr>
            <a:spLocks noGrp="1"/>
          </p:cNvSpPr>
          <p:nvPr>
            <p:ph type="sldNum" sz="quarter" idx="12"/>
          </p:nvPr>
        </p:nvSpPr>
        <p:spPr/>
        <p:txBody>
          <a:bodyPr/>
          <a:lstStyle/>
          <a:p>
            <a:fld id="{C00A2651-7EAA-4570-8184-048B6F31DAC3}" type="slidenum">
              <a:rPr lang="en-US" smtClean="0"/>
              <a:pPr/>
              <a:t>23</a:t>
            </a:fld>
            <a:endParaRPr lang="en-US"/>
          </a:p>
        </p:txBody>
      </p:sp>
    </p:spTree>
    <p:extLst>
      <p:ext uri="{BB962C8B-B14F-4D97-AF65-F5344CB8AC3E}">
        <p14:creationId xmlns:p14="http://schemas.microsoft.com/office/powerpoint/2010/main" val="26853300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F7E91-55AA-2B16-2DB0-B1FCF8DD1BF3}"/>
              </a:ext>
            </a:extLst>
          </p:cNvPr>
          <p:cNvSpPr>
            <a:spLocks noGrp="1"/>
          </p:cNvSpPr>
          <p:nvPr>
            <p:ph type="title"/>
          </p:nvPr>
        </p:nvSpPr>
        <p:spPr/>
        <p:txBody>
          <a:bodyPr/>
          <a:lstStyle/>
          <a:p>
            <a:r>
              <a:rPr lang="en-US" dirty="0">
                <a:latin typeface="Calibri Light" panose="020F0302020204030204" pitchFamily="34" charset="0"/>
                <a:cs typeface="Calibri Light" panose="020F0302020204030204" pitchFamily="34" charset="0"/>
              </a:rPr>
              <a:t>Where to find </a:t>
            </a:r>
            <a:r>
              <a:rPr lang="en-US" dirty="0" err="1">
                <a:latin typeface="Calibri Light" panose="020F0302020204030204" pitchFamily="34" charset="0"/>
                <a:cs typeface="Calibri Light" panose="020F0302020204030204" pitchFamily="34" charset="0"/>
              </a:rPr>
              <a:t>hr</a:t>
            </a:r>
            <a:r>
              <a:rPr lang="en-US" dirty="0">
                <a:latin typeface="Calibri Light" panose="020F0302020204030204" pitchFamily="34" charset="0"/>
                <a:cs typeface="Calibri Light" panose="020F0302020204030204" pitchFamily="34" charset="0"/>
              </a:rPr>
              <a:t> forms: </a:t>
            </a:r>
          </a:p>
        </p:txBody>
      </p:sp>
      <p:sp>
        <p:nvSpPr>
          <p:cNvPr id="3" name="Content Placeholder 2">
            <a:extLst>
              <a:ext uri="{FF2B5EF4-FFF2-40B4-BE49-F238E27FC236}">
                <a16:creationId xmlns:a16="http://schemas.microsoft.com/office/drawing/2014/main" id="{34B2DD3A-BC43-0E28-5B66-CB89B53A1485}"/>
              </a:ext>
            </a:extLst>
          </p:cNvPr>
          <p:cNvSpPr>
            <a:spLocks noGrp="1"/>
          </p:cNvSpPr>
          <p:nvPr>
            <p:ph idx="1"/>
          </p:nvPr>
        </p:nvSpPr>
        <p:spPr/>
        <p:txBody>
          <a:bodyPr/>
          <a:lstStyle/>
          <a:p>
            <a:r>
              <a:rPr lang="en-US" sz="4400" dirty="0">
                <a:latin typeface="Calibri Light" panose="020F0302020204030204" pitchFamily="34" charset="0"/>
                <a:cs typeface="Calibri Light" panose="020F0302020204030204" pitchFamily="34" charset="0"/>
                <a:hlinkClick r:id="rId2"/>
              </a:rPr>
              <a:t>www.Revere.org/jobs</a:t>
            </a:r>
            <a:endParaRPr lang="en-US" sz="4400" dirty="0">
              <a:latin typeface="Calibri Light" panose="020F0302020204030204" pitchFamily="34" charset="0"/>
              <a:cs typeface="Calibri Light" panose="020F0302020204030204" pitchFamily="34" charset="0"/>
            </a:endParaRPr>
          </a:p>
          <a:p>
            <a:r>
              <a:rPr lang="en-US" sz="4400" dirty="0">
                <a:latin typeface="Calibri Light" panose="020F0302020204030204" pitchFamily="34" charset="0"/>
                <a:cs typeface="Calibri Light" panose="020F0302020204030204" pitchFamily="34" charset="0"/>
              </a:rPr>
              <a:t>In person: Human Resources Office, 2</a:t>
            </a:r>
            <a:r>
              <a:rPr lang="en-US" sz="4400" baseline="30000" dirty="0">
                <a:latin typeface="Calibri Light" panose="020F0302020204030204" pitchFamily="34" charset="0"/>
                <a:cs typeface="Calibri Light" panose="020F0302020204030204" pitchFamily="34" charset="0"/>
              </a:rPr>
              <a:t>nd</a:t>
            </a:r>
            <a:r>
              <a:rPr lang="en-US" sz="4400" dirty="0">
                <a:latin typeface="Calibri Light" panose="020F0302020204030204" pitchFamily="34" charset="0"/>
                <a:cs typeface="Calibri Light" panose="020F0302020204030204" pitchFamily="34" charset="0"/>
              </a:rPr>
              <a:t> floor, City Hall.</a:t>
            </a:r>
          </a:p>
          <a:p>
            <a:r>
              <a:rPr lang="en-US" sz="4400" dirty="0">
                <a:latin typeface="Calibri Light" panose="020F0302020204030204" pitchFamily="34" charset="0"/>
                <a:cs typeface="Calibri Light" panose="020F0302020204030204" pitchFamily="34" charset="0"/>
              </a:rPr>
              <a:t>Via email: </a:t>
            </a:r>
            <a:r>
              <a:rPr lang="en-US" sz="4400" dirty="0">
                <a:latin typeface="Calibri Light" panose="020F0302020204030204" pitchFamily="34" charset="0"/>
                <a:cs typeface="Calibri Light" panose="020F0302020204030204" pitchFamily="34" charset="0"/>
                <a:hlinkClick r:id="rId3"/>
              </a:rPr>
              <a:t>HumanResources@revere.org</a:t>
            </a:r>
            <a:endParaRPr lang="en-US" sz="4400" dirty="0">
              <a:latin typeface="Calibri Light" panose="020F0302020204030204" pitchFamily="34" charset="0"/>
              <a:cs typeface="Calibri Light" panose="020F0302020204030204" pitchFamily="34" charset="0"/>
            </a:endParaRPr>
          </a:p>
          <a:p>
            <a:endParaRPr lang="en-US" dirty="0"/>
          </a:p>
        </p:txBody>
      </p:sp>
      <p:sp>
        <p:nvSpPr>
          <p:cNvPr id="4" name="Slide Number Placeholder 3">
            <a:extLst>
              <a:ext uri="{FF2B5EF4-FFF2-40B4-BE49-F238E27FC236}">
                <a16:creationId xmlns:a16="http://schemas.microsoft.com/office/drawing/2014/main" id="{41B63647-86AE-06F0-81C4-27F4A77C65C9}"/>
              </a:ext>
            </a:extLst>
          </p:cNvPr>
          <p:cNvSpPr>
            <a:spLocks noGrp="1"/>
          </p:cNvSpPr>
          <p:nvPr>
            <p:ph type="sldNum" sz="quarter" idx="12"/>
          </p:nvPr>
        </p:nvSpPr>
        <p:spPr/>
        <p:txBody>
          <a:bodyPr/>
          <a:lstStyle/>
          <a:p>
            <a:fld id="{C00A2651-7EAA-4570-8184-048B6F31DAC3}" type="slidenum">
              <a:rPr lang="en-US" smtClean="0"/>
              <a:pPr/>
              <a:t>24</a:t>
            </a:fld>
            <a:endParaRPr lang="en-US"/>
          </a:p>
        </p:txBody>
      </p:sp>
    </p:spTree>
    <p:extLst>
      <p:ext uri="{BB962C8B-B14F-4D97-AF65-F5344CB8AC3E}">
        <p14:creationId xmlns:p14="http://schemas.microsoft.com/office/powerpoint/2010/main" val="14157200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F3896DB-F949-6797-DC39-EC65CAF74381}"/>
              </a:ext>
            </a:extLst>
          </p:cNvPr>
          <p:cNvSpPr>
            <a:spLocks noGrp="1"/>
          </p:cNvSpPr>
          <p:nvPr>
            <p:ph type="title"/>
          </p:nvPr>
        </p:nvSpPr>
        <p:spPr/>
        <p:txBody>
          <a:bodyPr>
            <a:normAutofit/>
          </a:bodyPr>
          <a:lstStyle/>
          <a:p>
            <a:pPr algn="ctr"/>
            <a:r>
              <a:rPr lang="en-US" sz="6000" b="1" dirty="0">
                <a:latin typeface="Calibri Light" panose="020F0302020204030204" pitchFamily="34" charset="0"/>
                <a:cs typeface="Calibri Light" panose="020F0302020204030204" pitchFamily="34" charset="0"/>
              </a:rPr>
              <a:t>Agenda</a:t>
            </a:r>
          </a:p>
        </p:txBody>
      </p:sp>
      <p:sp>
        <p:nvSpPr>
          <p:cNvPr id="6" name="Content Placeholder 5">
            <a:extLst>
              <a:ext uri="{FF2B5EF4-FFF2-40B4-BE49-F238E27FC236}">
                <a16:creationId xmlns:a16="http://schemas.microsoft.com/office/drawing/2014/main" id="{F6DDD722-4D99-8D39-302A-1ABFAB06BBBF}"/>
              </a:ext>
            </a:extLst>
          </p:cNvPr>
          <p:cNvSpPr>
            <a:spLocks noGrp="1"/>
          </p:cNvSpPr>
          <p:nvPr>
            <p:ph sz="half" idx="1"/>
          </p:nvPr>
        </p:nvSpPr>
        <p:spPr>
          <a:xfrm>
            <a:off x="685796" y="2011680"/>
            <a:ext cx="8077203" cy="4206240"/>
          </a:xfrm>
        </p:spPr>
        <p:txBody>
          <a:bodyPr vert="horz" lIns="91440" tIns="45720" rIns="91440" bIns="45720" rtlCol="0" anchor="t">
            <a:normAutofit/>
          </a:bodyPr>
          <a:lstStyle/>
          <a:p>
            <a:pPr marL="514350" indent="-514350">
              <a:buFont typeface="+mj-lt"/>
              <a:buAutoNum type="arabicPeriod"/>
            </a:pPr>
            <a:r>
              <a:rPr lang="en-US" sz="4000" dirty="0">
                <a:latin typeface="Calibri Light"/>
                <a:cs typeface="Calibri Light"/>
              </a:rPr>
              <a:t>Leave Acts: FMLA, PARENTAL, SNLA. </a:t>
            </a:r>
            <a:endParaRPr lang="en-US" sz="4000" dirty="0">
              <a:latin typeface="Calibri Light" panose="020F0302020204030204" pitchFamily="34" charset="0"/>
              <a:cs typeface="Calibri Light" panose="020F0302020204030204" pitchFamily="34" charset="0"/>
            </a:endParaRPr>
          </a:p>
          <a:p>
            <a:pPr marL="514350" indent="-514350">
              <a:buFont typeface="+mj-lt"/>
              <a:buAutoNum type="arabicPeriod"/>
            </a:pPr>
            <a:r>
              <a:rPr lang="en-US" sz="4000" dirty="0">
                <a:latin typeface="Calibri Light"/>
                <a:cs typeface="Calibri Light"/>
              </a:rPr>
              <a:t>PTO (Paid Time Off): Sick, Personal, Vacation, Bereavement and Military.</a:t>
            </a:r>
            <a:endParaRPr lang="en-US" sz="4000" dirty="0">
              <a:latin typeface="Calibri Light" panose="020F0302020204030204" pitchFamily="34" charset="0"/>
              <a:cs typeface="Calibri Light" panose="020F0302020204030204" pitchFamily="34" charset="0"/>
            </a:endParaRPr>
          </a:p>
          <a:p>
            <a:pPr marL="514350" indent="-514350">
              <a:buFont typeface="+mj-lt"/>
              <a:buAutoNum type="arabicPeriod"/>
            </a:pPr>
            <a:r>
              <a:rPr lang="en-US" sz="4000" dirty="0">
                <a:latin typeface="Calibri Light" panose="020F0302020204030204" pitchFamily="34" charset="0"/>
                <a:cs typeface="Calibri Light" panose="020F0302020204030204" pitchFamily="34" charset="0"/>
              </a:rPr>
              <a:t>Questions. </a:t>
            </a:r>
          </a:p>
        </p:txBody>
      </p:sp>
      <p:sp>
        <p:nvSpPr>
          <p:cNvPr id="4" name="Slide Number Placeholder 3">
            <a:extLst>
              <a:ext uri="{FF2B5EF4-FFF2-40B4-BE49-F238E27FC236}">
                <a16:creationId xmlns:a16="http://schemas.microsoft.com/office/drawing/2014/main" id="{D19E6567-7A4E-1762-340D-2C40A63445F3}"/>
              </a:ext>
            </a:extLst>
          </p:cNvPr>
          <p:cNvSpPr>
            <a:spLocks noGrp="1"/>
          </p:cNvSpPr>
          <p:nvPr>
            <p:ph type="sldNum" sz="quarter" idx="12"/>
          </p:nvPr>
        </p:nvSpPr>
        <p:spPr/>
        <p:txBody>
          <a:bodyPr/>
          <a:lstStyle/>
          <a:p>
            <a:fld id="{C00A2651-7EAA-4570-8184-048B6F31DAC3}" type="slidenum">
              <a:rPr lang="en-US" smtClean="0"/>
              <a:pPr/>
              <a:t>3</a:t>
            </a:fld>
            <a:endParaRPr lang="en-US"/>
          </a:p>
        </p:txBody>
      </p:sp>
    </p:spTree>
    <p:extLst>
      <p:ext uri="{BB962C8B-B14F-4D97-AF65-F5344CB8AC3E}">
        <p14:creationId xmlns:p14="http://schemas.microsoft.com/office/powerpoint/2010/main" val="19127278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40080"/>
            <a:ext cx="8534400" cy="533400"/>
          </a:xfrm>
        </p:spPr>
        <p:txBody>
          <a:bodyPr>
            <a:noAutofit/>
          </a:bodyPr>
          <a:lstStyle/>
          <a:p>
            <a:pPr algn="ctr"/>
            <a:r>
              <a:rPr lang="en-US" sz="5400" b="1" dirty="0">
                <a:latin typeface="Calibri Light" panose="020F0302020204030204" pitchFamily="34" charset="0"/>
                <a:cs typeface="Calibri Light" panose="020F0302020204030204" pitchFamily="34" charset="0"/>
              </a:rPr>
              <a:t>What is FMLA?</a:t>
            </a:r>
          </a:p>
        </p:txBody>
      </p:sp>
      <p:sp>
        <p:nvSpPr>
          <p:cNvPr id="4" name="Content Placeholder 3"/>
          <p:cNvSpPr>
            <a:spLocks noGrp="1"/>
          </p:cNvSpPr>
          <p:nvPr>
            <p:ph idx="1"/>
          </p:nvPr>
        </p:nvSpPr>
        <p:spPr>
          <a:xfrm>
            <a:off x="228600" y="2011679"/>
            <a:ext cx="8534399" cy="4411175"/>
          </a:xfrm>
        </p:spPr>
        <p:txBody>
          <a:bodyPr vert="horz" lIns="91440" tIns="45720" rIns="91440" bIns="45720" rtlCol="0" anchor="t">
            <a:noAutofit/>
          </a:bodyPr>
          <a:lstStyle/>
          <a:p>
            <a:pPr marL="0" indent="0" algn="just">
              <a:spcBef>
                <a:spcPts val="0"/>
              </a:spcBef>
              <a:buNone/>
            </a:pPr>
            <a:r>
              <a:rPr lang="en-US" sz="2800" kern="0">
                <a:latin typeface="Calibri Light"/>
                <a:cs typeface="Calibri Light"/>
              </a:rPr>
              <a:t>FMLA is a federal law that provides eligible employees with up to 12 weeks of job protected leave for specified family and medical reasons. These reasons include:</a:t>
            </a:r>
          </a:p>
          <a:p>
            <a:pPr marL="0" indent="0" algn="just">
              <a:spcBef>
                <a:spcPts val="0"/>
              </a:spcBef>
              <a:buNone/>
            </a:pPr>
            <a:endParaRPr lang="en-US" sz="2800" kern="0" dirty="0">
              <a:latin typeface="Calibri Light" panose="020F0302020204030204" pitchFamily="34" charset="0"/>
              <a:cs typeface="Calibri Light" panose="020F0302020204030204" pitchFamily="34" charset="0"/>
            </a:endParaRPr>
          </a:p>
          <a:p>
            <a:pPr algn="just">
              <a:spcBef>
                <a:spcPts val="0"/>
              </a:spcBef>
              <a:buClr>
                <a:schemeClr val="accent2"/>
              </a:buClr>
              <a:buFont typeface="Arial" panose="020B0604020202020204" pitchFamily="34" charset="0"/>
              <a:buChar char="•"/>
            </a:pPr>
            <a:r>
              <a:rPr lang="en-US" sz="2800" kern="0">
                <a:latin typeface="Calibri Light"/>
                <a:cs typeface="Calibri Light"/>
              </a:rPr>
              <a:t>The birth or adoption of a child </a:t>
            </a:r>
            <a:endParaRPr lang="en-US" sz="2800" kern="0">
              <a:latin typeface="Calibri Light" panose="020F0302020204030204" pitchFamily="34" charset="0"/>
              <a:cs typeface="Calibri Light" panose="020F0302020204030204" pitchFamily="34" charset="0"/>
            </a:endParaRPr>
          </a:p>
          <a:p>
            <a:pPr algn="just">
              <a:spcBef>
                <a:spcPts val="0"/>
              </a:spcBef>
              <a:buClr>
                <a:schemeClr val="accent2"/>
              </a:buClr>
              <a:buFont typeface="Arial" panose="020B0604020202020204" pitchFamily="34" charset="0"/>
              <a:buChar char="•"/>
            </a:pPr>
            <a:r>
              <a:rPr lang="en-US" sz="2800" kern="0">
                <a:latin typeface="Calibri Light"/>
                <a:cs typeface="Calibri Light"/>
              </a:rPr>
              <a:t>The employee’s own serious medical condition</a:t>
            </a:r>
          </a:p>
          <a:p>
            <a:pPr algn="just">
              <a:spcBef>
                <a:spcPts val="0"/>
              </a:spcBef>
              <a:buClr>
                <a:schemeClr val="accent2"/>
              </a:buClr>
              <a:buFont typeface="Arial" panose="020B0604020202020204" pitchFamily="34" charset="0"/>
              <a:buChar char="•"/>
            </a:pPr>
            <a:r>
              <a:rPr lang="en-US" sz="2800" kern="0">
                <a:latin typeface="Calibri Light"/>
                <a:cs typeface="Calibri Light"/>
              </a:rPr>
              <a:t>To care for a spouse, child (under 18) or parent with a serious medical condition</a:t>
            </a:r>
          </a:p>
          <a:p>
            <a:pPr algn="just">
              <a:spcBef>
                <a:spcPts val="0"/>
              </a:spcBef>
              <a:buClr>
                <a:schemeClr val="accent2"/>
              </a:buClr>
              <a:buFont typeface="Arial" panose="020B0604020202020204" pitchFamily="34" charset="0"/>
              <a:buChar char="•"/>
            </a:pPr>
            <a:r>
              <a:rPr lang="en-US" sz="2800" kern="0">
                <a:latin typeface="Calibri Light"/>
                <a:cs typeface="Calibri Light"/>
              </a:rPr>
              <a:t>For any qualifying exigency arising out of the fact that a  spouse, child or parent is a military member on active duty or called to active duty</a:t>
            </a:r>
          </a:p>
        </p:txBody>
      </p:sp>
      <p:sp>
        <p:nvSpPr>
          <p:cNvPr id="3" name="Slide Number Placeholder 2"/>
          <p:cNvSpPr>
            <a:spLocks noGrp="1"/>
          </p:cNvSpPr>
          <p:nvPr>
            <p:ph type="sldNum" sz="quarter" idx="12"/>
          </p:nvPr>
        </p:nvSpPr>
        <p:spPr/>
        <p:txBody>
          <a:bodyPr/>
          <a:lstStyle/>
          <a:p>
            <a:fld id="{C00A2651-7EAA-4570-8184-048B6F31DAC3}" type="slidenum">
              <a:rPr lang="en-US" smtClean="0"/>
              <a:pPr/>
              <a:t>4</a:t>
            </a:fld>
            <a:endParaRPr lang="en-US"/>
          </a:p>
        </p:txBody>
      </p:sp>
    </p:spTree>
    <p:extLst>
      <p:ext uri="{BB962C8B-B14F-4D97-AF65-F5344CB8AC3E}">
        <p14:creationId xmlns:p14="http://schemas.microsoft.com/office/powerpoint/2010/main" val="22121991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0"/>
            <a:ext cx="8534400" cy="533400"/>
          </a:xfrm>
        </p:spPr>
        <p:txBody>
          <a:bodyPr>
            <a:noAutofit/>
          </a:bodyPr>
          <a:lstStyle/>
          <a:p>
            <a:pPr algn="ctr"/>
            <a:r>
              <a:rPr lang="en-US" b="1" kern="0" dirty="0">
                <a:solidFill>
                  <a:srgbClr val="002060"/>
                </a:solidFill>
                <a:latin typeface="Calibri Light" panose="020F0302020204030204" pitchFamily="34" charset="0"/>
                <a:cs typeface="Calibri Light" panose="020F0302020204030204" pitchFamily="34" charset="0"/>
              </a:rPr>
              <a:t>What Makes an Employee Eligible?</a:t>
            </a:r>
            <a:endParaRPr lang="en-US" dirty="0">
              <a:solidFill>
                <a:srgbClr val="002060"/>
              </a:solidFill>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a:xfrm>
            <a:off x="381000" y="2182751"/>
            <a:ext cx="8503920" cy="4422648"/>
          </a:xfrm>
        </p:spPr>
        <p:txBody>
          <a:bodyPr>
            <a:normAutofit/>
          </a:bodyPr>
          <a:lstStyle/>
          <a:p>
            <a:pPr lvl="0" indent="-342900" algn="just" fontAlgn="base">
              <a:spcBef>
                <a:spcPts val="0"/>
              </a:spcBef>
              <a:spcAft>
                <a:spcPct val="0"/>
              </a:spcAft>
              <a:buClrTx/>
              <a:buSzTx/>
              <a:buFontTx/>
              <a:buChar char="•"/>
            </a:pPr>
            <a:r>
              <a:rPr lang="en-US" sz="4800" kern="0" dirty="0">
                <a:latin typeface="Calibri Light" panose="020F0302020204030204" pitchFamily="34" charset="0"/>
                <a:cs typeface="Calibri Light" panose="020F0302020204030204" pitchFamily="34" charset="0"/>
              </a:rPr>
              <a:t>Must be employed </a:t>
            </a:r>
            <a:r>
              <a:rPr lang="en-US" sz="4800" kern="0">
                <a:latin typeface="Calibri Light" panose="020F0302020204030204" pitchFamily="34" charset="0"/>
                <a:cs typeface="Calibri Light" panose="020F0302020204030204" pitchFamily="34" charset="0"/>
              </a:rPr>
              <a:t>by the </a:t>
            </a:r>
            <a:r>
              <a:rPr lang="en-US" sz="4800" kern="0" dirty="0">
                <a:latin typeface="Calibri Light" panose="020F0302020204030204" pitchFamily="34" charset="0"/>
                <a:cs typeface="Calibri Light" panose="020F0302020204030204" pitchFamily="34" charset="0"/>
              </a:rPr>
              <a:t>City for at least 12 months.</a:t>
            </a:r>
          </a:p>
          <a:p>
            <a:pPr lvl="0" indent="-342900" algn="just" fontAlgn="base">
              <a:spcBef>
                <a:spcPts val="0"/>
              </a:spcBef>
              <a:spcAft>
                <a:spcPct val="0"/>
              </a:spcAft>
              <a:buClrTx/>
              <a:buSzTx/>
              <a:buFontTx/>
              <a:buChar char="•"/>
            </a:pPr>
            <a:r>
              <a:rPr lang="en-US" sz="4800" kern="0" dirty="0">
                <a:latin typeface="Calibri Light" panose="020F0302020204030204" pitchFamily="34" charset="0"/>
                <a:cs typeface="Calibri Light" panose="020F0302020204030204" pitchFamily="34" charset="0"/>
              </a:rPr>
              <a:t>Must have worked at least 1250 hours </a:t>
            </a:r>
            <a:r>
              <a:rPr lang="en-US" sz="4800" kern="0">
                <a:latin typeface="Calibri Light" panose="020F0302020204030204" pitchFamily="34" charset="0"/>
                <a:cs typeface="Calibri Light" panose="020F0302020204030204" pitchFamily="34" charset="0"/>
              </a:rPr>
              <a:t>during the </a:t>
            </a:r>
            <a:r>
              <a:rPr lang="en-US" sz="4800" kern="0" dirty="0">
                <a:latin typeface="Calibri Light" panose="020F0302020204030204" pitchFamily="34" charset="0"/>
                <a:cs typeface="Calibri Light" panose="020F0302020204030204" pitchFamily="34" charset="0"/>
              </a:rPr>
              <a:t>previous 12 months.</a:t>
            </a:r>
          </a:p>
          <a:p>
            <a:pPr lvl="0" indent="-342900" fontAlgn="base">
              <a:spcBef>
                <a:spcPts val="0"/>
              </a:spcBef>
              <a:spcAft>
                <a:spcPct val="0"/>
              </a:spcAft>
              <a:buClrTx/>
              <a:buSzTx/>
              <a:buFontTx/>
              <a:buChar char="•"/>
            </a:pPr>
            <a:endParaRPr lang="en-US" sz="2400" kern="0" dirty="0">
              <a:solidFill>
                <a:schemeClr val="accent2"/>
              </a:solidFill>
            </a:endParaRPr>
          </a:p>
        </p:txBody>
      </p:sp>
      <p:sp>
        <p:nvSpPr>
          <p:cNvPr id="4" name="Slide Number Placeholder 3"/>
          <p:cNvSpPr>
            <a:spLocks noGrp="1"/>
          </p:cNvSpPr>
          <p:nvPr>
            <p:ph type="sldNum" sz="quarter" idx="12"/>
          </p:nvPr>
        </p:nvSpPr>
        <p:spPr/>
        <p:txBody>
          <a:bodyPr/>
          <a:lstStyle/>
          <a:p>
            <a:fld id="{C00A2651-7EAA-4570-8184-048B6F31DAC3}"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295400"/>
          </a:xfrm>
        </p:spPr>
        <p:txBody>
          <a:bodyPr>
            <a:noAutofit/>
          </a:bodyPr>
          <a:lstStyle/>
          <a:p>
            <a:pPr algn="ctr"/>
            <a:r>
              <a:rPr lang="en-US" sz="4400" b="1" kern="0" dirty="0">
                <a:solidFill>
                  <a:srgbClr val="002060"/>
                </a:solidFill>
                <a:latin typeface="Calibri Light" panose="020F0302020204030204" pitchFamily="34" charset="0"/>
                <a:cs typeface="Calibri Light" panose="020F0302020204030204" pitchFamily="34" charset="0"/>
              </a:rPr>
              <a:t>Common Misconceptions</a:t>
            </a:r>
            <a:endParaRPr lang="en-US" sz="4400" dirty="0">
              <a:solidFill>
                <a:srgbClr val="002060"/>
              </a:solidFill>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a:xfrm>
            <a:off x="301752" y="1914228"/>
            <a:ext cx="8503920" cy="4873752"/>
          </a:xfrm>
        </p:spPr>
        <p:txBody>
          <a:bodyPr>
            <a:normAutofit/>
          </a:bodyPr>
          <a:lstStyle/>
          <a:p>
            <a:pPr lvl="0" algn="just" fontAlgn="base">
              <a:spcBef>
                <a:spcPct val="0"/>
              </a:spcBef>
              <a:spcAft>
                <a:spcPct val="0"/>
              </a:spcAft>
              <a:buClrTx/>
              <a:buSzTx/>
              <a:buFont typeface="Arial" panose="020B0604020202020204" pitchFamily="34" charset="0"/>
              <a:buChar char="•"/>
            </a:pPr>
            <a:r>
              <a:rPr lang="en-US" sz="2800" dirty="0">
                <a:latin typeface="Calibri Light" panose="020F0302020204030204" pitchFamily="34" charset="0"/>
                <a:cs typeface="Calibri Light" panose="020F0302020204030204" pitchFamily="34" charset="0"/>
              </a:rPr>
              <a:t>You don’t need to apply for FMLA or leave if you have sick and/or vacation time. </a:t>
            </a:r>
          </a:p>
          <a:p>
            <a:pPr marL="0" lvl="0" indent="0" algn="just" fontAlgn="base">
              <a:spcBef>
                <a:spcPct val="0"/>
              </a:spcBef>
              <a:spcAft>
                <a:spcPct val="0"/>
              </a:spcAft>
              <a:buClrTx/>
              <a:buSzTx/>
              <a:buNone/>
            </a:pPr>
            <a:endParaRPr lang="en-US" sz="2800" dirty="0">
              <a:latin typeface="Calibri Light" panose="020F0302020204030204" pitchFamily="34" charset="0"/>
              <a:cs typeface="Calibri Light" panose="020F0302020204030204" pitchFamily="34" charset="0"/>
            </a:endParaRPr>
          </a:p>
          <a:p>
            <a:pPr lvl="0" algn="just" fontAlgn="base">
              <a:spcBef>
                <a:spcPct val="0"/>
              </a:spcBef>
              <a:spcAft>
                <a:spcPct val="0"/>
              </a:spcAft>
              <a:buClrTx/>
              <a:buSzTx/>
              <a:buFont typeface="Arial" panose="020B0604020202020204" pitchFamily="34" charset="0"/>
              <a:buChar char="•"/>
            </a:pPr>
            <a:r>
              <a:rPr lang="en-US" sz="2800" dirty="0">
                <a:latin typeface="Calibri Light" panose="020F0302020204030204" pitchFamily="34" charset="0"/>
                <a:cs typeface="Calibri Light" panose="020F0302020204030204" pitchFamily="34" charset="0"/>
              </a:rPr>
              <a:t>You are doing the employee favor by not having them apply for FMLA leave.</a:t>
            </a:r>
          </a:p>
          <a:p>
            <a:pPr lvl="0" algn="just" fontAlgn="base">
              <a:spcBef>
                <a:spcPct val="0"/>
              </a:spcBef>
              <a:spcAft>
                <a:spcPct val="0"/>
              </a:spcAft>
              <a:buClrTx/>
              <a:buSzTx/>
              <a:buFont typeface="Arial" panose="020B0604020202020204" pitchFamily="34" charset="0"/>
              <a:buChar char="•"/>
            </a:pPr>
            <a:endParaRPr lang="en-US" sz="2800" dirty="0">
              <a:latin typeface="Calibri Light" panose="020F0302020204030204" pitchFamily="34" charset="0"/>
              <a:cs typeface="Calibri Light" panose="020F0302020204030204" pitchFamily="34" charset="0"/>
            </a:endParaRPr>
          </a:p>
          <a:p>
            <a:pPr lvl="0" algn="just" fontAlgn="base">
              <a:spcBef>
                <a:spcPct val="0"/>
              </a:spcBef>
              <a:spcAft>
                <a:spcPct val="0"/>
              </a:spcAft>
              <a:buClrTx/>
              <a:buSzTx/>
              <a:buFont typeface="Arial" panose="020B0604020202020204" pitchFamily="34" charset="0"/>
              <a:buChar char="•"/>
            </a:pPr>
            <a:r>
              <a:rPr lang="en-US" sz="2800" dirty="0">
                <a:latin typeface="Calibri Light" panose="020F0302020204030204" pitchFamily="34" charset="0"/>
                <a:cs typeface="Calibri Light" panose="020F0302020204030204" pitchFamily="34" charset="0"/>
              </a:rPr>
              <a:t>It’s easier to just use sick and/or vacation time instead of applying for FMLA leave.</a:t>
            </a:r>
          </a:p>
          <a:p>
            <a:pPr lvl="0" algn="just" fontAlgn="base">
              <a:spcBef>
                <a:spcPct val="0"/>
              </a:spcBef>
              <a:spcAft>
                <a:spcPct val="0"/>
              </a:spcAft>
              <a:buClrTx/>
              <a:buSzTx/>
              <a:buFont typeface="Arial" panose="020B0604020202020204" pitchFamily="34" charset="0"/>
              <a:buChar char="•"/>
            </a:pPr>
            <a:endParaRPr lang="en-US" sz="2800" dirty="0">
              <a:latin typeface="Calibri Light" panose="020F0302020204030204" pitchFamily="34" charset="0"/>
              <a:cs typeface="Calibri Light" panose="020F0302020204030204" pitchFamily="34" charset="0"/>
            </a:endParaRPr>
          </a:p>
          <a:p>
            <a:pPr lvl="0" algn="just" fontAlgn="base">
              <a:spcBef>
                <a:spcPct val="0"/>
              </a:spcBef>
              <a:spcAft>
                <a:spcPct val="0"/>
              </a:spcAft>
              <a:buClrTx/>
              <a:buSzTx/>
              <a:buFont typeface="Arial" panose="020B0604020202020204" pitchFamily="34" charset="0"/>
              <a:buChar char="•"/>
            </a:pPr>
            <a:r>
              <a:rPr lang="en-US" sz="2800" dirty="0">
                <a:latin typeface="Calibri Light" panose="020F0302020204030204" pitchFamily="34" charset="0"/>
                <a:cs typeface="Calibri Light" panose="020F0302020204030204" pitchFamily="34" charset="0"/>
              </a:rPr>
              <a:t>If a person is out on workers compensation, they don’t need to apply for FMLA leave.</a:t>
            </a:r>
          </a:p>
          <a:p>
            <a:pPr marL="0" lvl="0" indent="0" fontAlgn="base">
              <a:spcBef>
                <a:spcPct val="0"/>
              </a:spcBef>
              <a:spcAft>
                <a:spcPct val="0"/>
              </a:spcAft>
              <a:buClrTx/>
              <a:buSzTx/>
              <a:buNone/>
            </a:pPr>
            <a:endParaRPr lang="en-US" sz="7400" dirty="0">
              <a:solidFill>
                <a:schemeClr val="accent2"/>
              </a:solidFill>
            </a:endParaRPr>
          </a:p>
        </p:txBody>
      </p:sp>
      <p:sp>
        <p:nvSpPr>
          <p:cNvPr id="4" name="Slide Number Placeholder 3"/>
          <p:cNvSpPr>
            <a:spLocks noGrp="1"/>
          </p:cNvSpPr>
          <p:nvPr>
            <p:ph type="sldNum" sz="quarter" idx="12"/>
          </p:nvPr>
        </p:nvSpPr>
        <p:spPr/>
        <p:txBody>
          <a:bodyPr/>
          <a:lstStyle/>
          <a:p>
            <a:fld id="{C00A2651-7EAA-4570-8184-048B6F31DAC3}" type="slidenum">
              <a:rPr lang="en-US" smtClean="0"/>
              <a:pPr/>
              <a:t>6</a:t>
            </a:fld>
            <a:endParaRPr lang="en-US"/>
          </a:p>
        </p:txBody>
      </p:sp>
    </p:spTree>
    <p:extLst>
      <p:ext uri="{BB962C8B-B14F-4D97-AF65-F5344CB8AC3E}">
        <p14:creationId xmlns:p14="http://schemas.microsoft.com/office/powerpoint/2010/main" val="13843505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879" y="685800"/>
            <a:ext cx="8534400" cy="589069"/>
          </a:xfrm>
        </p:spPr>
        <p:txBody>
          <a:bodyPr>
            <a:noAutofit/>
          </a:bodyPr>
          <a:lstStyle/>
          <a:p>
            <a:pPr algn="ctr"/>
            <a:r>
              <a:rPr lang="en-US" sz="4400" b="1" kern="0" dirty="0">
                <a:solidFill>
                  <a:srgbClr val="002060"/>
                </a:solidFill>
                <a:latin typeface="Calibri Light" panose="020F0302020204030204" pitchFamily="34" charset="0"/>
                <a:cs typeface="Calibri Light" panose="020F0302020204030204" pitchFamily="34" charset="0"/>
              </a:rPr>
              <a:t>When to Request FMLA</a:t>
            </a:r>
            <a:endParaRPr lang="en-US" sz="4400" dirty="0">
              <a:solidFill>
                <a:srgbClr val="002060"/>
              </a:solidFill>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a:xfrm>
            <a:off x="316992" y="2057400"/>
            <a:ext cx="8503920" cy="4422648"/>
          </a:xfrm>
        </p:spPr>
        <p:txBody>
          <a:bodyPr>
            <a:noAutofit/>
          </a:bodyPr>
          <a:lstStyle/>
          <a:p>
            <a:pPr marL="0" indent="0" algn="just" fontAlgn="base">
              <a:spcBef>
                <a:spcPts val="0"/>
              </a:spcBef>
              <a:spcAft>
                <a:spcPct val="0"/>
              </a:spcAft>
              <a:buClrTx/>
              <a:buSzTx/>
              <a:buNone/>
            </a:pPr>
            <a:r>
              <a:rPr lang="en-US" sz="4400" kern="0" dirty="0"/>
              <a:t>FMLA leave is requested for a “serious” health condition which  is defined as an </a:t>
            </a:r>
            <a:r>
              <a:rPr lang="en-US" sz="4400" kern="0" dirty="0">
                <a:latin typeface="Calibri Light" panose="020F0302020204030204" pitchFamily="34" charset="0"/>
                <a:cs typeface="Calibri Light" panose="020F0302020204030204" pitchFamily="34" charset="0"/>
              </a:rPr>
              <a:t>illness</a:t>
            </a:r>
            <a:r>
              <a:rPr lang="en-US" sz="4400" kern="0" dirty="0"/>
              <a:t>, injury, impairment, or physical or mental condition that involves inpatient care or continuing treatment by a health care provider. </a:t>
            </a:r>
          </a:p>
        </p:txBody>
      </p:sp>
      <p:sp>
        <p:nvSpPr>
          <p:cNvPr id="4" name="Slide Number Placeholder 3"/>
          <p:cNvSpPr>
            <a:spLocks noGrp="1"/>
          </p:cNvSpPr>
          <p:nvPr>
            <p:ph type="sldNum" sz="quarter" idx="12"/>
          </p:nvPr>
        </p:nvSpPr>
        <p:spPr/>
        <p:txBody>
          <a:bodyPr/>
          <a:lstStyle/>
          <a:p>
            <a:fld id="{C00A2651-7EAA-4570-8184-048B6F31DAC3}" type="slidenum">
              <a:rPr lang="en-US" smtClean="0"/>
              <a:pPr/>
              <a:t>7</a:t>
            </a:fld>
            <a:endParaRPr lang="en-US"/>
          </a:p>
        </p:txBody>
      </p:sp>
    </p:spTree>
    <p:extLst>
      <p:ext uri="{BB962C8B-B14F-4D97-AF65-F5344CB8AC3E}">
        <p14:creationId xmlns:p14="http://schemas.microsoft.com/office/powerpoint/2010/main" val="26106144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3643" y="655616"/>
            <a:ext cx="8455152" cy="533400"/>
          </a:xfrm>
        </p:spPr>
        <p:txBody>
          <a:bodyPr>
            <a:noAutofit/>
          </a:bodyPr>
          <a:lstStyle/>
          <a:p>
            <a:pPr algn="ctr"/>
            <a:r>
              <a:rPr lang="en-US" sz="4400" b="1" kern="0" dirty="0">
                <a:solidFill>
                  <a:srgbClr val="002060"/>
                </a:solidFill>
                <a:latin typeface="Calibri Light" panose="020F0302020204030204" pitchFamily="34" charset="0"/>
                <a:cs typeface="Calibri Light" panose="020F0302020204030204" pitchFamily="34" charset="0"/>
              </a:rPr>
              <a:t>Calculating FMLA Leave</a:t>
            </a:r>
            <a:endParaRPr lang="en-US" sz="4400" dirty="0">
              <a:solidFill>
                <a:srgbClr val="002060"/>
              </a:solidFill>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a:xfrm>
            <a:off x="152400" y="2011678"/>
            <a:ext cx="8822437" cy="4617721"/>
          </a:xfrm>
        </p:spPr>
        <p:txBody>
          <a:bodyPr vert="horz" lIns="91440" tIns="45720" rIns="91440" bIns="45720" rtlCol="0" anchor="t">
            <a:normAutofit/>
          </a:bodyPr>
          <a:lstStyle/>
          <a:p>
            <a:pPr fontAlgn="base">
              <a:lnSpc>
                <a:spcPct val="120000"/>
              </a:lnSpc>
              <a:spcBef>
                <a:spcPts val="0"/>
              </a:spcBef>
              <a:spcAft>
                <a:spcPct val="0"/>
              </a:spcAft>
              <a:buClrTx/>
              <a:buFont typeface="Arial" panose="020B0604020202020204" pitchFamily="34" charset="0"/>
              <a:buChar char="•"/>
            </a:pPr>
            <a:r>
              <a:rPr lang="en-US" sz="3600" kern="0" dirty="0">
                <a:latin typeface="Calibri Light"/>
                <a:cs typeface="Calibri Light"/>
              </a:rPr>
              <a:t>Employees are entitled to up to 12 weeks of unpaid job protected leave measured forward from their first request. </a:t>
            </a:r>
            <a:endParaRPr lang="en-US" sz="3600" kern="0" dirty="0">
              <a:latin typeface="Calibri Light" panose="020F0302020204030204" pitchFamily="34" charset="0"/>
              <a:cs typeface="Calibri Light" panose="020F0302020204030204" pitchFamily="34" charset="0"/>
            </a:endParaRPr>
          </a:p>
          <a:p>
            <a:pPr lvl="0" fontAlgn="base">
              <a:lnSpc>
                <a:spcPct val="120000"/>
              </a:lnSpc>
              <a:spcBef>
                <a:spcPts val="0"/>
              </a:spcBef>
              <a:spcAft>
                <a:spcPct val="0"/>
              </a:spcAft>
              <a:buClrTx/>
              <a:buSzTx/>
              <a:buFont typeface="Arial" panose="020B0604020202020204" pitchFamily="34" charset="0"/>
              <a:buChar char="•"/>
            </a:pPr>
            <a:r>
              <a:rPr lang="en-US" sz="3600" kern="0" dirty="0">
                <a:latin typeface="Calibri Light"/>
                <a:cs typeface="Calibri Light"/>
              </a:rPr>
              <a:t>Leave can be taken all at once, intermittently or at a reduced schedule.</a:t>
            </a:r>
          </a:p>
          <a:p>
            <a:pPr lvl="0" fontAlgn="base">
              <a:lnSpc>
                <a:spcPct val="120000"/>
              </a:lnSpc>
              <a:spcBef>
                <a:spcPts val="0"/>
              </a:spcBef>
              <a:spcAft>
                <a:spcPct val="0"/>
              </a:spcAft>
              <a:buClrTx/>
              <a:buSzTx/>
              <a:buFont typeface="Arial" panose="020B0604020202020204" pitchFamily="34" charset="0"/>
              <a:buChar char="•"/>
            </a:pPr>
            <a:r>
              <a:rPr lang="en-US" sz="3600" kern="0" dirty="0">
                <a:latin typeface="Calibri Light"/>
                <a:cs typeface="Calibri Light"/>
              </a:rPr>
              <a:t>Employees on FMLA are not paid for holidays.</a:t>
            </a:r>
          </a:p>
          <a:p>
            <a:pPr marL="0" indent="0">
              <a:buNone/>
            </a:pPr>
            <a:endParaRPr lang="en-US" sz="2400" dirty="0">
              <a:latin typeface="Calibri Light" panose="020F0302020204030204" pitchFamily="34" charset="0"/>
              <a:cs typeface="Calibri Light" panose="020F0302020204030204" pitchFamily="34" charset="0"/>
            </a:endParaRPr>
          </a:p>
        </p:txBody>
      </p:sp>
      <p:sp>
        <p:nvSpPr>
          <p:cNvPr id="4" name="Slide Number Placeholder 3"/>
          <p:cNvSpPr>
            <a:spLocks noGrp="1"/>
          </p:cNvSpPr>
          <p:nvPr>
            <p:ph type="sldNum" sz="quarter" idx="12"/>
          </p:nvPr>
        </p:nvSpPr>
        <p:spPr/>
        <p:txBody>
          <a:bodyPr/>
          <a:lstStyle/>
          <a:p>
            <a:fld id="{C00A2651-7EAA-4570-8184-048B6F31DAC3}" type="slidenum">
              <a:rPr lang="en-US" smtClean="0"/>
              <a:pPr/>
              <a:t>8</a:t>
            </a:fld>
            <a:endParaRPr lang="en-US"/>
          </a:p>
        </p:txBody>
      </p:sp>
    </p:spTree>
    <p:extLst>
      <p:ext uri="{BB962C8B-B14F-4D97-AF65-F5344CB8AC3E}">
        <p14:creationId xmlns:p14="http://schemas.microsoft.com/office/powerpoint/2010/main" val="2703585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1999"/>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2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fade">
                                      <p:cBhvr>
                                        <p:cTn id="16" dur="2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0040" y="179773"/>
            <a:ext cx="8503920" cy="1143000"/>
          </a:xfrm>
        </p:spPr>
        <p:txBody>
          <a:bodyPr anchor="b">
            <a:noAutofit/>
          </a:bodyPr>
          <a:lstStyle/>
          <a:p>
            <a:pPr algn="ctr"/>
            <a:r>
              <a:rPr lang="en-US" sz="4400" b="1" dirty="0">
                <a:solidFill>
                  <a:srgbClr val="002060"/>
                </a:solidFill>
                <a:latin typeface="Calibri Light" panose="020F0302020204030204" pitchFamily="34" charset="0"/>
                <a:cs typeface="Calibri Light" panose="020F0302020204030204" pitchFamily="34" charset="0"/>
              </a:rPr>
              <a:t>Employer’s responsibilities</a:t>
            </a:r>
            <a:endParaRPr lang="en-US" sz="4400" dirty="0">
              <a:solidFill>
                <a:srgbClr val="002060"/>
              </a:solidFill>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a:xfrm>
            <a:off x="228599" y="1905000"/>
            <a:ext cx="8746237" cy="4800600"/>
          </a:xfrm>
        </p:spPr>
        <p:txBody>
          <a:bodyPr vert="horz" lIns="91440" tIns="45720" rIns="91440" bIns="45720" rtlCol="0" anchor="t">
            <a:normAutofit fontScale="55000" lnSpcReduction="20000"/>
          </a:bodyPr>
          <a:lstStyle/>
          <a:p>
            <a:pPr marL="0" lvl="0" indent="0" algn="just" fontAlgn="base">
              <a:spcBef>
                <a:spcPts val="0"/>
              </a:spcBef>
              <a:spcAft>
                <a:spcPct val="0"/>
              </a:spcAft>
              <a:buClrTx/>
              <a:buSzTx/>
              <a:buNone/>
            </a:pPr>
            <a:endParaRPr lang="en-US" sz="5100" kern="0" dirty="0">
              <a:latin typeface="Calibri Light" panose="020F0302020204030204" pitchFamily="34" charset="0"/>
              <a:cs typeface="Calibri Light" panose="020F0302020204030204" pitchFamily="34" charset="0"/>
            </a:endParaRPr>
          </a:p>
          <a:p>
            <a:pPr algn="just" fontAlgn="base">
              <a:spcBef>
                <a:spcPts val="0"/>
              </a:spcBef>
              <a:spcAft>
                <a:spcPct val="0"/>
              </a:spcAft>
              <a:buClrTx/>
              <a:buFont typeface="Arial" panose="020B0604020202020204" pitchFamily="34" charset="0"/>
              <a:buChar char="•"/>
            </a:pPr>
            <a:r>
              <a:rPr lang="en-US" sz="5100" kern="0" dirty="0">
                <a:latin typeface="Calibri Light" panose="020F0302020204030204" pitchFamily="34" charset="0"/>
                <a:cs typeface="Calibri Light" panose="020F0302020204030204" pitchFamily="34" charset="0"/>
              </a:rPr>
              <a:t>Maintain the employee’s benefits during leave.</a:t>
            </a:r>
          </a:p>
          <a:p>
            <a:pPr algn="just" fontAlgn="base">
              <a:spcBef>
                <a:spcPts val="0"/>
              </a:spcBef>
              <a:spcAft>
                <a:spcPct val="0"/>
              </a:spcAft>
              <a:buClrTx/>
              <a:buFont typeface="Arial" panose="020B0604020202020204" pitchFamily="34" charset="0"/>
              <a:buChar char="•"/>
            </a:pPr>
            <a:r>
              <a:rPr lang="en-US" sz="5100" kern="0" dirty="0">
                <a:latin typeface="Calibri Light" panose="020F0302020204030204" pitchFamily="34" charset="0"/>
                <a:cs typeface="Calibri Light" panose="020F0302020204030204" pitchFamily="34" charset="0"/>
              </a:rPr>
              <a:t>Notify employees of their rights by posting a copy of the law in a public and accessible space.</a:t>
            </a:r>
          </a:p>
          <a:p>
            <a:pPr algn="just" fontAlgn="base">
              <a:spcBef>
                <a:spcPts val="0"/>
              </a:spcBef>
              <a:spcAft>
                <a:spcPct val="0"/>
              </a:spcAft>
              <a:buClrTx/>
              <a:buFont typeface="Arial" panose="020B0604020202020204" pitchFamily="34" charset="0"/>
              <a:buChar char="•"/>
            </a:pPr>
            <a:r>
              <a:rPr lang="en-US" sz="5100" kern="0" dirty="0">
                <a:latin typeface="Calibri Light"/>
                <a:cs typeface="Calibri Light"/>
              </a:rPr>
              <a:t>Provide all employees with a written copy of the law when they are hired.</a:t>
            </a:r>
          </a:p>
          <a:p>
            <a:pPr algn="just" fontAlgn="base">
              <a:spcBef>
                <a:spcPts val="0"/>
              </a:spcBef>
              <a:spcAft>
                <a:spcPct val="0"/>
              </a:spcAft>
              <a:buClrTx/>
              <a:buFont typeface="Arial" panose="020B0604020202020204" pitchFamily="34" charset="0"/>
              <a:buChar char="•"/>
            </a:pPr>
            <a:r>
              <a:rPr lang="en-US" sz="5100" kern="0" dirty="0">
                <a:latin typeface="Calibri Light" panose="020F0302020204030204" pitchFamily="34" charset="0"/>
                <a:cs typeface="Calibri Light" panose="020F0302020204030204" pitchFamily="34" charset="0"/>
              </a:rPr>
              <a:t>Notify employees of their rights when they become eligible for a leave due to specific circumstances.</a:t>
            </a:r>
          </a:p>
          <a:p>
            <a:pPr algn="just" fontAlgn="base">
              <a:spcBef>
                <a:spcPts val="0"/>
              </a:spcBef>
              <a:spcAft>
                <a:spcPct val="0"/>
              </a:spcAft>
              <a:buClrTx/>
              <a:buFont typeface="Arial" panose="020B0604020202020204" pitchFamily="34" charset="0"/>
              <a:buChar char="•"/>
            </a:pPr>
            <a:r>
              <a:rPr lang="en-US" sz="5100" kern="0" dirty="0">
                <a:latin typeface="Calibri Light"/>
                <a:cs typeface="Calibri Light"/>
              </a:rPr>
              <a:t>Supervisors, managers, directors and Chiefs (upper management) are responsible for tracking and reporting FMLA use to HR. </a:t>
            </a:r>
            <a:endParaRPr lang="en-US" sz="5100" kern="0" dirty="0">
              <a:latin typeface="Calibri Light" panose="020F0302020204030204" pitchFamily="34" charset="0"/>
              <a:cs typeface="Calibri Light" panose="020F0302020204030204" pitchFamily="34" charset="0"/>
            </a:endParaRPr>
          </a:p>
          <a:p>
            <a:pPr marL="182880" marR="0" lvl="0" indent="-182880" algn="just" defTabSz="914400" rtl="0" eaLnBrk="1" fontAlgn="base" latinLnBrk="0" hangingPunct="1">
              <a:lnSpc>
                <a:spcPct val="120000"/>
              </a:lnSpc>
              <a:spcBef>
                <a:spcPct val="0"/>
              </a:spcBef>
              <a:spcAft>
                <a:spcPct val="0"/>
              </a:spcAft>
              <a:buClrTx/>
              <a:buSzTx/>
              <a:buFont typeface="Arial" panose="020B0604020202020204" pitchFamily="34" charset="0"/>
              <a:buChar char="•"/>
              <a:tabLst/>
              <a:defRPr/>
            </a:pPr>
            <a:r>
              <a:rPr kumimoji="0" lang="en-US" sz="5100" b="0" i="0" u="none" strike="noStrike" kern="1200" cap="none" spc="0" normalizeH="0" baseline="0" noProof="0" dirty="0">
                <a:ln>
                  <a:noFill/>
                </a:ln>
                <a:effectLst/>
                <a:uLnTx/>
                <a:uFillTx/>
                <a:latin typeface="Calibri Light" panose="020F0302020204030204" pitchFamily="34" charset="0"/>
                <a:ea typeface="+mn-ea"/>
                <a:cs typeface="Calibri Light" panose="020F0302020204030204" pitchFamily="34" charset="0"/>
              </a:rPr>
              <a:t>The employer is required by law, to notify the employee whether they have been approved for FMLA.</a:t>
            </a:r>
          </a:p>
          <a:p>
            <a:pPr fontAlgn="base">
              <a:spcBef>
                <a:spcPts val="0"/>
              </a:spcBef>
              <a:spcAft>
                <a:spcPct val="0"/>
              </a:spcAft>
              <a:buClrTx/>
              <a:buFont typeface="Arial" panose="020B0604020202020204" pitchFamily="34" charset="0"/>
              <a:buChar char="•"/>
            </a:pPr>
            <a:endParaRPr lang="en-US" sz="3200" kern="0" dirty="0">
              <a:solidFill>
                <a:schemeClr val="accent2"/>
              </a:solidFill>
              <a:latin typeface="Calibri Light" panose="020F0302020204030204" pitchFamily="34" charset="0"/>
              <a:cs typeface="Calibri Light" panose="020F0302020204030204" pitchFamily="34" charset="0"/>
            </a:endParaRPr>
          </a:p>
          <a:p>
            <a:pPr marL="0" indent="0">
              <a:buNone/>
            </a:pPr>
            <a:endParaRPr lang="en-US" dirty="0"/>
          </a:p>
        </p:txBody>
      </p:sp>
      <p:sp>
        <p:nvSpPr>
          <p:cNvPr id="7" name="Slide Number Placeholder 6"/>
          <p:cNvSpPr>
            <a:spLocks noGrp="1"/>
          </p:cNvSpPr>
          <p:nvPr>
            <p:ph type="sldNum" sz="quarter" idx="12"/>
          </p:nvPr>
        </p:nvSpPr>
        <p:spPr/>
        <p:txBody>
          <a:bodyPr/>
          <a:lstStyle/>
          <a:p>
            <a:fld id="{C00A2651-7EAA-4570-8184-048B6F31DAC3}" type="slidenum">
              <a:rPr lang="en-US" smtClean="0"/>
              <a:pPr/>
              <a:t>9</a:t>
            </a:fld>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7DFC71C25C5CA44846427313F081D1F" ma:contentTypeVersion="12" ma:contentTypeDescription="Create a new document." ma:contentTypeScope="" ma:versionID="0be1f7d76371d61c3553c305085bc2f5">
  <xsd:schema xmlns:xsd="http://www.w3.org/2001/XMLSchema" xmlns:xs="http://www.w3.org/2001/XMLSchema" xmlns:p="http://schemas.microsoft.com/office/2006/metadata/properties" xmlns:ns3="d14fd835-9ba1-472a-897f-f05171007543" xmlns:ns4="c68bc31c-9f6a-4b11-9283-73587395275b" targetNamespace="http://schemas.microsoft.com/office/2006/metadata/properties" ma:root="true" ma:fieldsID="b4ed734e8695ec0f3305e2935c1ef50f" ns3:_="" ns4:_="">
    <xsd:import namespace="d14fd835-9ba1-472a-897f-f05171007543"/>
    <xsd:import namespace="c68bc31c-9f6a-4b11-9283-73587395275b"/>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14fd835-9ba1-472a-897f-f0517100754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_activity" ma:index="19"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68bc31c-9f6a-4b11-9283-73587395275b"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d14fd835-9ba1-472a-897f-f0517100754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A3C5388-EF86-4E17-BCEB-831B256C5043}">
  <ds:schemaRefs>
    <ds:schemaRef ds:uri="c68bc31c-9f6a-4b11-9283-73587395275b"/>
    <ds:schemaRef ds:uri="d14fd835-9ba1-472a-897f-f0517100754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AE73430F-B2D4-445D-8455-29B4D0C610D6}">
  <ds:schemaRefs>
    <ds:schemaRef ds:uri="http://purl.org/dc/elements/1.1/"/>
    <ds:schemaRef ds:uri="http://schemas.microsoft.com/office/2006/documentManagement/types"/>
    <ds:schemaRef ds:uri="http://schemas.microsoft.com/office/infopath/2007/PartnerControls"/>
    <ds:schemaRef ds:uri="http://www.w3.org/XML/1998/namespace"/>
    <ds:schemaRef ds:uri="http://purl.org/dc/dcmitype/"/>
    <ds:schemaRef ds:uri="c68bc31c-9f6a-4b11-9283-73587395275b"/>
    <ds:schemaRef ds:uri="http://schemas.openxmlformats.org/package/2006/metadata/core-properties"/>
    <ds:schemaRef ds:uri="d14fd835-9ba1-472a-897f-f05171007543"/>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0DAFF95D-8C0A-4584-8C55-DC209AB2064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4821</TotalTime>
  <Words>2163</Words>
  <Application>Microsoft Office PowerPoint</Application>
  <PresentationFormat>On-screen Show (4:3)</PresentationFormat>
  <Paragraphs>140</Paragraphs>
  <Slides>24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Calibri Light</vt:lpstr>
      <vt:lpstr>Corbel</vt:lpstr>
      <vt:lpstr>Wingdings</vt:lpstr>
      <vt:lpstr>Banded</vt:lpstr>
      <vt:lpstr>LOA (Leave of ABSENCE) AND PTO (PAID TIME OFF) INFO SESSION.</vt:lpstr>
      <vt:lpstr>Next info sessions </vt:lpstr>
      <vt:lpstr>Agenda</vt:lpstr>
      <vt:lpstr>What is FMLA?</vt:lpstr>
      <vt:lpstr>What Makes an Employee Eligible?</vt:lpstr>
      <vt:lpstr>Common Misconceptions</vt:lpstr>
      <vt:lpstr>When to Request FMLA</vt:lpstr>
      <vt:lpstr>Calculating FMLA Leave</vt:lpstr>
      <vt:lpstr>Employer’s responsibilities</vt:lpstr>
      <vt:lpstr>Employees’ responsibilities</vt:lpstr>
      <vt:lpstr>Employees’ responsibilities</vt:lpstr>
      <vt:lpstr>Returning From FMLA Leave</vt:lpstr>
      <vt:lpstr>Process to request FMLA</vt:lpstr>
      <vt:lpstr>Parental leave</vt:lpstr>
      <vt:lpstr>SMALL NECESSITIES LEAVE ACT (SNLA) POLICY </vt:lpstr>
      <vt:lpstr>PROCESS TO REQUEST SNLA</vt:lpstr>
      <vt:lpstr>EMPLOYMENT LEAVE TO ADDRESS AN ABUSIVE SITUATION</vt:lpstr>
      <vt:lpstr>Pto (PaiD TIME OFF) - Sick Employees who are part of a union accrue  time according to the provisions set forth in their collective bargaining agreement.</vt:lpstr>
      <vt:lpstr>Pto (PaiD TIME OFF)- personal Employees who are part of a union accrue  time according to the provisions set forth in their collective bargaining agreement.</vt:lpstr>
      <vt:lpstr>Pto (Paid TIME OFF)-vacation Employees who are part of a union accrue time according to the provisions set forth in their collective bargaining agreement.</vt:lpstr>
      <vt:lpstr>BEREAVEMENT LEAVE Employees who are part of a union accrue time according to the provisions set forth in their collective bargaining agreement. </vt:lpstr>
      <vt:lpstr>MILITARY LEAVE POLICY Employees who are part of a union, SEE YOUR CBA OR UNION REP. FOR ADDITIONAL PROVISIONS, IF ANY. </vt:lpstr>
      <vt:lpstr>PROCEDURES FOR MILITARY LEAVE Employees who are part of a union, SEE YOUR CBA OR UNION REP. FOR ADDITIONAL PROVISIONS, IF ANY.</vt:lpstr>
      <vt:lpstr>Where to find hr forms: </vt:lpstr>
    </vt:vector>
  </TitlesOfParts>
  <Company>City Of Revere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jviarella</dc:creator>
  <cp:lastModifiedBy>Claudia Correa</cp:lastModifiedBy>
  <cp:revision>207</cp:revision>
  <dcterms:created xsi:type="dcterms:W3CDTF">2017-11-01T17:27:15Z</dcterms:created>
  <dcterms:modified xsi:type="dcterms:W3CDTF">2023-02-23T14:51:32Z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0x01010087DFC71C25C5CA44846427313F081D1F</vt:lpwstr>
  </property>
</Properties>
</file>