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67_BB355583.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 id="2147483713" r:id="rId5"/>
    <p:sldMasterId id="2147483683" r:id="rId6"/>
    <p:sldMasterId id="2147483721" r:id="rId7"/>
  </p:sldMasterIdLst>
  <p:notesMasterIdLst>
    <p:notesMasterId r:id="rId52"/>
  </p:notesMasterIdLst>
  <p:sldIdLst>
    <p:sldId id="341" r:id="rId8"/>
    <p:sldId id="356" r:id="rId9"/>
    <p:sldId id="468" r:id="rId10"/>
    <p:sldId id="462" r:id="rId11"/>
    <p:sldId id="357" r:id="rId12"/>
    <p:sldId id="258" r:id="rId13"/>
    <p:sldId id="332" r:id="rId14"/>
    <p:sldId id="268" r:id="rId15"/>
    <p:sldId id="263" r:id="rId16"/>
    <p:sldId id="269" r:id="rId17"/>
    <p:sldId id="469" r:id="rId18"/>
    <p:sldId id="465" r:id="rId19"/>
    <p:sldId id="464" r:id="rId20"/>
    <p:sldId id="360" r:id="rId21"/>
    <p:sldId id="359" r:id="rId22"/>
    <p:sldId id="358" r:id="rId23"/>
    <p:sldId id="272" r:id="rId24"/>
    <p:sldId id="450" r:id="rId25"/>
    <p:sldId id="480" r:id="rId26"/>
    <p:sldId id="273" r:id="rId27"/>
    <p:sldId id="463" r:id="rId28"/>
    <p:sldId id="442" r:id="rId29"/>
    <p:sldId id="300" r:id="rId30"/>
    <p:sldId id="470" r:id="rId31"/>
    <p:sldId id="276" r:id="rId32"/>
    <p:sldId id="443" r:id="rId33"/>
    <p:sldId id="266" r:id="rId34"/>
    <p:sldId id="467" r:id="rId35"/>
    <p:sldId id="466" r:id="rId36"/>
    <p:sldId id="481" r:id="rId37"/>
    <p:sldId id="479" r:id="rId38"/>
    <p:sldId id="281" r:id="rId39"/>
    <p:sldId id="292" r:id="rId40"/>
    <p:sldId id="291" r:id="rId41"/>
    <p:sldId id="474" r:id="rId42"/>
    <p:sldId id="471" r:id="rId43"/>
    <p:sldId id="361" r:id="rId44"/>
    <p:sldId id="477" r:id="rId45"/>
    <p:sldId id="343" r:id="rId46"/>
    <p:sldId id="476" r:id="rId47"/>
    <p:sldId id="478" r:id="rId48"/>
    <p:sldId id="482" r:id="rId49"/>
    <p:sldId id="444" r:id="rId50"/>
    <p:sldId id="45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DDAD26-3F86-AA1B-E380-46E340BC5441}" name="Michael Leonard" initials="ML" userId="S::mleonard@hria.org::173781a9-c699-4b67-a36c-af9042d11183" providerId="AD"/>
  <p188:author id="{4B63D360-709F-FF17-60E2-62135EFB12E9}" name="Gracie Rolfe" initials="GR" userId="S::grolfe@hria.org::32223575-eacd-4a8e-8480-bc5076ca7780" providerId="AD"/>
  <p188:author id="{65FAAB78-89A9-FD49-DD01-9F8C1123348E}" name="Elizabeth Reardon" initials="ER" userId="S::ereardon@hria.org::932032ac-2f97-43c3-ae1b-f9a6dc8a59ba" providerId="AD"/>
  <p188:author id="{2FA3C3A6-CF8A-7C8B-77CB-3B8AE1C62150}" name="Elizabeth Reardon" initials="ER" userId="S::EReardon@hria.org::932032ac-2f97-43c3-ae1b-f9a6dc8a59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is Wing" initials="AW" lastIdx="15" clrIdx="0">
    <p:extLst>
      <p:ext uri="{19B8F6BF-5375-455C-9EA6-DF929625EA0E}">
        <p15:presenceInfo xmlns:p15="http://schemas.microsoft.com/office/powerpoint/2012/main" userId="S::awing@hria.org::4fd59c09-edf6-4d4c-8e9a-5c88ca0a44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a:srgbClr val="9A9A9A"/>
    <a:srgbClr val="753F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F7E01A-D031-F130-ACF7-F9048D2902FA}" v="2" dt="2025-01-22T21:42:34.209"/>
    <p1510:client id="{8C7ECE75-8862-43AF-18C7-127C112E01FC}" v="3" dt="2025-01-22T21:40:57.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17" autoAdjust="0"/>
  </p:normalViewPr>
  <p:slideViewPr>
    <p:cSldViewPr snapToGrid="0">
      <p:cViewPr varScale="1">
        <p:scale>
          <a:sx n="69" d="100"/>
          <a:sy n="69" d="100"/>
        </p:scale>
        <p:origin x="54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comments/modernComment_167_BB355583.xml><?xml version="1.0" encoding="utf-8"?>
<p188:cmLst xmlns:a="http://schemas.openxmlformats.org/drawingml/2006/main" xmlns:r="http://schemas.openxmlformats.org/officeDocument/2006/relationships" xmlns:p188="http://schemas.microsoft.com/office/powerpoint/2018/8/main">
  <p188:cm id="{4E9D1E32-C833-43AB-821A-DDE8FBB7D64D}" authorId="{65FAAB78-89A9-FD49-DD01-9F8C1123348E}" status="resolved" created="2023-03-07T19:18:06.722" complete="100000">
    <ac:txMkLst xmlns:ac="http://schemas.microsoft.com/office/drawing/2013/main/command">
      <pc:docMk xmlns:pc="http://schemas.microsoft.com/office/powerpoint/2013/main/command"/>
      <pc:sldMk xmlns:pc="http://schemas.microsoft.com/office/powerpoint/2013/main/command" cId="3140834691" sldId="359"/>
      <ac:spMk id="3" creationId="{792CFA09-6570-45DB-BA9E-8D67AD4E8DF3}"/>
      <ac:txMk cp="19">
        <ac:context len="224" hash="1142193935"/>
      </ac:txMk>
    </ac:txMkLst>
    <p188:pos x="6462888" y="206962"/>
    <p188:txBody>
      <a:bodyPr/>
      <a:lstStyle/>
      <a:p>
        <a:r>
          <a:rPr lang="en-US"/>
          <a:t>I don't think we need this word.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B16E7-B84E-7D4A-BA20-64F4B725EC22}"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43FDA-1EB6-4645-9625-38B2CB75C510}" type="slidenum">
              <a:rPr lang="en-US" smtClean="0"/>
              <a:t>‹#›</a:t>
            </a:fld>
            <a:endParaRPr lang="en-US"/>
          </a:p>
        </p:txBody>
      </p:sp>
    </p:spTree>
    <p:extLst>
      <p:ext uri="{BB962C8B-B14F-4D97-AF65-F5344CB8AC3E}">
        <p14:creationId xmlns:p14="http://schemas.microsoft.com/office/powerpoint/2010/main" val="3603708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andfonline.com/doi/full/10.1080/15332640.2018.154832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43FDA-1EB6-4645-9625-38B2CB75C510}" type="slidenum">
              <a:rPr lang="en-US" smtClean="0"/>
              <a:t>0</a:t>
            </a:fld>
            <a:endParaRPr lang="en-US"/>
          </a:p>
        </p:txBody>
      </p:sp>
    </p:spTree>
    <p:extLst>
      <p:ext uri="{BB962C8B-B14F-4D97-AF65-F5344CB8AC3E}">
        <p14:creationId xmlns:p14="http://schemas.microsoft.com/office/powerpoint/2010/main" val="3824769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a:t>
            </a:r>
            <a:r>
              <a:rPr lang="en-US" sz="1200">
                <a:solidFill>
                  <a:schemeClr val="tx1">
                    <a:lumMod val="65000"/>
                    <a:lumOff val="35000"/>
                  </a:schemeClr>
                </a:solidFill>
                <a:latin typeface="Roboto Light"/>
                <a:ea typeface="Roboto Medium"/>
                <a:cs typeface="Roboto Light" panose="02000000000000000000" pitchFamily="2" charset="0"/>
              </a:rPr>
              <a:t>Lowman &amp; </a:t>
            </a:r>
            <a:r>
              <a:rPr lang="en-US" sz="1200" err="1">
                <a:solidFill>
                  <a:schemeClr val="tx1">
                    <a:lumMod val="65000"/>
                    <a:lumOff val="35000"/>
                  </a:schemeClr>
                </a:solidFill>
                <a:latin typeface="Roboto Light"/>
                <a:ea typeface="Roboto Medium"/>
                <a:cs typeface="Roboto Light" panose="02000000000000000000" pitchFamily="2" charset="0"/>
              </a:rPr>
              <a:t>LeFauve</a:t>
            </a:r>
            <a:r>
              <a:rPr lang="en-US" sz="1200">
                <a:solidFill>
                  <a:schemeClr val="tx1">
                    <a:lumMod val="65000"/>
                    <a:lumOff val="35000"/>
                  </a:schemeClr>
                </a:solidFill>
                <a:latin typeface="Roboto Light"/>
                <a:ea typeface="Roboto Medium"/>
                <a:cs typeface="Roboto Light" panose="02000000000000000000" pitchFamily="2" charset="0"/>
              </a:rPr>
              <a:t>, 2003, 2) </a:t>
            </a:r>
            <a:r>
              <a:rPr lang="en-US" sz="1200">
                <a:solidFill>
                  <a:schemeClr val="tx1">
                    <a:lumMod val="65000"/>
                    <a:lumOff val="35000"/>
                  </a:schemeClr>
                </a:solidFill>
                <a:latin typeface="Roboto Light"/>
                <a:ea typeface="Roboto Medium"/>
              </a:rPr>
              <a:t>(Griffith, Ober Allen, &amp; Gunter, 2011; Shavers, Klein, &amp; </a:t>
            </a:r>
            <a:r>
              <a:rPr lang="en-US" sz="1200" err="1">
                <a:solidFill>
                  <a:schemeClr val="tx1">
                    <a:lumMod val="65000"/>
                    <a:lumOff val="35000"/>
                  </a:schemeClr>
                </a:solidFill>
                <a:latin typeface="Roboto Light"/>
                <a:ea typeface="Roboto Medium"/>
              </a:rPr>
              <a:t>Fagain</a:t>
            </a:r>
            <a:r>
              <a:rPr lang="en-US" sz="1200">
                <a:solidFill>
                  <a:schemeClr val="tx1">
                    <a:lumMod val="65000"/>
                    <a:lumOff val="35000"/>
                  </a:schemeClr>
                </a:solidFill>
                <a:latin typeface="Roboto Light"/>
                <a:ea typeface="Roboto Medium"/>
              </a:rPr>
              <a:t>, 2012) 3) Ali, McWhirter, &amp; Chronister, </a:t>
            </a:r>
            <a:r>
              <a:rPr lang="en-US" sz="1200">
                <a:latin typeface="Roboto Light"/>
                <a:ea typeface="Roboto Medium"/>
                <a:hlinkClick r:id="rId3"/>
              </a:rPr>
              <a:t>2005</a:t>
            </a:r>
            <a:r>
              <a:rPr lang="en-US" sz="1200">
                <a:solidFill>
                  <a:schemeClr val="tx1">
                    <a:lumMod val="65000"/>
                    <a:lumOff val="35000"/>
                  </a:schemeClr>
                </a:solidFill>
                <a:latin typeface="Roboto Light"/>
                <a:ea typeface="Roboto Medium"/>
              </a:rPr>
              <a:t>; Diemer &amp; </a:t>
            </a:r>
            <a:r>
              <a:rPr lang="en-US" sz="1200" err="1">
                <a:solidFill>
                  <a:schemeClr val="tx1">
                    <a:lumMod val="65000"/>
                    <a:lumOff val="35000"/>
                  </a:schemeClr>
                </a:solidFill>
                <a:latin typeface="Roboto Light"/>
                <a:ea typeface="Roboto Medium"/>
              </a:rPr>
              <a:t>Blustein</a:t>
            </a:r>
            <a:r>
              <a:rPr lang="en-US" sz="1200">
                <a:solidFill>
                  <a:schemeClr val="tx1">
                    <a:lumMod val="65000"/>
                    <a:lumOff val="35000"/>
                  </a:schemeClr>
                </a:solidFill>
                <a:latin typeface="Roboto Light"/>
                <a:ea typeface="Roboto Medium"/>
              </a:rPr>
              <a:t>, </a:t>
            </a:r>
            <a:r>
              <a:rPr lang="en-US" sz="1200">
                <a:latin typeface="Roboto Light"/>
                <a:ea typeface="Roboto Medium"/>
                <a:hlinkClick r:id="rId3"/>
              </a:rPr>
              <a:t>2007</a:t>
            </a:r>
            <a:r>
              <a:rPr lang="en-US" sz="1200">
                <a:solidFill>
                  <a:schemeClr val="tx1">
                    <a:lumMod val="65000"/>
                    <a:lumOff val="35000"/>
                  </a:schemeClr>
                </a:solidFill>
                <a:latin typeface="Roboto Light"/>
                <a:ea typeface="Roboto Medium"/>
              </a:rPr>
              <a:t>).  (Jacobson, Robinson, </a:t>
            </a:r>
            <a:r>
              <a:rPr lang="en-US" sz="1200" err="1">
                <a:solidFill>
                  <a:schemeClr val="tx1">
                    <a:lumMod val="65000"/>
                    <a:lumOff val="35000"/>
                  </a:schemeClr>
                </a:solidFill>
                <a:latin typeface="Roboto Light"/>
                <a:ea typeface="Roboto Medium"/>
              </a:rPr>
              <a:t>Bluthenthal</a:t>
            </a:r>
            <a:r>
              <a:rPr lang="en-US" sz="1200">
                <a:solidFill>
                  <a:schemeClr val="tx1">
                    <a:lumMod val="65000"/>
                    <a:lumOff val="35000"/>
                  </a:schemeClr>
                </a:solidFill>
                <a:latin typeface="Roboto Light"/>
                <a:ea typeface="Roboto Medium"/>
              </a:rPr>
              <a:t>, </a:t>
            </a:r>
            <a:r>
              <a:rPr lang="en-US" sz="1200">
                <a:latin typeface="Roboto Light"/>
                <a:ea typeface="Roboto Medium"/>
                <a:hlinkClick r:id="rId3"/>
              </a:rPr>
              <a:t>2007</a:t>
            </a:r>
            <a:r>
              <a:rPr lang="en-US" sz="1200">
                <a:solidFill>
                  <a:schemeClr val="tx1">
                    <a:lumMod val="65000"/>
                    <a:lumOff val="35000"/>
                  </a:schemeClr>
                </a:solidFill>
                <a:latin typeface="Roboto Light"/>
                <a:ea typeface="Roboto Medium"/>
              </a:rPr>
              <a:t>; Saloner &amp; Cook, </a:t>
            </a:r>
            <a:r>
              <a:rPr lang="en-US" sz="1200">
                <a:latin typeface="Roboto Light"/>
                <a:ea typeface="Roboto Medium"/>
                <a:hlinkClick r:id="rId3"/>
              </a:rPr>
              <a:t>2013</a:t>
            </a:r>
            <a:r>
              <a:rPr lang="en-US" sz="1200">
                <a:solidFill>
                  <a:schemeClr val="tx1">
                    <a:lumMod val="65000"/>
                    <a:lumOff val="35000"/>
                  </a:schemeClr>
                </a:solidFill>
                <a:latin typeface="Roboto Light"/>
                <a:ea typeface="Roboto Medium"/>
              </a:rPr>
              <a:t>).</a:t>
            </a:r>
            <a:endParaRPr lang="en-US"/>
          </a:p>
        </p:txBody>
      </p:sp>
      <p:sp>
        <p:nvSpPr>
          <p:cNvPr id="4" name="Slide Number Placeholder 3"/>
          <p:cNvSpPr>
            <a:spLocks noGrp="1"/>
          </p:cNvSpPr>
          <p:nvPr>
            <p:ph type="sldNum" sz="quarter" idx="5"/>
          </p:nvPr>
        </p:nvSpPr>
        <p:spPr/>
        <p:txBody>
          <a:bodyPr/>
          <a:lstStyle/>
          <a:p>
            <a:fld id="{E3843FDA-1EB6-4645-9625-38B2CB75C510}" type="slidenum">
              <a:rPr lang="en-US" smtClean="0"/>
              <a:t>10</a:t>
            </a:fld>
            <a:endParaRPr lang="en-US"/>
          </a:p>
        </p:txBody>
      </p:sp>
    </p:spTree>
    <p:extLst>
      <p:ext uri="{BB962C8B-B14F-4D97-AF65-F5344CB8AC3E}">
        <p14:creationId xmlns:p14="http://schemas.microsoft.com/office/powerpoint/2010/main" val="1762246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https://www.youtube.com/watch?v=__AJv68xtxU</a:t>
            </a:r>
          </a:p>
        </p:txBody>
      </p:sp>
      <p:sp>
        <p:nvSpPr>
          <p:cNvPr id="4" name="Slide Number Placeholder 3"/>
          <p:cNvSpPr>
            <a:spLocks noGrp="1"/>
          </p:cNvSpPr>
          <p:nvPr>
            <p:ph type="sldNum" sz="quarter" idx="5"/>
          </p:nvPr>
        </p:nvSpPr>
        <p:spPr/>
        <p:txBody>
          <a:bodyPr/>
          <a:lstStyle/>
          <a:p>
            <a:fld id="{E3843FDA-1EB6-4645-9625-38B2CB75C510}" type="slidenum">
              <a:rPr lang="en-US" smtClean="0"/>
              <a:t>18</a:t>
            </a:fld>
            <a:endParaRPr lang="en-US"/>
          </a:p>
        </p:txBody>
      </p:sp>
    </p:spTree>
    <p:extLst>
      <p:ext uri="{BB962C8B-B14F-4D97-AF65-F5344CB8AC3E}">
        <p14:creationId xmlns:p14="http://schemas.microsoft.com/office/powerpoint/2010/main" val="137117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https://www.youtube.com/watch?v=RcAaZQQqd50</a:t>
            </a:r>
          </a:p>
        </p:txBody>
      </p:sp>
      <p:sp>
        <p:nvSpPr>
          <p:cNvPr id="4" name="Slide Number Placeholder 3"/>
          <p:cNvSpPr>
            <a:spLocks noGrp="1"/>
          </p:cNvSpPr>
          <p:nvPr>
            <p:ph type="sldNum" sz="quarter" idx="5"/>
          </p:nvPr>
        </p:nvSpPr>
        <p:spPr/>
        <p:txBody>
          <a:bodyPr/>
          <a:lstStyle/>
          <a:p>
            <a:fld id="{E3843FDA-1EB6-4645-9625-38B2CB75C510}" type="slidenum">
              <a:rPr lang="en-US" smtClean="0"/>
              <a:t>22</a:t>
            </a:fld>
            <a:endParaRPr lang="en-US"/>
          </a:p>
        </p:txBody>
      </p:sp>
    </p:spTree>
    <p:extLst>
      <p:ext uri="{BB962C8B-B14F-4D97-AF65-F5344CB8AC3E}">
        <p14:creationId xmlns:p14="http://schemas.microsoft.com/office/powerpoint/2010/main" val="330809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43FDA-1EB6-4645-9625-38B2CB75C510}" type="slidenum">
              <a:rPr lang="en-US" smtClean="0"/>
              <a:t>23</a:t>
            </a:fld>
            <a:endParaRPr lang="en-US"/>
          </a:p>
        </p:txBody>
      </p:sp>
    </p:spTree>
    <p:extLst>
      <p:ext uri="{BB962C8B-B14F-4D97-AF65-F5344CB8AC3E}">
        <p14:creationId xmlns:p14="http://schemas.microsoft.com/office/powerpoint/2010/main" val="380699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https://www.youtube.com/watch?v=CHWQJfRz-jE</a:t>
            </a:r>
          </a:p>
        </p:txBody>
      </p:sp>
      <p:sp>
        <p:nvSpPr>
          <p:cNvPr id="4" name="Slide Number Placeholder 3"/>
          <p:cNvSpPr>
            <a:spLocks noGrp="1"/>
          </p:cNvSpPr>
          <p:nvPr>
            <p:ph type="sldNum" sz="quarter" idx="5"/>
          </p:nvPr>
        </p:nvSpPr>
        <p:spPr/>
        <p:txBody>
          <a:bodyPr/>
          <a:lstStyle/>
          <a:p>
            <a:fld id="{E3843FDA-1EB6-4645-9625-38B2CB75C510}" type="slidenum">
              <a:rPr lang="en-US" smtClean="0"/>
              <a:t>30</a:t>
            </a:fld>
            <a:endParaRPr lang="en-US"/>
          </a:p>
        </p:txBody>
      </p:sp>
    </p:spTree>
    <p:extLst>
      <p:ext uri="{BB962C8B-B14F-4D97-AF65-F5344CB8AC3E}">
        <p14:creationId xmlns:p14="http://schemas.microsoft.com/office/powerpoint/2010/main" val="166951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Brought together 2 different contracts-Narcan, FTS, masks, materials,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7FE28-9C1B-46B9-9D3F-44D51181AD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191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hyperlink" Target="mailto:ereardon@hria.org" TargetMode="External"/><Relationship Id="rId5" Type="http://schemas.openxmlformats.org/officeDocument/2006/relationships/hyperlink" Target="mailto:mleonard@hria.org" TargetMode="Externa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hyperlink" Target="mailto:ereardon@hria.org" TargetMode="External"/><Relationship Id="rId5" Type="http://schemas.openxmlformats.org/officeDocument/2006/relationships/hyperlink" Target="mailto:mleonard@hria.org" TargetMode="Externa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hyperlink" Target="mailto:ereardon@hria.org" TargetMode="External"/><Relationship Id="rId5" Type="http://schemas.openxmlformats.org/officeDocument/2006/relationships/hyperlink" Target="mailto:mleonard@hria.org" TargetMode="Externa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hyperlink" Target="mailto:ereardon@hria.org" TargetMode="External"/><Relationship Id="rId5" Type="http://schemas.openxmlformats.org/officeDocument/2006/relationships/hyperlink" Target="mailto:mleonard@hria.org" TargetMode="Externa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hyperlink" Target="mailto:ereardon@hria.org" TargetMode="External"/><Relationship Id="rId5" Type="http://schemas.openxmlformats.org/officeDocument/2006/relationships/hyperlink" Target="mailto:mleonard@hria.org" TargetMode="Externa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hyperlink" Target="mailto:ereardon@hria.org" TargetMode="External"/><Relationship Id="rId5" Type="http://schemas.openxmlformats.org/officeDocument/2006/relationships/hyperlink" Target="mailto:mleonard@hria.org" TargetMode="Externa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AB6A44-87C4-9C4A-B582-87F74C0F5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344" t="42721" b="1039"/>
          <a:stretch/>
        </p:blipFill>
        <p:spPr>
          <a:xfrm flipH="1">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3771129" y="2737116"/>
            <a:ext cx="13241033" cy="3392751"/>
          </a:xfrm>
          <a:prstGeom prst="parallelogram">
            <a:avLst>
              <a:gd name="adj" fmla="val 65985"/>
            </a:avLst>
          </a:prstGeom>
          <a:solidFill>
            <a:srgbClr val="E7892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418202" y="2737116"/>
            <a:ext cx="13241033" cy="3392751"/>
          </a:xfrm>
          <a:prstGeom prst="parallelogram">
            <a:avLst>
              <a:gd name="adj" fmla="val 65985"/>
            </a:avLst>
          </a:prstGeom>
          <a:solidFill>
            <a:srgbClr val="E7892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5301986"/>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Core Training, Part 1</a:t>
            </a:r>
          </a:p>
        </p:txBody>
      </p:sp>
      <p:sp>
        <p:nvSpPr>
          <p:cNvPr id="4" name="Date Placeholder 3">
            <a:extLst>
              <a:ext uri="{FF2B5EF4-FFF2-40B4-BE49-F238E27FC236}">
                <a16:creationId xmlns:a16="http://schemas.microsoft.com/office/drawing/2014/main" id="{CEE8B1B4-E39F-6243-A1A5-0DA2DDFE149D}"/>
              </a:ext>
            </a:extLst>
          </p:cNvPr>
          <p:cNvSpPr>
            <a:spLocks noGrp="1"/>
          </p:cNvSpPr>
          <p:nvPr>
            <p:ph type="dt" sz="half" idx="10"/>
          </p:nvPr>
        </p:nvSpPr>
        <p:spPr>
          <a:xfrm>
            <a:off x="838200" y="6305551"/>
            <a:ext cx="2743200" cy="365125"/>
          </a:xfrm>
        </p:spPr>
        <p:txBody>
          <a:bodyPr/>
          <a:lstStyle>
            <a:lvl1pPr>
              <a:defRPr sz="1400"/>
            </a:lvl1pPr>
          </a:lstStyle>
          <a:p>
            <a:fld id="{50EC6B57-89E5-2146-92B0-8F173D364822}" type="datetime2">
              <a:rPr lang="en-US" smtClean="0"/>
              <a:t>Friday, January 24, 2025</a:t>
            </a:fld>
            <a:endParaRPr lang="en-US"/>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2997818"/>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OPIOID OVERDOSE</a:t>
            </a:r>
            <a:br>
              <a:rPr lang="en-US"/>
            </a:br>
            <a:r>
              <a:rPr lang="en-US"/>
              <a:t>PREVENTION &amp;</a:t>
            </a:r>
            <a:br>
              <a:rPr lang="en-US"/>
            </a:br>
            <a:r>
              <a:rPr lang="en-US"/>
              <a:t>RESCUE TRAININGS</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5108469"/>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153569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99AF511-EE85-41AB-9D9D-21C091011A91}" type="datetime4">
              <a:rPr lang="en-US" smtClean="0"/>
              <a:t>January 24, 2025</a:t>
            </a:fld>
            <a:endParaRPr lang="en-US"/>
          </a:p>
        </p:txBody>
      </p:sp>
      <p:sp>
        <p:nvSpPr>
          <p:cNvPr id="5" name="Footer Placeholder 4"/>
          <p:cNvSpPr>
            <a:spLocks noGrp="1"/>
          </p:cNvSpPr>
          <p:nvPr>
            <p:ph type="ftr" sz="quarter" idx="11"/>
          </p:nvPr>
        </p:nvSpPr>
        <p:spPr/>
        <p:txBody>
          <a:bodyPr/>
          <a:lstStyle/>
          <a:p>
            <a:r>
              <a:rPr lang="en-US"/>
              <a:t>Understandng Youth- Home for Litte Wanderers</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346188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99AF511-EE85-41AB-9D9D-21C091011A91}" type="datetime4">
              <a:rPr lang="en-US" smtClean="0"/>
              <a:t>January 24, 2025</a:t>
            </a:fld>
            <a:endParaRPr lang="en-US"/>
          </a:p>
        </p:txBody>
      </p:sp>
      <p:sp>
        <p:nvSpPr>
          <p:cNvPr id="5" name="Footer Placeholder 4"/>
          <p:cNvSpPr>
            <a:spLocks noGrp="1"/>
          </p:cNvSpPr>
          <p:nvPr>
            <p:ph type="ftr" sz="quarter" idx="11"/>
          </p:nvPr>
        </p:nvSpPr>
        <p:spPr/>
        <p:txBody>
          <a:bodyPr/>
          <a:lstStyle/>
          <a:p>
            <a:r>
              <a:rPr lang="en-US"/>
              <a:t>Understandng Youth- Home for Litte Wanderers</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3461887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17" descr="A picture containing person, looking, holding, woman&#10;&#10;Description automatically generated">
            <a:extLst>
              <a:ext uri="{FF2B5EF4-FFF2-40B4-BE49-F238E27FC236}">
                <a16:creationId xmlns:a16="http://schemas.microsoft.com/office/drawing/2014/main" id="{F96619F8-9D0A-E046-B1A7-2EF7F07E99C4}"/>
              </a:ext>
            </a:extLst>
          </p:cNvPr>
          <p:cNvPicPr>
            <a:picLocks noChangeAspect="1"/>
          </p:cNvPicPr>
          <p:nvPr userDrawn="1"/>
        </p:nvPicPr>
        <p:blipFill rotWithShape="1">
          <a:blip r:embed="rId2"/>
          <a:srcRect t="25767" b="-322"/>
          <a:stretch/>
        </p:blipFill>
        <p:spPr>
          <a:xfrm>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3771129" y="2737116"/>
            <a:ext cx="13241033" cy="3392751"/>
          </a:xfrm>
          <a:prstGeom prst="parallelogram">
            <a:avLst>
              <a:gd name="adj" fmla="val 65985"/>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418202" y="2737116"/>
            <a:ext cx="13241033" cy="3392751"/>
          </a:xfrm>
          <a:prstGeom prst="parallelogram">
            <a:avLst>
              <a:gd name="adj" fmla="val 65985"/>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5301986"/>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Core Training, Part 1</a:t>
            </a:r>
          </a:p>
        </p:txBody>
      </p:sp>
      <p:sp>
        <p:nvSpPr>
          <p:cNvPr id="4" name="Date Placeholder 3">
            <a:extLst>
              <a:ext uri="{FF2B5EF4-FFF2-40B4-BE49-F238E27FC236}">
                <a16:creationId xmlns:a16="http://schemas.microsoft.com/office/drawing/2014/main" id="{CEE8B1B4-E39F-6243-A1A5-0DA2DDFE149D}"/>
              </a:ext>
            </a:extLst>
          </p:cNvPr>
          <p:cNvSpPr>
            <a:spLocks noGrp="1"/>
          </p:cNvSpPr>
          <p:nvPr>
            <p:ph type="dt" sz="half" idx="10"/>
          </p:nvPr>
        </p:nvSpPr>
        <p:spPr>
          <a:xfrm>
            <a:off x="838200" y="6305551"/>
            <a:ext cx="2743200" cy="365125"/>
          </a:xfrm>
        </p:spPr>
        <p:txBody>
          <a:bodyPr/>
          <a:lstStyle>
            <a:lvl1pPr>
              <a:defRPr sz="1400"/>
            </a:lvl1pPr>
          </a:lstStyle>
          <a:p>
            <a:fld id="{50EC6B57-89E5-2146-92B0-8F173D364822}" type="datetime2">
              <a:rPr lang="en-US" smtClean="0"/>
              <a:t>Friday, January 24, 2025</a:t>
            </a:fld>
            <a:endParaRPr lang="en-US"/>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2997818"/>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OPIOID OVERDOSE</a:t>
            </a:r>
            <a:br>
              <a:rPr lang="en-US"/>
            </a:br>
            <a:r>
              <a:rPr lang="en-US"/>
              <a:t>PREVENTION &amp;</a:t>
            </a:r>
            <a:br>
              <a:rPr lang="en-US"/>
            </a:br>
            <a:r>
              <a:rPr lang="en-US"/>
              <a:t>RESCUE TRAININGS</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4912524"/>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10717041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FE16-4932-9D4B-B151-344CED6E5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79A08-B42A-1A4C-B4A7-30D4A2E4A7CD}"/>
              </a:ext>
            </a:extLst>
          </p:cNvPr>
          <p:cNvSpPr>
            <a:spLocks noGrp="1"/>
          </p:cNvSpPr>
          <p:nvPr>
            <p:ph idx="1"/>
          </p:nvPr>
        </p:nvSpPr>
        <p:spPr/>
        <p:txBody>
          <a:bodyPr/>
          <a:lstStyle>
            <a:lvl2pPr>
              <a:buClr>
                <a:schemeClr val="accent3"/>
              </a:buClr>
              <a:defRPr/>
            </a:lvl2pPr>
            <a:lvl3pPr marL="548640" indent="-274320">
              <a:buFont typeface="System Font Regular"/>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21395-8EF8-1146-B075-AF49F86229DE}"/>
              </a:ext>
            </a:extLst>
          </p:cNvPr>
          <p:cNvSpPr>
            <a:spLocks noGrp="1"/>
          </p:cNvSpPr>
          <p:nvPr>
            <p:ph type="dt" sz="half" idx="10"/>
          </p:nvPr>
        </p:nvSpPr>
        <p:spPr/>
        <p:txBody>
          <a:bodyPr/>
          <a:lstStyle/>
          <a:p>
            <a:fld id="{694274FA-A256-A44D-8476-19D74AF79911}" type="datetime2">
              <a:rPr lang="en-US" smtClean="0"/>
              <a:t>Friday, January 24, 2025</a:t>
            </a:fld>
            <a:endParaRPr lang="en-US"/>
          </a:p>
        </p:txBody>
      </p:sp>
      <p:sp>
        <p:nvSpPr>
          <p:cNvPr id="5" name="Footer Placeholder 4">
            <a:extLst>
              <a:ext uri="{FF2B5EF4-FFF2-40B4-BE49-F238E27FC236}">
                <a16:creationId xmlns:a16="http://schemas.microsoft.com/office/drawing/2014/main" id="{6C533954-3AE3-1641-AFE5-E3C6E9A1C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1ECBA-B0F2-3049-8A6D-24042BE42630}"/>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405164106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7D0B9C-D6E3-444C-80C4-60224815AE0D}"/>
              </a:ext>
            </a:extLst>
          </p:cNvPr>
          <p:cNvSpPr/>
          <p:nvPr userDrawn="1"/>
        </p:nvSpPr>
        <p:spPr>
          <a:xfrm>
            <a:off x="318052" y="755374"/>
            <a:ext cx="11521019" cy="735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7D025C55-CF51-C14C-8E1A-205583DB95B6}"/>
              </a:ext>
            </a:extLst>
          </p:cNvPr>
          <p:cNvSpPr/>
          <p:nvPr userDrawn="1"/>
        </p:nvSpPr>
        <p:spPr>
          <a:xfrm flipH="1">
            <a:off x="-4888352" y="1"/>
            <a:ext cx="16727423" cy="6858000"/>
          </a:xfrm>
          <a:prstGeom prst="parallelogram">
            <a:avLst>
              <a:gd name="adj" fmla="val 65985"/>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6CAF3D2-A3EE-EB43-9446-0347DC341143}"/>
              </a:ext>
            </a:extLst>
          </p:cNvPr>
          <p:cNvSpPr/>
          <p:nvPr userDrawn="1"/>
        </p:nvSpPr>
        <p:spPr>
          <a:xfrm flipH="1">
            <a:off x="-4535425" y="1"/>
            <a:ext cx="16727423" cy="6858000"/>
          </a:xfrm>
          <a:prstGeom prst="parallelogram">
            <a:avLst>
              <a:gd name="adj" fmla="val 65985"/>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CD01F-C691-9047-80F4-FC6D925E8EC0}"/>
              </a:ext>
            </a:extLst>
          </p:cNvPr>
          <p:cNvSpPr>
            <a:spLocks noGrp="1"/>
          </p:cNvSpPr>
          <p:nvPr>
            <p:ph type="title" hasCustomPrompt="1"/>
          </p:nvPr>
        </p:nvSpPr>
        <p:spPr>
          <a:xfrm>
            <a:off x="831850" y="1630226"/>
            <a:ext cx="7159211" cy="2852737"/>
          </a:xfrm>
        </p:spPr>
        <p:txBody>
          <a:bodyPr anchor="b"/>
          <a:lstStyle>
            <a:lvl1pPr>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77EAE51C-9F1F-B943-B3BC-D6DA074BC8F0}"/>
              </a:ext>
            </a:extLst>
          </p:cNvPr>
          <p:cNvSpPr>
            <a:spLocks noGrp="1"/>
          </p:cNvSpPr>
          <p:nvPr>
            <p:ph type="body" idx="1"/>
          </p:nvPr>
        </p:nvSpPr>
        <p:spPr>
          <a:xfrm>
            <a:off x="831850" y="4915797"/>
            <a:ext cx="8729593" cy="100536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F23ED7C0-59F7-3A45-A1FF-FFC527FF21E4}"/>
              </a:ext>
            </a:extLst>
          </p:cNvPr>
          <p:cNvSpPr/>
          <p:nvPr userDrawn="1"/>
        </p:nvSpPr>
        <p:spPr>
          <a:xfrm>
            <a:off x="838200" y="4668393"/>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62090020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D8FB-965D-CA43-93B6-370D92D33B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4ECB2C-80C6-F74B-A379-761A8EC71365}"/>
              </a:ext>
            </a:extLst>
          </p:cNvPr>
          <p:cNvSpPr>
            <a:spLocks noGrp="1"/>
          </p:cNvSpPr>
          <p:nvPr>
            <p:ph sz="half" idx="1"/>
          </p:nvPr>
        </p:nvSpPr>
        <p:spPr>
          <a:xfrm>
            <a:off x="473597" y="1732242"/>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C17656-1677-B043-983D-7DBEAAE2414C}"/>
              </a:ext>
            </a:extLst>
          </p:cNvPr>
          <p:cNvSpPr>
            <a:spLocks noGrp="1"/>
          </p:cNvSpPr>
          <p:nvPr>
            <p:ph sz="half" idx="2"/>
          </p:nvPr>
        </p:nvSpPr>
        <p:spPr>
          <a:xfrm>
            <a:off x="6288505" y="1732242"/>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DD045D-9502-CD4A-9CF0-A69EABE99006}"/>
              </a:ext>
            </a:extLst>
          </p:cNvPr>
          <p:cNvSpPr>
            <a:spLocks noGrp="1"/>
          </p:cNvSpPr>
          <p:nvPr>
            <p:ph type="dt" sz="half" idx="10"/>
          </p:nvPr>
        </p:nvSpPr>
        <p:spPr/>
        <p:txBody>
          <a:bodyPr/>
          <a:lstStyle/>
          <a:p>
            <a:fld id="{B3E42C5F-E7C0-294A-ABD8-CD5D6655F19C}" type="datetime2">
              <a:rPr lang="en-US" smtClean="0"/>
              <a:t>Friday, January 24, 2025</a:t>
            </a:fld>
            <a:endParaRPr lang="en-US"/>
          </a:p>
        </p:txBody>
      </p:sp>
      <p:sp>
        <p:nvSpPr>
          <p:cNvPr id="6" name="Footer Placeholder 5">
            <a:extLst>
              <a:ext uri="{FF2B5EF4-FFF2-40B4-BE49-F238E27FC236}">
                <a16:creationId xmlns:a16="http://schemas.microsoft.com/office/drawing/2014/main" id="{C43BC470-A85E-544F-B40C-B41CA40DF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59649-CD8D-AB4F-8A96-BA8C3D2AA0C5}"/>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304776833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250B-8356-A244-B4F9-EB3B5FBF1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326C7-DD3B-4041-9418-9AC60D611770}"/>
              </a:ext>
            </a:extLst>
          </p:cNvPr>
          <p:cNvSpPr>
            <a:spLocks noGrp="1"/>
          </p:cNvSpPr>
          <p:nvPr>
            <p:ph type="dt" sz="half" idx="10"/>
          </p:nvPr>
        </p:nvSpPr>
        <p:spPr/>
        <p:txBody>
          <a:bodyPr/>
          <a:lstStyle/>
          <a:p>
            <a:fld id="{20F95BF5-4E2E-E349-A14B-149C25A3AB53}" type="datetime2">
              <a:rPr lang="en-US" smtClean="0"/>
              <a:t>Friday, January 24, 2025</a:t>
            </a:fld>
            <a:endParaRPr lang="en-US"/>
          </a:p>
        </p:txBody>
      </p:sp>
      <p:sp>
        <p:nvSpPr>
          <p:cNvPr id="4" name="Footer Placeholder 3">
            <a:extLst>
              <a:ext uri="{FF2B5EF4-FFF2-40B4-BE49-F238E27FC236}">
                <a16:creationId xmlns:a16="http://schemas.microsoft.com/office/drawing/2014/main" id="{CE54705C-F844-4144-B249-AC3DB2949A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65D7C2-0357-464A-A8CE-EF9B3DEDB60D}"/>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167279435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250B-8356-A244-B4F9-EB3B5FBF1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326C7-DD3B-4041-9418-9AC60D611770}"/>
              </a:ext>
            </a:extLst>
          </p:cNvPr>
          <p:cNvSpPr>
            <a:spLocks noGrp="1"/>
          </p:cNvSpPr>
          <p:nvPr>
            <p:ph type="dt" sz="half" idx="10"/>
          </p:nvPr>
        </p:nvSpPr>
        <p:spPr/>
        <p:txBody>
          <a:bodyPr/>
          <a:lstStyle/>
          <a:p>
            <a:fld id="{20F95BF5-4E2E-E349-A14B-149C25A3AB53}" type="datetime2">
              <a:rPr lang="en-US" smtClean="0"/>
              <a:t>Friday, January 24, 2025</a:t>
            </a:fld>
            <a:endParaRPr lang="en-US"/>
          </a:p>
        </p:txBody>
      </p:sp>
      <p:sp>
        <p:nvSpPr>
          <p:cNvPr id="4" name="Footer Placeholder 3">
            <a:extLst>
              <a:ext uri="{FF2B5EF4-FFF2-40B4-BE49-F238E27FC236}">
                <a16:creationId xmlns:a16="http://schemas.microsoft.com/office/drawing/2014/main" id="{CE54705C-F844-4144-B249-AC3DB2949A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65D7C2-0357-464A-A8CE-EF9B3DEDB60D}"/>
              </a:ext>
            </a:extLst>
          </p:cNvPr>
          <p:cNvSpPr>
            <a:spLocks noGrp="1"/>
          </p:cNvSpPr>
          <p:nvPr>
            <p:ph type="sldNum" sz="quarter" idx="12"/>
          </p:nvPr>
        </p:nvSpPr>
        <p:spPr/>
        <p:txBody>
          <a:bodyPr/>
          <a:lstStyle/>
          <a:p>
            <a:fld id="{CDAB618C-C30C-9546-A470-A28181F8AE7A}" type="slidenum">
              <a:rPr lang="en-US" smtClean="0"/>
              <a:t>‹#›</a:t>
            </a:fld>
            <a:endParaRPr lang="en-US"/>
          </a:p>
        </p:txBody>
      </p:sp>
      <p:sp>
        <p:nvSpPr>
          <p:cNvPr id="6" name="Rectangle 5">
            <a:extLst>
              <a:ext uri="{FF2B5EF4-FFF2-40B4-BE49-F238E27FC236}">
                <a16:creationId xmlns:a16="http://schemas.microsoft.com/office/drawing/2014/main" id="{9112E5A3-ECAD-D74A-B273-E5CE1E7C663E}"/>
              </a:ext>
            </a:extLst>
          </p:cNvPr>
          <p:cNvSpPr/>
          <p:nvPr userDrawn="1"/>
        </p:nvSpPr>
        <p:spPr>
          <a:xfrm>
            <a:off x="94129" y="1129553"/>
            <a:ext cx="11954436" cy="363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71386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51DB68-F7F3-3B4F-9B9B-D3F6D3CFC171}"/>
              </a:ext>
            </a:extLst>
          </p:cNvPr>
          <p:cNvSpPr>
            <a:spLocks noGrp="1"/>
          </p:cNvSpPr>
          <p:nvPr>
            <p:ph type="dt" sz="half" idx="10"/>
          </p:nvPr>
        </p:nvSpPr>
        <p:spPr/>
        <p:txBody>
          <a:bodyPr/>
          <a:lstStyle/>
          <a:p>
            <a:fld id="{02B03AFB-F916-4A45-AD64-27B7B14D4C62}" type="datetime2">
              <a:rPr lang="en-US" smtClean="0"/>
              <a:t>Friday, January 24, 2025</a:t>
            </a:fld>
            <a:endParaRPr lang="en-US"/>
          </a:p>
        </p:txBody>
      </p:sp>
      <p:sp>
        <p:nvSpPr>
          <p:cNvPr id="3" name="Footer Placeholder 2">
            <a:extLst>
              <a:ext uri="{FF2B5EF4-FFF2-40B4-BE49-F238E27FC236}">
                <a16:creationId xmlns:a16="http://schemas.microsoft.com/office/drawing/2014/main" id="{23D81159-4846-A748-A3F4-C4AB084CE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F9E755-466C-2146-ADFD-9EB30D916D2C}"/>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119593481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9" name="Picture 18" descr="A picture containing person, looking, holding, woman&#10;&#10;Description automatically generated">
            <a:extLst>
              <a:ext uri="{FF2B5EF4-FFF2-40B4-BE49-F238E27FC236}">
                <a16:creationId xmlns:a16="http://schemas.microsoft.com/office/drawing/2014/main" id="{EBA09F60-9C26-D449-98E4-7A8750D867B9}"/>
              </a:ext>
            </a:extLst>
          </p:cNvPr>
          <p:cNvPicPr>
            <a:picLocks noChangeAspect="1"/>
          </p:cNvPicPr>
          <p:nvPr userDrawn="1"/>
        </p:nvPicPr>
        <p:blipFill rotWithShape="1">
          <a:blip r:embed="rId2"/>
          <a:srcRect t="25767" b="-322"/>
          <a:stretch/>
        </p:blipFill>
        <p:spPr>
          <a:xfrm>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4220135" y="1989747"/>
            <a:ext cx="10943003" cy="3392751"/>
          </a:xfrm>
          <a:prstGeom prst="parallelogram">
            <a:avLst>
              <a:gd name="adj" fmla="val 65985"/>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893798" y="1989747"/>
            <a:ext cx="10943003" cy="3392751"/>
          </a:xfrm>
          <a:prstGeom prst="parallelogram">
            <a:avLst>
              <a:gd name="adj" fmla="val 65985"/>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3837821"/>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fill out our brief survey to </a:t>
            </a:r>
            <a:br>
              <a:rPr lang="en-US"/>
            </a:br>
            <a:r>
              <a:rPr lang="en-US"/>
              <a:t>help us improve this training.</a:t>
            </a:r>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1533653"/>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THANK YOU!</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3644304"/>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6AD1B728-4FB5-F049-AB74-E6D35DC15A96}"/>
              </a:ext>
            </a:extLst>
          </p:cNvPr>
          <p:cNvSpPr/>
          <p:nvPr userDrawn="1"/>
        </p:nvSpPr>
        <p:spPr>
          <a:xfrm>
            <a:off x="467504" y="6057319"/>
            <a:ext cx="5707759" cy="857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a:solidFill>
                  <a:schemeClr val="tx1">
                    <a:lumMod val="75000"/>
                    <a:lumOff val="25000"/>
                  </a:schemeClr>
                </a:solidFill>
                <a:latin typeface="Roboto Light"/>
              </a:rPr>
              <a:t>Mike: </a:t>
            </a:r>
            <a:r>
              <a:rPr lang="en-US" sz="1400" u="none">
                <a:solidFill>
                  <a:schemeClr val="accent1"/>
                </a:solidFill>
                <a:latin typeface="Roboto Light"/>
                <a:hlinkClick r:id="rId5">
                  <a:extLst>
                    <a:ext uri="{A12FA001-AC4F-418D-AE19-62706E023703}">
                      <ahyp:hlinkClr xmlns:ahyp="http://schemas.microsoft.com/office/drawing/2018/hyperlinkcolor" val="tx"/>
                    </a:ext>
                  </a:extLst>
                </a:hlinkClick>
              </a:rPr>
              <a:t>mleonard@hria.org</a:t>
            </a:r>
            <a:r>
              <a:rPr lang="en-US" sz="1400" u="none">
                <a:solidFill>
                  <a:schemeClr val="accent1"/>
                </a:solidFill>
                <a:latin typeface="Roboto Light"/>
              </a:rPr>
              <a:t>   </a:t>
            </a:r>
            <a:r>
              <a:rPr lang="en-US" sz="1400">
                <a:solidFill>
                  <a:schemeClr val="tx1">
                    <a:lumMod val="75000"/>
                    <a:lumOff val="25000"/>
                  </a:schemeClr>
                </a:solidFill>
                <a:latin typeface="Roboto Light"/>
              </a:rPr>
              <a:t>|   Elizabeth: </a:t>
            </a:r>
            <a:r>
              <a:rPr lang="en-US" sz="1400">
                <a:solidFill>
                  <a:schemeClr val="accent1"/>
                </a:solidFill>
                <a:latin typeface="Roboto Light"/>
                <a:hlinkClick r:id="rId6">
                  <a:extLst>
                    <a:ext uri="{A12FA001-AC4F-418D-AE19-62706E023703}">
                      <ahyp:hlinkClr xmlns:ahyp="http://schemas.microsoft.com/office/drawing/2018/hyperlinkcolor" val="tx"/>
                    </a:ext>
                  </a:extLst>
                </a:hlinkClick>
              </a:rPr>
              <a:t>ereardon@hria.org</a:t>
            </a:r>
            <a:endParaRPr lang="en-US" sz="1400">
              <a:solidFill>
                <a:schemeClr val="accent1"/>
              </a:solidFill>
              <a:latin typeface="Roboto Light"/>
            </a:endParaRPr>
          </a:p>
        </p:txBody>
      </p:sp>
    </p:spTree>
    <p:extLst>
      <p:ext uri="{BB962C8B-B14F-4D97-AF65-F5344CB8AC3E}">
        <p14:creationId xmlns:p14="http://schemas.microsoft.com/office/powerpoint/2010/main" val="98906936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FE16-4932-9D4B-B151-344CED6E5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79A08-B42A-1A4C-B4A7-30D4A2E4A7CD}"/>
              </a:ext>
            </a:extLst>
          </p:cNvPr>
          <p:cNvSpPr>
            <a:spLocks noGrp="1"/>
          </p:cNvSpPr>
          <p:nvPr>
            <p:ph idx="1"/>
          </p:nvPr>
        </p:nvSpPr>
        <p:spPr/>
        <p:txBody>
          <a:bodyPr/>
          <a:lstStyle>
            <a:lvl2pPr>
              <a:buClr>
                <a:schemeClr val="accent3"/>
              </a:buClr>
              <a:defRPr/>
            </a:lvl2pPr>
            <a:lvl3pPr marL="548640" indent="-274320">
              <a:buFont typeface="System Font Regular"/>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21395-8EF8-1146-B075-AF49F86229DE}"/>
              </a:ext>
            </a:extLst>
          </p:cNvPr>
          <p:cNvSpPr>
            <a:spLocks noGrp="1"/>
          </p:cNvSpPr>
          <p:nvPr>
            <p:ph type="dt" sz="half" idx="10"/>
          </p:nvPr>
        </p:nvSpPr>
        <p:spPr/>
        <p:txBody>
          <a:bodyPr/>
          <a:lstStyle/>
          <a:p>
            <a:fld id="{694274FA-A256-A44D-8476-19D74AF79911}" type="datetime2">
              <a:rPr lang="en-US" smtClean="0"/>
              <a:t>Friday, January 24, 2025</a:t>
            </a:fld>
            <a:endParaRPr lang="en-US"/>
          </a:p>
        </p:txBody>
      </p:sp>
      <p:sp>
        <p:nvSpPr>
          <p:cNvPr id="5" name="Footer Placeholder 4">
            <a:extLst>
              <a:ext uri="{FF2B5EF4-FFF2-40B4-BE49-F238E27FC236}">
                <a16:creationId xmlns:a16="http://schemas.microsoft.com/office/drawing/2014/main" id="{6C533954-3AE3-1641-AFE5-E3C6E9A1C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1ECBA-B0F2-3049-8A6D-24042BE42630}"/>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286779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17" descr="A picture containing person, looking, holding, woman&#10;&#10;Description automatically generated">
            <a:extLst>
              <a:ext uri="{FF2B5EF4-FFF2-40B4-BE49-F238E27FC236}">
                <a16:creationId xmlns:a16="http://schemas.microsoft.com/office/drawing/2014/main" id="{F96619F8-9D0A-E046-B1A7-2EF7F07E99C4}"/>
              </a:ext>
            </a:extLst>
          </p:cNvPr>
          <p:cNvPicPr>
            <a:picLocks noChangeAspect="1"/>
          </p:cNvPicPr>
          <p:nvPr userDrawn="1"/>
        </p:nvPicPr>
        <p:blipFill rotWithShape="1">
          <a:blip r:embed="rId2"/>
          <a:srcRect t="25767" b="-322"/>
          <a:stretch/>
        </p:blipFill>
        <p:spPr>
          <a:xfrm>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3771129" y="2737116"/>
            <a:ext cx="13241033" cy="3392751"/>
          </a:xfrm>
          <a:prstGeom prst="parallelogram">
            <a:avLst>
              <a:gd name="adj" fmla="val 65985"/>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418202" y="2737116"/>
            <a:ext cx="13241033" cy="3392751"/>
          </a:xfrm>
          <a:prstGeom prst="parallelogram">
            <a:avLst>
              <a:gd name="adj" fmla="val 65985"/>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5301986"/>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Core Training, Part 1</a:t>
            </a:r>
          </a:p>
        </p:txBody>
      </p:sp>
      <p:sp>
        <p:nvSpPr>
          <p:cNvPr id="4" name="Date Placeholder 3">
            <a:extLst>
              <a:ext uri="{FF2B5EF4-FFF2-40B4-BE49-F238E27FC236}">
                <a16:creationId xmlns:a16="http://schemas.microsoft.com/office/drawing/2014/main" id="{CEE8B1B4-E39F-6243-A1A5-0DA2DDFE149D}"/>
              </a:ext>
            </a:extLst>
          </p:cNvPr>
          <p:cNvSpPr>
            <a:spLocks noGrp="1"/>
          </p:cNvSpPr>
          <p:nvPr>
            <p:ph type="dt" sz="half" idx="10"/>
          </p:nvPr>
        </p:nvSpPr>
        <p:spPr>
          <a:xfrm>
            <a:off x="838200" y="6305551"/>
            <a:ext cx="2743200" cy="365125"/>
          </a:xfrm>
        </p:spPr>
        <p:txBody>
          <a:bodyPr/>
          <a:lstStyle>
            <a:lvl1pPr>
              <a:defRPr sz="1400"/>
            </a:lvl1pPr>
          </a:lstStyle>
          <a:p>
            <a:fld id="{50EC6B57-89E5-2146-92B0-8F173D364822}" type="datetime2">
              <a:rPr lang="en-US" smtClean="0"/>
              <a:t>Friday, January 24, 2025</a:t>
            </a:fld>
            <a:endParaRPr lang="en-US"/>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2997818"/>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OPIOID OVERDOSE</a:t>
            </a:r>
            <a:br>
              <a:rPr lang="en-US"/>
            </a:br>
            <a:r>
              <a:rPr lang="en-US"/>
              <a:t>PREVENTION &amp;</a:t>
            </a:r>
            <a:br>
              <a:rPr lang="en-US"/>
            </a:br>
            <a:r>
              <a:rPr lang="en-US"/>
              <a:t>RESCUE TRAININGS</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5108469"/>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153569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FE16-4932-9D4B-B151-344CED6E5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79A08-B42A-1A4C-B4A7-30D4A2E4A7CD}"/>
              </a:ext>
            </a:extLst>
          </p:cNvPr>
          <p:cNvSpPr>
            <a:spLocks noGrp="1"/>
          </p:cNvSpPr>
          <p:nvPr>
            <p:ph idx="1"/>
          </p:nvPr>
        </p:nvSpPr>
        <p:spPr/>
        <p:txBody>
          <a:bodyPr/>
          <a:lstStyle>
            <a:lvl2pPr>
              <a:buClr>
                <a:schemeClr val="accent1"/>
              </a:buClr>
              <a:defRPr/>
            </a:lvl2pPr>
            <a:lvl3pPr marL="548640" indent="-274320">
              <a:buFont typeface="System Font Regular"/>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21395-8EF8-1146-B075-AF49F86229DE}"/>
              </a:ext>
            </a:extLst>
          </p:cNvPr>
          <p:cNvSpPr>
            <a:spLocks noGrp="1"/>
          </p:cNvSpPr>
          <p:nvPr>
            <p:ph type="dt" sz="half" idx="10"/>
          </p:nvPr>
        </p:nvSpPr>
        <p:spPr/>
        <p:txBody>
          <a:bodyPr/>
          <a:lstStyle/>
          <a:p>
            <a:fld id="{694274FA-A256-A44D-8476-19D74AF79911}" type="datetime2">
              <a:rPr lang="en-US" smtClean="0"/>
              <a:t>Friday, January 24, 2025</a:t>
            </a:fld>
            <a:endParaRPr lang="en-US"/>
          </a:p>
        </p:txBody>
      </p:sp>
      <p:sp>
        <p:nvSpPr>
          <p:cNvPr id="5" name="Footer Placeholder 4">
            <a:extLst>
              <a:ext uri="{FF2B5EF4-FFF2-40B4-BE49-F238E27FC236}">
                <a16:creationId xmlns:a16="http://schemas.microsoft.com/office/drawing/2014/main" id="{6C533954-3AE3-1641-AFE5-E3C6E9A1C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1ECBA-B0F2-3049-8A6D-24042BE42630}"/>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286779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7D0B9C-D6E3-444C-80C4-60224815AE0D}"/>
              </a:ext>
            </a:extLst>
          </p:cNvPr>
          <p:cNvSpPr/>
          <p:nvPr userDrawn="1"/>
        </p:nvSpPr>
        <p:spPr>
          <a:xfrm>
            <a:off x="318052" y="755374"/>
            <a:ext cx="11521019" cy="735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7D025C55-CF51-C14C-8E1A-205583DB95B6}"/>
              </a:ext>
            </a:extLst>
          </p:cNvPr>
          <p:cNvSpPr/>
          <p:nvPr userDrawn="1"/>
        </p:nvSpPr>
        <p:spPr>
          <a:xfrm flipH="1">
            <a:off x="-4888352" y="1"/>
            <a:ext cx="16727423" cy="6858000"/>
          </a:xfrm>
          <a:prstGeom prst="parallelogram">
            <a:avLst>
              <a:gd name="adj" fmla="val 65985"/>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6CAF3D2-A3EE-EB43-9446-0347DC341143}"/>
              </a:ext>
            </a:extLst>
          </p:cNvPr>
          <p:cNvSpPr/>
          <p:nvPr userDrawn="1"/>
        </p:nvSpPr>
        <p:spPr>
          <a:xfrm flipH="1">
            <a:off x="-4535425" y="1"/>
            <a:ext cx="16727423" cy="6858000"/>
          </a:xfrm>
          <a:prstGeom prst="parallelogram">
            <a:avLst>
              <a:gd name="adj" fmla="val 65985"/>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CD01F-C691-9047-80F4-FC6D925E8EC0}"/>
              </a:ext>
            </a:extLst>
          </p:cNvPr>
          <p:cNvSpPr>
            <a:spLocks noGrp="1"/>
          </p:cNvSpPr>
          <p:nvPr>
            <p:ph type="title" hasCustomPrompt="1"/>
          </p:nvPr>
        </p:nvSpPr>
        <p:spPr>
          <a:xfrm>
            <a:off x="831850" y="1630226"/>
            <a:ext cx="7159211" cy="2852737"/>
          </a:xfrm>
        </p:spPr>
        <p:txBody>
          <a:bodyPr anchor="b"/>
          <a:lstStyle>
            <a:lvl1pPr>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77EAE51C-9F1F-B943-B3BC-D6DA074BC8F0}"/>
              </a:ext>
            </a:extLst>
          </p:cNvPr>
          <p:cNvSpPr>
            <a:spLocks noGrp="1"/>
          </p:cNvSpPr>
          <p:nvPr>
            <p:ph type="body" idx="1"/>
          </p:nvPr>
        </p:nvSpPr>
        <p:spPr>
          <a:xfrm>
            <a:off x="831850" y="4915797"/>
            <a:ext cx="8729593" cy="100536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F23ED7C0-59F7-3A45-A1FF-FFC527FF21E4}"/>
              </a:ext>
            </a:extLst>
          </p:cNvPr>
          <p:cNvSpPr/>
          <p:nvPr userDrawn="1"/>
        </p:nvSpPr>
        <p:spPr>
          <a:xfrm>
            <a:off x="838200" y="4668393"/>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001956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D8FB-965D-CA43-93B6-370D92D33B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4ECB2C-80C6-F74B-A379-761A8EC71365}"/>
              </a:ext>
            </a:extLst>
          </p:cNvPr>
          <p:cNvSpPr>
            <a:spLocks noGrp="1"/>
          </p:cNvSpPr>
          <p:nvPr>
            <p:ph sz="half" idx="1"/>
          </p:nvPr>
        </p:nvSpPr>
        <p:spPr>
          <a:xfrm>
            <a:off x="473597" y="1732242"/>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C17656-1677-B043-983D-7DBEAAE2414C}"/>
              </a:ext>
            </a:extLst>
          </p:cNvPr>
          <p:cNvSpPr>
            <a:spLocks noGrp="1"/>
          </p:cNvSpPr>
          <p:nvPr>
            <p:ph sz="half" idx="2"/>
          </p:nvPr>
        </p:nvSpPr>
        <p:spPr>
          <a:xfrm>
            <a:off x="6288505" y="1732242"/>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DD045D-9502-CD4A-9CF0-A69EABE99006}"/>
              </a:ext>
            </a:extLst>
          </p:cNvPr>
          <p:cNvSpPr>
            <a:spLocks noGrp="1"/>
          </p:cNvSpPr>
          <p:nvPr>
            <p:ph type="dt" sz="half" idx="10"/>
          </p:nvPr>
        </p:nvSpPr>
        <p:spPr/>
        <p:txBody>
          <a:bodyPr/>
          <a:lstStyle/>
          <a:p>
            <a:fld id="{B3E42C5F-E7C0-294A-ABD8-CD5D6655F19C}" type="datetime2">
              <a:rPr lang="en-US" smtClean="0"/>
              <a:t>Friday, January 24, 2025</a:t>
            </a:fld>
            <a:endParaRPr lang="en-US"/>
          </a:p>
        </p:txBody>
      </p:sp>
      <p:sp>
        <p:nvSpPr>
          <p:cNvPr id="6" name="Footer Placeholder 5">
            <a:extLst>
              <a:ext uri="{FF2B5EF4-FFF2-40B4-BE49-F238E27FC236}">
                <a16:creationId xmlns:a16="http://schemas.microsoft.com/office/drawing/2014/main" id="{C43BC470-A85E-544F-B40C-B41CA40DF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59649-CD8D-AB4F-8A96-BA8C3D2AA0C5}"/>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1775441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250B-8356-A244-B4F9-EB3B5FBF1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326C7-DD3B-4041-9418-9AC60D611770}"/>
              </a:ext>
            </a:extLst>
          </p:cNvPr>
          <p:cNvSpPr>
            <a:spLocks noGrp="1"/>
          </p:cNvSpPr>
          <p:nvPr>
            <p:ph type="dt" sz="half" idx="10"/>
          </p:nvPr>
        </p:nvSpPr>
        <p:spPr/>
        <p:txBody>
          <a:bodyPr/>
          <a:lstStyle/>
          <a:p>
            <a:fld id="{20F95BF5-4E2E-E349-A14B-149C25A3AB53}" type="datetime2">
              <a:rPr lang="en-US" smtClean="0"/>
              <a:t>Friday, January 24, 2025</a:t>
            </a:fld>
            <a:endParaRPr lang="en-US"/>
          </a:p>
        </p:txBody>
      </p:sp>
      <p:sp>
        <p:nvSpPr>
          <p:cNvPr id="4" name="Footer Placeholder 3">
            <a:extLst>
              <a:ext uri="{FF2B5EF4-FFF2-40B4-BE49-F238E27FC236}">
                <a16:creationId xmlns:a16="http://schemas.microsoft.com/office/drawing/2014/main" id="{CE54705C-F844-4144-B249-AC3DB2949A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65D7C2-0357-464A-A8CE-EF9B3DEDB60D}"/>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440742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250B-8356-A244-B4F9-EB3B5FBF1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326C7-DD3B-4041-9418-9AC60D611770}"/>
              </a:ext>
            </a:extLst>
          </p:cNvPr>
          <p:cNvSpPr>
            <a:spLocks noGrp="1"/>
          </p:cNvSpPr>
          <p:nvPr>
            <p:ph type="dt" sz="half" idx="10"/>
          </p:nvPr>
        </p:nvSpPr>
        <p:spPr/>
        <p:txBody>
          <a:bodyPr/>
          <a:lstStyle/>
          <a:p>
            <a:fld id="{20F95BF5-4E2E-E349-A14B-149C25A3AB53}" type="datetime2">
              <a:rPr lang="en-US" smtClean="0"/>
              <a:t>Friday, January 24, 2025</a:t>
            </a:fld>
            <a:endParaRPr lang="en-US"/>
          </a:p>
        </p:txBody>
      </p:sp>
      <p:sp>
        <p:nvSpPr>
          <p:cNvPr id="4" name="Footer Placeholder 3">
            <a:extLst>
              <a:ext uri="{FF2B5EF4-FFF2-40B4-BE49-F238E27FC236}">
                <a16:creationId xmlns:a16="http://schemas.microsoft.com/office/drawing/2014/main" id="{CE54705C-F844-4144-B249-AC3DB2949A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65D7C2-0357-464A-A8CE-EF9B3DEDB60D}"/>
              </a:ext>
            </a:extLst>
          </p:cNvPr>
          <p:cNvSpPr>
            <a:spLocks noGrp="1"/>
          </p:cNvSpPr>
          <p:nvPr>
            <p:ph type="sldNum" sz="quarter" idx="12"/>
          </p:nvPr>
        </p:nvSpPr>
        <p:spPr/>
        <p:txBody>
          <a:bodyPr/>
          <a:lstStyle/>
          <a:p>
            <a:fld id="{CDAB618C-C30C-9546-A470-A28181F8AE7A}" type="slidenum">
              <a:rPr lang="en-US" smtClean="0"/>
              <a:t>‹#›</a:t>
            </a:fld>
            <a:endParaRPr lang="en-US"/>
          </a:p>
        </p:txBody>
      </p:sp>
      <p:sp>
        <p:nvSpPr>
          <p:cNvPr id="6" name="Rectangle 5">
            <a:extLst>
              <a:ext uri="{FF2B5EF4-FFF2-40B4-BE49-F238E27FC236}">
                <a16:creationId xmlns:a16="http://schemas.microsoft.com/office/drawing/2014/main" id="{9112E5A3-ECAD-D74A-B273-E5CE1E7C663E}"/>
              </a:ext>
            </a:extLst>
          </p:cNvPr>
          <p:cNvSpPr/>
          <p:nvPr userDrawn="1"/>
        </p:nvSpPr>
        <p:spPr>
          <a:xfrm>
            <a:off x="94129" y="1129553"/>
            <a:ext cx="11954436" cy="363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745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51DB68-F7F3-3B4F-9B9B-D3F6D3CFC171}"/>
              </a:ext>
            </a:extLst>
          </p:cNvPr>
          <p:cNvSpPr>
            <a:spLocks noGrp="1"/>
          </p:cNvSpPr>
          <p:nvPr>
            <p:ph type="dt" sz="half" idx="10"/>
          </p:nvPr>
        </p:nvSpPr>
        <p:spPr/>
        <p:txBody>
          <a:bodyPr/>
          <a:lstStyle/>
          <a:p>
            <a:fld id="{02B03AFB-F916-4A45-AD64-27B7B14D4C62}" type="datetime2">
              <a:rPr lang="en-US" smtClean="0"/>
              <a:t>Friday, January 24, 2025</a:t>
            </a:fld>
            <a:endParaRPr lang="en-US"/>
          </a:p>
        </p:txBody>
      </p:sp>
      <p:sp>
        <p:nvSpPr>
          <p:cNvPr id="3" name="Footer Placeholder 2">
            <a:extLst>
              <a:ext uri="{FF2B5EF4-FFF2-40B4-BE49-F238E27FC236}">
                <a16:creationId xmlns:a16="http://schemas.microsoft.com/office/drawing/2014/main" id="{23D81159-4846-A748-A3F4-C4AB084CE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F9E755-466C-2146-ADFD-9EB30D916D2C}"/>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3077380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9" name="Picture 18" descr="A picture containing person, looking, holding, woman&#10;&#10;Description automatically generated">
            <a:extLst>
              <a:ext uri="{FF2B5EF4-FFF2-40B4-BE49-F238E27FC236}">
                <a16:creationId xmlns:a16="http://schemas.microsoft.com/office/drawing/2014/main" id="{EBA09F60-9C26-D449-98E4-7A8750D867B9}"/>
              </a:ext>
            </a:extLst>
          </p:cNvPr>
          <p:cNvPicPr>
            <a:picLocks noChangeAspect="1"/>
          </p:cNvPicPr>
          <p:nvPr userDrawn="1"/>
        </p:nvPicPr>
        <p:blipFill rotWithShape="1">
          <a:blip r:embed="rId2"/>
          <a:srcRect t="25767" b="-322"/>
          <a:stretch/>
        </p:blipFill>
        <p:spPr>
          <a:xfrm>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4220135" y="1989747"/>
            <a:ext cx="10943003" cy="3392751"/>
          </a:xfrm>
          <a:prstGeom prst="parallelogram">
            <a:avLst>
              <a:gd name="adj" fmla="val 65985"/>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893798" y="1989747"/>
            <a:ext cx="10943003" cy="3392751"/>
          </a:xfrm>
          <a:prstGeom prst="parallelogram">
            <a:avLst>
              <a:gd name="adj" fmla="val 65985"/>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3837821"/>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fill out our brief survey to </a:t>
            </a:r>
            <a:br>
              <a:rPr lang="en-US"/>
            </a:br>
            <a:r>
              <a:rPr lang="en-US"/>
              <a:t>help us improve this training.</a:t>
            </a:r>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1533653"/>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THANK YOU!</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3644304"/>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6AD1B728-4FB5-F049-AB74-E6D35DC15A96}"/>
              </a:ext>
            </a:extLst>
          </p:cNvPr>
          <p:cNvSpPr/>
          <p:nvPr userDrawn="1"/>
        </p:nvSpPr>
        <p:spPr>
          <a:xfrm>
            <a:off x="467504" y="6057319"/>
            <a:ext cx="5707759" cy="857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a:solidFill>
                  <a:schemeClr val="tx1">
                    <a:lumMod val="75000"/>
                    <a:lumOff val="25000"/>
                  </a:schemeClr>
                </a:solidFill>
                <a:latin typeface="Roboto Light"/>
              </a:rPr>
              <a:t>Mike: </a:t>
            </a:r>
            <a:r>
              <a:rPr lang="en-US" sz="1400" u="none">
                <a:solidFill>
                  <a:schemeClr val="accent1"/>
                </a:solidFill>
                <a:latin typeface="Roboto Light"/>
                <a:hlinkClick r:id="rId5">
                  <a:extLst>
                    <a:ext uri="{A12FA001-AC4F-418D-AE19-62706E023703}">
                      <ahyp:hlinkClr xmlns:ahyp="http://schemas.microsoft.com/office/drawing/2018/hyperlinkcolor" val="tx"/>
                    </a:ext>
                  </a:extLst>
                </a:hlinkClick>
              </a:rPr>
              <a:t>mleonard@hria.org</a:t>
            </a:r>
            <a:r>
              <a:rPr lang="en-US" sz="1400" u="none">
                <a:solidFill>
                  <a:schemeClr val="accent1"/>
                </a:solidFill>
                <a:latin typeface="Roboto Light"/>
              </a:rPr>
              <a:t>   </a:t>
            </a:r>
            <a:r>
              <a:rPr lang="en-US" sz="1400">
                <a:solidFill>
                  <a:schemeClr val="tx1">
                    <a:lumMod val="75000"/>
                    <a:lumOff val="25000"/>
                  </a:schemeClr>
                </a:solidFill>
                <a:latin typeface="Roboto Light"/>
              </a:rPr>
              <a:t>|   Elizabeth: </a:t>
            </a:r>
            <a:r>
              <a:rPr lang="en-US" sz="1400">
                <a:solidFill>
                  <a:schemeClr val="accent1"/>
                </a:solidFill>
                <a:latin typeface="Roboto Light"/>
                <a:hlinkClick r:id="rId6">
                  <a:extLst>
                    <a:ext uri="{A12FA001-AC4F-418D-AE19-62706E023703}">
                      <ahyp:hlinkClr xmlns:ahyp="http://schemas.microsoft.com/office/drawing/2018/hyperlinkcolor" val="tx"/>
                    </a:ext>
                  </a:extLst>
                </a:hlinkClick>
              </a:rPr>
              <a:t>ereardon@hria.org</a:t>
            </a:r>
            <a:endParaRPr lang="en-US" sz="1400">
              <a:solidFill>
                <a:schemeClr val="accent1"/>
              </a:solidFill>
              <a:latin typeface="Roboto Light"/>
            </a:endParaRPr>
          </a:p>
        </p:txBody>
      </p:sp>
    </p:spTree>
    <p:extLst>
      <p:ext uri="{BB962C8B-B14F-4D97-AF65-F5344CB8AC3E}">
        <p14:creationId xmlns:p14="http://schemas.microsoft.com/office/powerpoint/2010/main" val="3721564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4345DD-4003-8B4C-9799-C122653977D7}" type="datetime4">
              <a:rPr lang="en-US" smtClean="0"/>
              <a:pPr/>
              <a:t>January 24, 2025</a:t>
            </a:fld>
            <a:endParaRPr lang="en-US"/>
          </a:p>
        </p:txBody>
      </p:sp>
      <p:sp>
        <p:nvSpPr>
          <p:cNvPr id="5" name="Footer Placeholder 4"/>
          <p:cNvSpPr>
            <a:spLocks noGrp="1"/>
          </p:cNvSpPr>
          <p:nvPr>
            <p:ph type="ftr" sz="quarter" idx="11"/>
          </p:nvPr>
        </p:nvSpPr>
        <p:spPr/>
        <p:txBody>
          <a:bodyPr/>
          <a:lstStyle/>
          <a:p>
            <a:r>
              <a:rPr lang="en-US"/>
              <a:t>|       Long Title of the Presentation and/or Meeting: Lorem ipsum dolore de sit</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3265957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8" name="Picture 17" descr="A picture containing person, looking, holding, woman&#10;&#10;Description automatically generated">
            <a:extLst>
              <a:ext uri="{FF2B5EF4-FFF2-40B4-BE49-F238E27FC236}">
                <a16:creationId xmlns:a16="http://schemas.microsoft.com/office/drawing/2014/main" id="{F96619F8-9D0A-E046-B1A7-2EF7F07E99C4}"/>
              </a:ext>
            </a:extLst>
          </p:cNvPr>
          <p:cNvPicPr>
            <a:picLocks noChangeAspect="1"/>
          </p:cNvPicPr>
          <p:nvPr userDrawn="1"/>
        </p:nvPicPr>
        <p:blipFill rotWithShape="1">
          <a:blip r:embed="rId2"/>
          <a:srcRect t="25767" b="-322"/>
          <a:stretch/>
        </p:blipFill>
        <p:spPr>
          <a:xfrm>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3771129" y="2737116"/>
            <a:ext cx="13241033" cy="3392751"/>
          </a:xfrm>
          <a:prstGeom prst="parallelogram">
            <a:avLst>
              <a:gd name="adj" fmla="val 65985"/>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418202" y="2737116"/>
            <a:ext cx="13241033" cy="3392751"/>
          </a:xfrm>
          <a:prstGeom prst="parallelogram">
            <a:avLst>
              <a:gd name="adj" fmla="val 65985"/>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5301986"/>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Core Training, Part 1</a:t>
            </a:r>
          </a:p>
        </p:txBody>
      </p:sp>
      <p:sp>
        <p:nvSpPr>
          <p:cNvPr id="4" name="Date Placeholder 3">
            <a:extLst>
              <a:ext uri="{FF2B5EF4-FFF2-40B4-BE49-F238E27FC236}">
                <a16:creationId xmlns:a16="http://schemas.microsoft.com/office/drawing/2014/main" id="{CEE8B1B4-E39F-6243-A1A5-0DA2DDFE149D}"/>
              </a:ext>
            </a:extLst>
          </p:cNvPr>
          <p:cNvSpPr>
            <a:spLocks noGrp="1"/>
          </p:cNvSpPr>
          <p:nvPr>
            <p:ph type="dt" sz="half" idx="10"/>
          </p:nvPr>
        </p:nvSpPr>
        <p:spPr>
          <a:xfrm>
            <a:off x="838200" y="6305551"/>
            <a:ext cx="2743200" cy="365125"/>
          </a:xfrm>
        </p:spPr>
        <p:txBody>
          <a:bodyPr/>
          <a:lstStyle>
            <a:lvl1pPr>
              <a:defRPr sz="1400"/>
            </a:lvl1pPr>
          </a:lstStyle>
          <a:p>
            <a:fld id="{50EC6B57-89E5-2146-92B0-8F173D364822}" type="datetime2">
              <a:rPr lang="en-US" smtClean="0"/>
              <a:t>Friday, January 24, 2025</a:t>
            </a:fld>
            <a:endParaRPr lang="en-US"/>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2997818"/>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OPIOID OVERDOSE</a:t>
            </a:r>
            <a:br>
              <a:rPr lang="en-US"/>
            </a:br>
            <a:r>
              <a:rPr lang="en-US"/>
              <a:t>PREVENTION &amp;</a:t>
            </a:r>
            <a:br>
              <a:rPr lang="en-US"/>
            </a:br>
            <a:r>
              <a:rPr lang="en-US"/>
              <a:t>RESCUE TRAININGS</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5108469"/>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9761526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7D0B9C-D6E3-444C-80C4-60224815AE0D}"/>
              </a:ext>
            </a:extLst>
          </p:cNvPr>
          <p:cNvSpPr/>
          <p:nvPr userDrawn="1"/>
        </p:nvSpPr>
        <p:spPr>
          <a:xfrm>
            <a:off x="318052" y="755374"/>
            <a:ext cx="11521019" cy="735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7D025C55-CF51-C14C-8E1A-205583DB95B6}"/>
              </a:ext>
            </a:extLst>
          </p:cNvPr>
          <p:cNvSpPr/>
          <p:nvPr userDrawn="1"/>
        </p:nvSpPr>
        <p:spPr>
          <a:xfrm flipH="1">
            <a:off x="-4888352" y="1"/>
            <a:ext cx="16727423" cy="6858000"/>
          </a:xfrm>
          <a:prstGeom prst="parallelogram">
            <a:avLst>
              <a:gd name="adj" fmla="val 65985"/>
            </a:avLst>
          </a:prstGeom>
          <a:solidFill>
            <a:srgbClr val="E7892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6CAF3D2-A3EE-EB43-9446-0347DC341143}"/>
              </a:ext>
            </a:extLst>
          </p:cNvPr>
          <p:cNvSpPr/>
          <p:nvPr userDrawn="1"/>
        </p:nvSpPr>
        <p:spPr>
          <a:xfrm flipH="1">
            <a:off x="-4535425" y="1"/>
            <a:ext cx="16727423" cy="6858000"/>
          </a:xfrm>
          <a:prstGeom prst="parallelogram">
            <a:avLst>
              <a:gd name="adj" fmla="val 65985"/>
            </a:avLst>
          </a:prstGeom>
          <a:solidFill>
            <a:srgbClr val="E7892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CD01F-C691-9047-80F4-FC6D925E8EC0}"/>
              </a:ext>
            </a:extLst>
          </p:cNvPr>
          <p:cNvSpPr>
            <a:spLocks noGrp="1"/>
          </p:cNvSpPr>
          <p:nvPr>
            <p:ph type="title" hasCustomPrompt="1"/>
          </p:nvPr>
        </p:nvSpPr>
        <p:spPr>
          <a:xfrm>
            <a:off x="831850" y="1630226"/>
            <a:ext cx="7159211" cy="2852737"/>
          </a:xfrm>
        </p:spPr>
        <p:txBody>
          <a:bodyPr anchor="b"/>
          <a:lstStyle>
            <a:lvl1pPr>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77EAE51C-9F1F-B943-B3BC-D6DA074BC8F0}"/>
              </a:ext>
            </a:extLst>
          </p:cNvPr>
          <p:cNvSpPr>
            <a:spLocks noGrp="1"/>
          </p:cNvSpPr>
          <p:nvPr>
            <p:ph type="body" idx="1"/>
          </p:nvPr>
        </p:nvSpPr>
        <p:spPr>
          <a:xfrm>
            <a:off x="831850" y="4915797"/>
            <a:ext cx="8729593" cy="100536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F23ED7C0-59F7-3A45-A1FF-FFC527FF21E4}"/>
              </a:ext>
            </a:extLst>
          </p:cNvPr>
          <p:cNvSpPr/>
          <p:nvPr userDrawn="1"/>
        </p:nvSpPr>
        <p:spPr>
          <a:xfrm>
            <a:off x="838200" y="4668393"/>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001956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icture 18" descr="A picture containing person, looking, holding, woman&#10;&#10;Description automatically generated">
            <a:extLst>
              <a:ext uri="{FF2B5EF4-FFF2-40B4-BE49-F238E27FC236}">
                <a16:creationId xmlns:a16="http://schemas.microsoft.com/office/drawing/2014/main" id="{EBA09F60-9C26-D449-98E4-7A8750D867B9}"/>
              </a:ext>
            </a:extLst>
          </p:cNvPr>
          <p:cNvPicPr>
            <a:picLocks noChangeAspect="1"/>
          </p:cNvPicPr>
          <p:nvPr userDrawn="1"/>
        </p:nvPicPr>
        <p:blipFill rotWithShape="1">
          <a:blip r:embed="rId2"/>
          <a:srcRect t="25767" b="-322"/>
          <a:stretch/>
        </p:blipFill>
        <p:spPr>
          <a:xfrm>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4220135" y="1989747"/>
            <a:ext cx="10943003" cy="3392751"/>
          </a:xfrm>
          <a:prstGeom prst="parallelogram">
            <a:avLst>
              <a:gd name="adj" fmla="val 65985"/>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893798" y="1989747"/>
            <a:ext cx="10943003" cy="3392751"/>
          </a:xfrm>
          <a:prstGeom prst="parallelogram">
            <a:avLst>
              <a:gd name="adj" fmla="val 65985"/>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3837821"/>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fill out our brief survey to </a:t>
            </a:r>
            <a:br>
              <a:rPr lang="en-US"/>
            </a:br>
            <a:r>
              <a:rPr lang="en-US"/>
              <a:t>help us improve this training.</a:t>
            </a:r>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1533653"/>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THANK YOU!</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3644304"/>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6AD1B728-4FB5-F049-AB74-E6D35DC15A96}"/>
              </a:ext>
            </a:extLst>
          </p:cNvPr>
          <p:cNvSpPr/>
          <p:nvPr userDrawn="1"/>
        </p:nvSpPr>
        <p:spPr>
          <a:xfrm>
            <a:off x="467504" y="6057319"/>
            <a:ext cx="5707759" cy="857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a:solidFill>
                  <a:schemeClr val="tx1">
                    <a:lumMod val="75000"/>
                    <a:lumOff val="25000"/>
                  </a:schemeClr>
                </a:solidFill>
                <a:latin typeface="Roboto Light"/>
              </a:rPr>
              <a:t>Mike: </a:t>
            </a:r>
            <a:r>
              <a:rPr lang="en-US" sz="1400" u="none">
                <a:solidFill>
                  <a:schemeClr val="accent1"/>
                </a:solidFill>
                <a:latin typeface="Roboto Light"/>
                <a:hlinkClick r:id="rId5">
                  <a:extLst>
                    <a:ext uri="{A12FA001-AC4F-418D-AE19-62706E023703}">
                      <ahyp:hlinkClr xmlns:ahyp="http://schemas.microsoft.com/office/drawing/2018/hyperlinkcolor" val="tx"/>
                    </a:ext>
                  </a:extLst>
                </a:hlinkClick>
              </a:rPr>
              <a:t>mleonard@hria.org</a:t>
            </a:r>
            <a:r>
              <a:rPr lang="en-US" sz="1400" u="none">
                <a:solidFill>
                  <a:schemeClr val="accent1"/>
                </a:solidFill>
                <a:latin typeface="Roboto Light"/>
              </a:rPr>
              <a:t>   </a:t>
            </a:r>
            <a:r>
              <a:rPr lang="en-US" sz="1400">
                <a:solidFill>
                  <a:schemeClr val="tx1">
                    <a:lumMod val="75000"/>
                    <a:lumOff val="25000"/>
                  </a:schemeClr>
                </a:solidFill>
                <a:latin typeface="Roboto Light"/>
              </a:rPr>
              <a:t>|   Elizabeth: </a:t>
            </a:r>
            <a:r>
              <a:rPr lang="en-US" sz="1400">
                <a:solidFill>
                  <a:schemeClr val="accent1"/>
                </a:solidFill>
                <a:latin typeface="Roboto Light"/>
                <a:hlinkClick r:id="rId6">
                  <a:extLst>
                    <a:ext uri="{A12FA001-AC4F-418D-AE19-62706E023703}">
                      <ahyp:hlinkClr xmlns:ahyp="http://schemas.microsoft.com/office/drawing/2018/hyperlinkcolor" val="tx"/>
                    </a:ext>
                  </a:extLst>
                </a:hlinkClick>
              </a:rPr>
              <a:t>ereardon@hria.org</a:t>
            </a:r>
            <a:endParaRPr lang="en-US" sz="1400">
              <a:solidFill>
                <a:schemeClr val="accent1"/>
              </a:solidFill>
              <a:latin typeface="Roboto Light"/>
            </a:endParaRPr>
          </a:p>
        </p:txBody>
      </p:sp>
    </p:spTree>
    <p:extLst>
      <p:ext uri="{BB962C8B-B14F-4D97-AF65-F5344CB8AC3E}">
        <p14:creationId xmlns:p14="http://schemas.microsoft.com/office/powerpoint/2010/main" val="251316181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8" name="Picture 17" descr="A picture containing person, looking, holding, woman&#10;&#10;Description automatically generated">
            <a:extLst>
              <a:ext uri="{FF2B5EF4-FFF2-40B4-BE49-F238E27FC236}">
                <a16:creationId xmlns:a16="http://schemas.microsoft.com/office/drawing/2014/main" id="{F96619F8-9D0A-E046-B1A7-2EF7F07E99C4}"/>
              </a:ext>
            </a:extLst>
          </p:cNvPr>
          <p:cNvPicPr>
            <a:picLocks noChangeAspect="1"/>
          </p:cNvPicPr>
          <p:nvPr userDrawn="1"/>
        </p:nvPicPr>
        <p:blipFill rotWithShape="1">
          <a:blip r:embed="rId2"/>
          <a:srcRect t="25767" b="-322"/>
          <a:stretch/>
        </p:blipFill>
        <p:spPr>
          <a:xfrm>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3771129" y="2737116"/>
            <a:ext cx="13241033" cy="3392751"/>
          </a:xfrm>
          <a:prstGeom prst="parallelogram">
            <a:avLst>
              <a:gd name="adj" fmla="val 65985"/>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418202" y="2737116"/>
            <a:ext cx="13241033" cy="3392751"/>
          </a:xfrm>
          <a:prstGeom prst="parallelogram">
            <a:avLst>
              <a:gd name="adj" fmla="val 65985"/>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5301986"/>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Core Training, Part 1</a:t>
            </a:r>
          </a:p>
        </p:txBody>
      </p:sp>
      <p:sp>
        <p:nvSpPr>
          <p:cNvPr id="4" name="Date Placeholder 3">
            <a:extLst>
              <a:ext uri="{FF2B5EF4-FFF2-40B4-BE49-F238E27FC236}">
                <a16:creationId xmlns:a16="http://schemas.microsoft.com/office/drawing/2014/main" id="{CEE8B1B4-E39F-6243-A1A5-0DA2DDFE149D}"/>
              </a:ext>
            </a:extLst>
          </p:cNvPr>
          <p:cNvSpPr>
            <a:spLocks noGrp="1"/>
          </p:cNvSpPr>
          <p:nvPr>
            <p:ph type="dt" sz="half" idx="10"/>
          </p:nvPr>
        </p:nvSpPr>
        <p:spPr>
          <a:xfrm>
            <a:off x="838200" y="6305551"/>
            <a:ext cx="2743200" cy="365125"/>
          </a:xfrm>
        </p:spPr>
        <p:txBody>
          <a:bodyPr/>
          <a:lstStyle>
            <a:lvl1pPr>
              <a:defRPr sz="1400"/>
            </a:lvl1pPr>
          </a:lstStyle>
          <a:p>
            <a:fld id="{50EC6B57-89E5-2146-92B0-8F173D364822}" type="datetime2">
              <a:rPr lang="en-US" smtClean="0"/>
              <a:t>Friday, January 24, 2025</a:t>
            </a:fld>
            <a:endParaRPr lang="en-US"/>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2997818"/>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OPIOID OVERDOSE</a:t>
            </a:r>
            <a:br>
              <a:rPr lang="en-US"/>
            </a:br>
            <a:r>
              <a:rPr lang="en-US"/>
              <a:t>PREVENTION &amp;</a:t>
            </a:r>
            <a:br>
              <a:rPr lang="en-US"/>
            </a:br>
            <a:r>
              <a:rPr lang="en-US"/>
              <a:t>RESCUE TRAININGS</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4892344"/>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931098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9" name="Picture 18" descr="A picture containing person, looking, holding, woman&#10;&#10;Description automatically generated">
            <a:extLst>
              <a:ext uri="{FF2B5EF4-FFF2-40B4-BE49-F238E27FC236}">
                <a16:creationId xmlns:a16="http://schemas.microsoft.com/office/drawing/2014/main" id="{EBA09F60-9C26-D449-98E4-7A8750D867B9}"/>
              </a:ext>
            </a:extLst>
          </p:cNvPr>
          <p:cNvPicPr>
            <a:picLocks noChangeAspect="1"/>
          </p:cNvPicPr>
          <p:nvPr userDrawn="1"/>
        </p:nvPicPr>
        <p:blipFill rotWithShape="1">
          <a:blip r:embed="rId2"/>
          <a:srcRect t="25767" b="-322"/>
          <a:stretch/>
        </p:blipFill>
        <p:spPr>
          <a:xfrm>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4220135" y="1989747"/>
            <a:ext cx="10943003" cy="3392751"/>
          </a:xfrm>
          <a:prstGeom prst="parallelogram">
            <a:avLst>
              <a:gd name="adj" fmla="val 65985"/>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893798" y="1989747"/>
            <a:ext cx="10943003" cy="3392751"/>
          </a:xfrm>
          <a:prstGeom prst="parallelogram">
            <a:avLst>
              <a:gd name="adj" fmla="val 65985"/>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3837821"/>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fill out our brief survey to </a:t>
            </a:r>
            <a:br>
              <a:rPr lang="en-US"/>
            </a:br>
            <a:r>
              <a:rPr lang="en-US"/>
              <a:t>help us improve this training.</a:t>
            </a:r>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1533653"/>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THANK YOU!</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3644304"/>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6AD1B728-4FB5-F049-AB74-E6D35DC15A96}"/>
              </a:ext>
            </a:extLst>
          </p:cNvPr>
          <p:cNvSpPr/>
          <p:nvPr userDrawn="1"/>
        </p:nvSpPr>
        <p:spPr>
          <a:xfrm>
            <a:off x="467504" y="6057319"/>
            <a:ext cx="5707759" cy="857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a:solidFill>
                  <a:schemeClr val="tx1">
                    <a:lumMod val="75000"/>
                    <a:lumOff val="25000"/>
                  </a:schemeClr>
                </a:solidFill>
                <a:latin typeface="Roboto Light"/>
              </a:rPr>
              <a:t>Mike: </a:t>
            </a:r>
            <a:r>
              <a:rPr lang="en-US" sz="1400" u="none">
                <a:solidFill>
                  <a:schemeClr val="accent1"/>
                </a:solidFill>
                <a:latin typeface="Roboto Light"/>
                <a:hlinkClick r:id="rId5">
                  <a:extLst>
                    <a:ext uri="{A12FA001-AC4F-418D-AE19-62706E023703}">
                      <ahyp:hlinkClr xmlns:ahyp="http://schemas.microsoft.com/office/drawing/2018/hyperlinkcolor" val="tx"/>
                    </a:ext>
                  </a:extLst>
                </a:hlinkClick>
              </a:rPr>
              <a:t>mleonard@hria.org</a:t>
            </a:r>
            <a:r>
              <a:rPr lang="en-US" sz="1400" u="none">
                <a:solidFill>
                  <a:schemeClr val="accent1"/>
                </a:solidFill>
                <a:latin typeface="Roboto Light"/>
              </a:rPr>
              <a:t>   </a:t>
            </a:r>
            <a:r>
              <a:rPr lang="en-US" sz="1400">
                <a:solidFill>
                  <a:schemeClr val="tx1">
                    <a:lumMod val="75000"/>
                    <a:lumOff val="25000"/>
                  </a:schemeClr>
                </a:solidFill>
                <a:latin typeface="Roboto Light"/>
              </a:rPr>
              <a:t>|   Elizabeth: </a:t>
            </a:r>
            <a:r>
              <a:rPr lang="en-US" sz="1400">
                <a:solidFill>
                  <a:schemeClr val="accent1"/>
                </a:solidFill>
                <a:latin typeface="Roboto Light"/>
                <a:hlinkClick r:id="rId6">
                  <a:extLst>
                    <a:ext uri="{A12FA001-AC4F-418D-AE19-62706E023703}">
                      <ahyp:hlinkClr xmlns:ahyp="http://schemas.microsoft.com/office/drawing/2018/hyperlinkcolor" val="tx"/>
                    </a:ext>
                  </a:extLst>
                </a:hlinkClick>
              </a:rPr>
              <a:t>ereardon@hria.org</a:t>
            </a:r>
            <a:endParaRPr lang="en-US" sz="1400">
              <a:solidFill>
                <a:schemeClr val="accent1"/>
              </a:solidFill>
              <a:latin typeface="Roboto Light"/>
            </a:endParaRPr>
          </a:p>
        </p:txBody>
      </p:sp>
    </p:spTree>
    <p:extLst>
      <p:ext uri="{BB962C8B-B14F-4D97-AF65-F5344CB8AC3E}">
        <p14:creationId xmlns:p14="http://schemas.microsoft.com/office/powerpoint/2010/main" val="2844620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AB6A44-87C4-9C4A-B582-87F74C0F5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344" t="42721" b="1039"/>
          <a:stretch/>
        </p:blipFill>
        <p:spPr>
          <a:xfrm flipH="1">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3771129" y="2737116"/>
            <a:ext cx="13241033" cy="3392751"/>
          </a:xfrm>
          <a:prstGeom prst="parallelogram">
            <a:avLst>
              <a:gd name="adj" fmla="val 65985"/>
            </a:avLst>
          </a:prstGeom>
          <a:solidFill>
            <a:srgbClr val="E7892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418202" y="2737116"/>
            <a:ext cx="13241033" cy="3392751"/>
          </a:xfrm>
          <a:prstGeom prst="parallelogram">
            <a:avLst>
              <a:gd name="adj" fmla="val 65985"/>
            </a:avLst>
          </a:prstGeom>
          <a:solidFill>
            <a:srgbClr val="E7892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5301986"/>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Core Training, Part 1</a:t>
            </a:r>
          </a:p>
        </p:txBody>
      </p:sp>
      <p:sp>
        <p:nvSpPr>
          <p:cNvPr id="4" name="Date Placeholder 3">
            <a:extLst>
              <a:ext uri="{FF2B5EF4-FFF2-40B4-BE49-F238E27FC236}">
                <a16:creationId xmlns:a16="http://schemas.microsoft.com/office/drawing/2014/main" id="{CEE8B1B4-E39F-6243-A1A5-0DA2DDFE149D}"/>
              </a:ext>
            </a:extLst>
          </p:cNvPr>
          <p:cNvSpPr>
            <a:spLocks noGrp="1"/>
          </p:cNvSpPr>
          <p:nvPr>
            <p:ph type="dt" sz="half" idx="10"/>
          </p:nvPr>
        </p:nvSpPr>
        <p:spPr>
          <a:xfrm>
            <a:off x="838200" y="6305551"/>
            <a:ext cx="2743200" cy="365125"/>
          </a:xfrm>
        </p:spPr>
        <p:txBody>
          <a:bodyPr/>
          <a:lstStyle>
            <a:lvl1pPr>
              <a:defRPr sz="1400"/>
            </a:lvl1pPr>
          </a:lstStyle>
          <a:p>
            <a:fld id="{50EC6B57-89E5-2146-92B0-8F173D364822}" type="datetime2">
              <a:rPr lang="en-US" smtClean="0"/>
              <a:t>Friday, January 24, 2025</a:t>
            </a:fld>
            <a:endParaRPr lang="en-US"/>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2997818"/>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OPIOID OVERDOSE</a:t>
            </a:r>
            <a:br>
              <a:rPr lang="en-US"/>
            </a:br>
            <a:r>
              <a:rPr lang="en-US"/>
              <a:t>PREVENTION &amp;</a:t>
            </a:r>
            <a:br>
              <a:rPr lang="en-US"/>
            </a:br>
            <a:r>
              <a:rPr lang="en-US"/>
              <a:t>RESCUE TRAININGS</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5108469"/>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153569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AB6A44-87C4-9C4A-B582-87F74C0F5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344" t="42721" b="1039"/>
          <a:stretch/>
        </p:blipFill>
        <p:spPr>
          <a:xfrm flipH="1">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3771129" y="2737116"/>
            <a:ext cx="13241033" cy="3392751"/>
          </a:xfrm>
          <a:prstGeom prst="parallelogram">
            <a:avLst>
              <a:gd name="adj" fmla="val 65985"/>
            </a:avLst>
          </a:prstGeom>
          <a:solidFill>
            <a:schemeClr val="tx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418202" y="2737116"/>
            <a:ext cx="13241033" cy="3392751"/>
          </a:xfrm>
          <a:prstGeom prst="parallelogram">
            <a:avLst>
              <a:gd name="adj" fmla="val 65985"/>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5301986"/>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Core Training, Part 1</a:t>
            </a:r>
          </a:p>
        </p:txBody>
      </p:sp>
      <p:sp>
        <p:nvSpPr>
          <p:cNvPr id="4" name="Date Placeholder 3">
            <a:extLst>
              <a:ext uri="{FF2B5EF4-FFF2-40B4-BE49-F238E27FC236}">
                <a16:creationId xmlns:a16="http://schemas.microsoft.com/office/drawing/2014/main" id="{CEE8B1B4-E39F-6243-A1A5-0DA2DDFE149D}"/>
              </a:ext>
            </a:extLst>
          </p:cNvPr>
          <p:cNvSpPr>
            <a:spLocks noGrp="1"/>
          </p:cNvSpPr>
          <p:nvPr>
            <p:ph type="dt" sz="half" idx="10"/>
          </p:nvPr>
        </p:nvSpPr>
        <p:spPr>
          <a:xfrm>
            <a:off x="838200" y="6305551"/>
            <a:ext cx="2743200" cy="365125"/>
          </a:xfrm>
        </p:spPr>
        <p:txBody>
          <a:bodyPr/>
          <a:lstStyle>
            <a:lvl1pPr>
              <a:defRPr sz="1400"/>
            </a:lvl1pPr>
          </a:lstStyle>
          <a:p>
            <a:fld id="{50EC6B57-89E5-2146-92B0-8F173D364822}" type="datetime2">
              <a:rPr lang="en-US" smtClean="0"/>
              <a:t>Friday, January 24, 2025</a:t>
            </a:fld>
            <a:endParaRPr lang="en-US"/>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2997818"/>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OPIOID OVERDOSE</a:t>
            </a:r>
            <a:br>
              <a:rPr lang="en-US"/>
            </a:br>
            <a:r>
              <a:rPr lang="en-US"/>
              <a:t>PREVENTION &amp;</a:t>
            </a:r>
            <a:br>
              <a:rPr lang="en-US"/>
            </a:br>
            <a:r>
              <a:rPr lang="en-US"/>
              <a:t>RESCUE TRAININGS</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5108469"/>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153569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FE16-4932-9D4B-B151-344CED6E5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79A08-B42A-1A4C-B4A7-30D4A2E4A7CD}"/>
              </a:ext>
            </a:extLst>
          </p:cNvPr>
          <p:cNvSpPr>
            <a:spLocks noGrp="1"/>
          </p:cNvSpPr>
          <p:nvPr>
            <p:ph idx="1"/>
          </p:nvPr>
        </p:nvSpPr>
        <p:spPr/>
        <p:txBody>
          <a:bodyPr/>
          <a:lstStyle>
            <a:lvl2pPr>
              <a:buClr>
                <a:schemeClr val="tx2"/>
              </a:buClr>
              <a:defRPr/>
            </a:lvl2pPr>
            <a:lvl3pPr marL="548640" indent="-274320">
              <a:buFont typeface="System Font Regular"/>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21395-8EF8-1146-B075-AF49F86229DE}"/>
              </a:ext>
            </a:extLst>
          </p:cNvPr>
          <p:cNvSpPr>
            <a:spLocks noGrp="1"/>
          </p:cNvSpPr>
          <p:nvPr>
            <p:ph type="dt" sz="half" idx="10"/>
          </p:nvPr>
        </p:nvSpPr>
        <p:spPr/>
        <p:txBody>
          <a:bodyPr/>
          <a:lstStyle/>
          <a:p>
            <a:fld id="{694274FA-A256-A44D-8476-19D74AF79911}" type="datetime2">
              <a:rPr lang="en-US" smtClean="0"/>
              <a:t>Friday, January 24, 2025</a:t>
            </a:fld>
            <a:endParaRPr lang="en-US"/>
          </a:p>
        </p:txBody>
      </p:sp>
      <p:sp>
        <p:nvSpPr>
          <p:cNvPr id="5" name="Footer Placeholder 4">
            <a:extLst>
              <a:ext uri="{FF2B5EF4-FFF2-40B4-BE49-F238E27FC236}">
                <a16:creationId xmlns:a16="http://schemas.microsoft.com/office/drawing/2014/main" id="{6C533954-3AE3-1641-AFE5-E3C6E9A1C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1ECBA-B0F2-3049-8A6D-24042BE42630}"/>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286779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7D0B9C-D6E3-444C-80C4-60224815AE0D}"/>
              </a:ext>
            </a:extLst>
          </p:cNvPr>
          <p:cNvSpPr/>
          <p:nvPr userDrawn="1"/>
        </p:nvSpPr>
        <p:spPr>
          <a:xfrm>
            <a:off x="318052" y="755374"/>
            <a:ext cx="11521019" cy="735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7D025C55-CF51-C14C-8E1A-205583DB95B6}"/>
              </a:ext>
            </a:extLst>
          </p:cNvPr>
          <p:cNvSpPr/>
          <p:nvPr userDrawn="1"/>
        </p:nvSpPr>
        <p:spPr>
          <a:xfrm flipH="1">
            <a:off x="-4888352" y="1"/>
            <a:ext cx="16727423" cy="6858000"/>
          </a:xfrm>
          <a:prstGeom prst="parallelogram">
            <a:avLst>
              <a:gd name="adj" fmla="val 65985"/>
            </a:avLst>
          </a:prstGeom>
          <a:solidFill>
            <a:schemeClr val="tx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6CAF3D2-A3EE-EB43-9446-0347DC341143}"/>
              </a:ext>
            </a:extLst>
          </p:cNvPr>
          <p:cNvSpPr/>
          <p:nvPr userDrawn="1"/>
        </p:nvSpPr>
        <p:spPr>
          <a:xfrm flipH="1">
            <a:off x="-4535425" y="1"/>
            <a:ext cx="16727423" cy="6858000"/>
          </a:xfrm>
          <a:prstGeom prst="parallelogram">
            <a:avLst>
              <a:gd name="adj" fmla="val 65985"/>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CD01F-C691-9047-80F4-FC6D925E8EC0}"/>
              </a:ext>
            </a:extLst>
          </p:cNvPr>
          <p:cNvSpPr>
            <a:spLocks noGrp="1"/>
          </p:cNvSpPr>
          <p:nvPr>
            <p:ph type="title" hasCustomPrompt="1"/>
          </p:nvPr>
        </p:nvSpPr>
        <p:spPr>
          <a:xfrm>
            <a:off x="831850" y="1630226"/>
            <a:ext cx="7159211" cy="2852737"/>
          </a:xfrm>
        </p:spPr>
        <p:txBody>
          <a:bodyPr anchor="b"/>
          <a:lstStyle>
            <a:lvl1pPr>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77EAE51C-9F1F-B943-B3BC-D6DA074BC8F0}"/>
              </a:ext>
            </a:extLst>
          </p:cNvPr>
          <p:cNvSpPr>
            <a:spLocks noGrp="1"/>
          </p:cNvSpPr>
          <p:nvPr>
            <p:ph type="body" idx="1"/>
          </p:nvPr>
        </p:nvSpPr>
        <p:spPr>
          <a:xfrm>
            <a:off x="831850" y="4915797"/>
            <a:ext cx="8729593" cy="100536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F23ED7C0-59F7-3A45-A1FF-FFC527FF21E4}"/>
              </a:ext>
            </a:extLst>
          </p:cNvPr>
          <p:cNvSpPr/>
          <p:nvPr userDrawn="1"/>
        </p:nvSpPr>
        <p:spPr>
          <a:xfrm>
            <a:off x="838200" y="4668393"/>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001956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D8FB-965D-CA43-93B6-370D92D33B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4ECB2C-80C6-F74B-A379-761A8EC71365}"/>
              </a:ext>
            </a:extLst>
          </p:cNvPr>
          <p:cNvSpPr>
            <a:spLocks noGrp="1"/>
          </p:cNvSpPr>
          <p:nvPr>
            <p:ph sz="half" idx="1"/>
          </p:nvPr>
        </p:nvSpPr>
        <p:spPr>
          <a:xfrm>
            <a:off x="473597" y="1732242"/>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C17656-1677-B043-983D-7DBEAAE2414C}"/>
              </a:ext>
            </a:extLst>
          </p:cNvPr>
          <p:cNvSpPr>
            <a:spLocks noGrp="1"/>
          </p:cNvSpPr>
          <p:nvPr>
            <p:ph sz="half" idx="2"/>
          </p:nvPr>
        </p:nvSpPr>
        <p:spPr>
          <a:xfrm>
            <a:off x="6288505" y="1732242"/>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DD045D-9502-CD4A-9CF0-A69EABE99006}"/>
              </a:ext>
            </a:extLst>
          </p:cNvPr>
          <p:cNvSpPr>
            <a:spLocks noGrp="1"/>
          </p:cNvSpPr>
          <p:nvPr>
            <p:ph type="dt" sz="half" idx="10"/>
          </p:nvPr>
        </p:nvSpPr>
        <p:spPr/>
        <p:txBody>
          <a:bodyPr/>
          <a:lstStyle/>
          <a:p>
            <a:fld id="{B3E42C5F-E7C0-294A-ABD8-CD5D6655F19C}" type="datetime2">
              <a:rPr lang="en-US" smtClean="0"/>
              <a:t>Friday, January 24, 2025</a:t>
            </a:fld>
            <a:endParaRPr lang="en-US"/>
          </a:p>
        </p:txBody>
      </p:sp>
      <p:sp>
        <p:nvSpPr>
          <p:cNvPr id="6" name="Footer Placeholder 5">
            <a:extLst>
              <a:ext uri="{FF2B5EF4-FFF2-40B4-BE49-F238E27FC236}">
                <a16:creationId xmlns:a16="http://schemas.microsoft.com/office/drawing/2014/main" id="{C43BC470-A85E-544F-B40C-B41CA40DF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59649-CD8D-AB4F-8A96-BA8C3D2AA0C5}"/>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1775441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250B-8356-A244-B4F9-EB3B5FBF1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326C7-DD3B-4041-9418-9AC60D611770}"/>
              </a:ext>
            </a:extLst>
          </p:cNvPr>
          <p:cNvSpPr>
            <a:spLocks noGrp="1"/>
          </p:cNvSpPr>
          <p:nvPr>
            <p:ph type="dt" sz="half" idx="10"/>
          </p:nvPr>
        </p:nvSpPr>
        <p:spPr/>
        <p:txBody>
          <a:bodyPr/>
          <a:lstStyle/>
          <a:p>
            <a:fld id="{20F95BF5-4E2E-E349-A14B-149C25A3AB53}" type="datetime2">
              <a:rPr lang="en-US" smtClean="0"/>
              <a:t>Friday, January 24, 2025</a:t>
            </a:fld>
            <a:endParaRPr lang="en-US"/>
          </a:p>
        </p:txBody>
      </p:sp>
      <p:sp>
        <p:nvSpPr>
          <p:cNvPr id="4" name="Footer Placeholder 3">
            <a:extLst>
              <a:ext uri="{FF2B5EF4-FFF2-40B4-BE49-F238E27FC236}">
                <a16:creationId xmlns:a16="http://schemas.microsoft.com/office/drawing/2014/main" id="{CE54705C-F844-4144-B249-AC3DB2949A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65D7C2-0357-464A-A8CE-EF9B3DEDB60D}"/>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440742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51DB68-F7F3-3B4F-9B9B-D3F6D3CFC171}"/>
              </a:ext>
            </a:extLst>
          </p:cNvPr>
          <p:cNvSpPr>
            <a:spLocks noGrp="1"/>
          </p:cNvSpPr>
          <p:nvPr>
            <p:ph type="dt" sz="half" idx="10"/>
          </p:nvPr>
        </p:nvSpPr>
        <p:spPr/>
        <p:txBody>
          <a:bodyPr/>
          <a:lstStyle/>
          <a:p>
            <a:fld id="{02B03AFB-F916-4A45-AD64-27B7B14D4C62}" type="datetime2">
              <a:rPr lang="en-US" smtClean="0"/>
              <a:t>Friday, January 24, 2025</a:t>
            </a:fld>
            <a:endParaRPr lang="en-US"/>
          </a:p>
        </p:txBody>
      </p:sp>
      <p:sp>
        <p:nvSpPr>
          <p:cNvPr id="3" name="Footer Placeholder 2">
            <a:extLst>
              <a:ext uri="{FF2B5EF4-FFF2-40B4-BE49-F238E27FC236}">
                <a16:creationId xmlns:a16="http://schemas.microsoft.com/office/drawing/2014/main" id="{23D81159-4846-A748-A3F4-C4AB084CE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F9E755-466C-2146-ADFD-9EB30D916D2C}"/>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307738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D8FB-965D-CA43-93B6-370D92D33B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4ECB2C-80C6-F74B-A379-761A8EC71365}"/>
              </a:ext>
            </a:extLst>
          </p:cNvPr>
          <p:cNvSpPr>
            <a:spLocks noGrp="1"/>
          </p:cNvSpPr>
          <p:nvPr>
            <p:ph sz="half" idx="1"/>
          </p:nvPr>
        </p:nvSpPr>
        <p:spPr>
          <a:xfrm>
            <a:off x="473597" y="1732242"/>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C17656-1677-B043-983D-7DBEAAE2414C}"/>
              </a:ext>
            </a:extLst>
          </p:cNvPr>
          <p:cNvSpPr>
            <a:spLocks noGrp="1"/>
          </p:cNvSpPr>
          <p:nvPr>
            <p:ph sz="half" idx="2"/>
          </p:nvPr>
        </p:nvSpPr>
        <p:spPr>
          <a:xfrm>
            <a:off x="6288505" y="1732242"/>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DD045D-9502-CD4A-9CF0-A69EABE99006}"/>
              </a:ext>
            </a:extLst>
          </p:cNvPr>
          <p:cNvSpPr>
            <a:spLocks noGrp="1"/>
          </p:cNvSpPr>
          <p:nvPr>
            <p:ph type="dt" sz="half" idx="10"/>
          </p:nvPr>
        </p:nvSpPr>
        <p:spPr/>
        <p:txBody>
          <a:bodyPr/>
          <a:lstStyle/>
          <a:p>
            <a:fld id="{B3E42C5F-E7C0-294A-ABD8-CD5D6655F19C}" type="datetime2">
              <a:rPr lang="en-US" smtClean="0"/>
              <a:t>Friday, January 24, 2025</a:t>
            </a:fld>
            <a:endParaRPr lang="en-US"/>
          </a:p>
        </p:txBody>
      </p:sp>
      <p:sp>
        <p:nvSpPr>
          <p:cNvPr id="6" name="Footer Placeholder 5">
            <a:extLst>
              <a:ext uri="{FF2B5EF4-FFF2-40B4-BE49-F238E27FC236}">
                <a16:creationId xmlns:a16="http://schemas.microsoft.com/office/drawing/2014/main" id="{C43BC470-A85E-544F-B40C-B41CA40DF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59649-CD8D-AB4F-8A96-BA8C3D2AA0C5}"/>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1775441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AB6A44-87C4-9C4A-B582-87F74C0F5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296" t="45049" r="16073" b="10029"/>
          <a:stretch/>
        </p:blipFill>
        <p:spPr>
          <a:xfrm flipH="1">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4220135" y="1989747"/>
            <a:ext cx="10943003" cy="3392751"/>
          </a:xfrm>
          <a:prstGeom prst="parallelogram">
            <a:avLst>
              <a:gd name="adj" fmla="val 65985"/>
            </a:avLst>
          </a:prstGeom>
          <a:solidFill>
            <a:schemeClr val="tx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893798" y="1989747"/>
            <a:ext cx="10943003" cy="3392751"/>
          </a:xfrm>
          <a:prstGeom prst="parallelogram">
            <a:avLst>
              <a:gd name="adj" fmla="val 65985"/>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3837821"/>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fill out our brief survey to </a:t>
            </a:r>
            <a:br>
              <a:rPr lang="en-US"/>
            </a:br>
            <a:r>
              <a:rPr lang="en-US"/>
              <a:t>help us improve this training.</a:t>
            </a:r>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1533653"/>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THANK YOU!</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3644304"/>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6AD1B728-4FB5-F049-AB74-E6D35DC15A96}"/>
              </a:ext>
            </a:extLst>
          </p:cNvPr>
          <p:cNvSpPr/>
          <p:nvPr userDrawn="1"/>
        </p:nvSpPr>
        <p:spPr>
          <a:xfrm>
            <a:off x="467504" y="6057319"/>
            <a:ext cx="5707759" cy="857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a:solidFill>
                  <a:schemeClr val="tx1">
                    <a:lumMod val="75000"/>
                    <a:lumOff val="25000"/>
                  </a:schemeClr>
                </a:solidFill>
                <a:latin typeface="Roboto Light"/>
              </a:rPr>
              <a:t>Mike: </a:t>
            </a:r>
            <a:r>
              <a:rPr lang="en-US" sz="1400" u="none">
                <a:solidFill>
                  <a:schemeClr val="accent1"/>
                </a:solidFill>
                <a:latin typeface="Roboto Light"/>
                <a:hlinkClick r:id="rId5">
                  <a:extLst>
                    <a:ext uri="{A12FA001-AC4F-418D-AE19-62706E023703}">
                      <ahyp:hlinkClr xmlns:ahyp="http://schemas.microsoft.com/office/drawing/2018/hyperlinkcolor" val="tx"/>
                    </a:ext>
                  </a:extLst>
                </a:hlinkClick>
              </a:rPr>
              <a:t>mleonard@hria.org</a:t>
            </a:r>
            <a:r>
              <a:rPr lang="en-US" sz="1400" u="none">
                <a:solidFill>
                  <a:schemeClr val="accent1"/>
                </a:solidFill>
                <a:latin typeface="Roboto Light"/>
              </a:rPr>
              <a:t>   </a:t>
            </a:r>
            <a:r>
              <a:rPr lang="en-US" sz="1400">
                <a:solidFill>
                  <a:schemeClr val="tx1">
                    <a:lumMod val="75000"/>
                    <a:lumOff val="25000"/>
                  </a:schemeClr>
                </a:solidFill>
                <a:latin typeface="Roboto Light"/>
              </a:rPr>
              <a:t>|   Elizabeth: </a:t>
            </a:r>
            <a:r>
              <a:rPr lang="en-US" sz="1400">
                <a:solidFill>
                  <a:schemeClr val="accent1"/>
                </a:solidFill>
                <a:latin typeface="Roboto Light"/>
                <a:hlinkClick r:id="rId6">
                  <a:extLst>
                    <a:ext uri="{A12FA001-AC4F-418D-AE19-62706E023703}">
                      <ahyp:hlinkClr xmlns:ahyp="http://schemas.microsoft.com/office/drawing/2018/hyperlinkcolor" val="tx"/>
                    </a:ext>
                  </a:extLst>
                </a:hlinkClick>
              </a:rPr>
              <a:t>ereardon@hria.org</a:t>
            </a:r>
            <a:endParaRPr lang="en-US" sz="1400">
              <a:solidFill>
                <a:schemeClr val="accent1"/>
              </a:solidFill>
              <a:latin typeface="Roboto Light"/>
            </a:endParaRPr>
          </a:p>
        </p:txBody>
      </p:sp>
    </p:spTree>
    <p:extLst>
      <p:ext uri="{BB962C8B-B14F-4D97-AF65-F5344CB8AC3E}">
        <p14:creationId xmlns:p14="http://schemas.microsoft.com/office/powerpoint/2010/main" val="372156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3EF4-7F01-4F7E-8A76-901CCA43F3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167EAC-3DA1-4145-9ABF-7044225B8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C52F95-6958-4EB0-A66C-07DDED8BA166}"/>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5" name="Footer Placeholder 4">
            <a:extLst>
              <a:ext uri="{FF2B5EF4-FFF2-40B4-BE49-F238E27FC236}">
                <a16:creationId xmlns:a16="http://schemas.microsoft.com/office/drawing/2014/main" id="{80B11441-3F40-4229-89A2-2BE0394D8F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10B01-8A04-4E8E-B104-D4E16139BC83}"/>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F452D458-D0DC-46DF-AA77-3B1BF2F1CE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505" y="136525"/>
            <a:ext cx="1905064" cy="73345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5987143-8064-4D53-8DB7-C8C1D3D13C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08710" y="213439"/>
            <a:ext cx="3364785" cy="733450"/>
          </a:xfrm>
          <a:prstGeom prst="rect">
            <a:avLst/>
          </a:prstGeom>
        </p:spPr>
      </p:pic>
      <p:sp>
        <p:nvSpPr>
          <p:cNvPr id="12" name="Rectangle 11">
            <a:extLst>
              <a:ext uri="{FF2B5EF4-FFF2-40B4-BE49-F238E27FC236}">
                <a16:creationId xmlns:a16="http://schemas.microsoft.com/office/drawing/2014/main" id="{B5105DFC-C263-4C01-B272-CF4254C8FE89}"/>
              </a:ext>
            </a:extLst>
          </p:cNvPr>
          <p:cNvSpPr/>
          <p:nvPr userDrawn="1"/>
        </p:nvSpPr>
        <p:spPr>
          <a:xfrm>
            <a:off x="0" y="995584"/>
            <a:ext cx="12192000" cy="5862415"/>
          </a:xfrm>
          <a:prstGeom prst="rect">
            <a:avLst/>
          </a:prstGeom>
          <a:solidFill>
            <a:srgbClr val="F7DCD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282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3EF4-7F01-4F7E-8A76-901CCA43F3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167EAC-3DA1-4145-9ABF-7044225B8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C52F95-6958-4EB0-A66C-07DDED8BA166}"/>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5" name="Footer Placeholder 4">
            <a:extLst>
              <a:ext uri="{FF2B5EF4-FFF2-40B4-BE49-F238E27FC236}">
                <a16:creationId xmlns:a16="http://schemas.microsoft.com/office/drawing/2014/main" id="{80B11441-3F40-4229-89A2-2BE0394D8F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10B01-8A04-4E8E-B104-D4E16139BC83}"/>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8" name="Picture 7">
            <a:extLst>
              <a:ext uri="{FF2B5EF4-FFF2-40B4-BE49-F238E27FC236}">
                <a16:creationId xmlns:a16="http://schemas.microsoft.com/office/drawing/2014/main" id="{F452D458-D0DC-46DF-AA77-3B1BF2F1CE0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8505" y="136525"/>
            <a:ext cx="1905064" cy="73345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5987143-8064-4D53-8DB7-C8C1D3D13C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08710" y="213439"/>
            <a:ext cx="3364785" cy="733450"/>
          </a:xfrm>
          <a:prstGeom prst="rect">
            <a:avLst/>
          </a:prstGeom>
        </p:spPr>
      </p:pic>
      <p:sp>
        <p:nvSpPr>
          <p:cNvPr id="12" name="Rectangle 11">
            <a:extLst>
              <a:ext uri="{FF2B5EF4-FFF2-40B4-BE49-F238E27FC236}">
                <a16:creationId xmlns:a16="http://schemas.microsoft.com/office/drawing/2014/main" id="{B5105DFC-C263-4C01-B272-CF4254C8FE89}"/>
              </a:ext>
            </a:extLst>
          </p:cNvPr>
          <p:cNvSpPr/>
          <p:nvPr userDrawn="1"/>
        </p:nvSpPr>
        <p:spPr>
          <a:xfrm>
            <a:off x="0" y="995584"/>
            <a:ext cx="12192000" cy="5862415"/>
          </a:xfrm>
          <a:prstGeom prst="rect">
            <a:avLst/>
          </a:prstGeom>
          <a:solidFill>
            <a:srgbClr val="41718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023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C3CF-D09F-46A4-8650-3A4A65D5F543}"/>
              </a:ext>
            </a:extLst>
          </p:cNvPr>
          <p:cNvSpPr>
            <a:spLocks noGrp="1"/>
          </p:cNvSpPr>
          <p:nvPr>
            <p:ph type="title" hasCustomPrompt="1"/>
          </p:nvPr>
        </p:nvSpPr>
        <p:spPr/>
        <p:txBody>
          <a:bodyPr/>
          <a:lstStyle>
            <a:lvl1pPr algn="ctr">
              <a:defRPr/>
            </a:lvl1pPr>
          </a:lstStyle>
          <a:p>
            <a:r>
              <a:rPr lang="en-US"/>
              <a:t>HRiA Health Equity Framework</a:t>
            </a:r>
          </a:p>
        </p:txBody>
      </p:sp>
      <p:pic>
        <p:nvPicPr>
          <p:cNvPr id="7" name="Picture 6" descr="Icon&#10;&#10;Description automatically generated">
            <a:extLst>
              <a:ext uri="{FF2B5EF4-FFF2-40B4-BE49-F238E27FC236}">
                <a16:creationId xmlns:a16="http://schemas.microsoft.com/office/drawing/2014/main" id="{1114596C-0430-4506-A94A-B5E4E1EAC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91" y="136525"/>
            <a:ext cx="711209" cy="711209"/>
          </a:xfrm>
          <a:prstGeom prst="rect">
            <a:avLst/>
          </a:prstGeom>
        </p:spPr>
      </p:pic>
      <p:pic>
        <p:nvPicPr>
          <p:cNvPr id="11" name="Picture 10" descr="Timeline&#10;&#10;Description automatically generated">
            <a:extLst>
              <a:ext uri="{FF2B5EF4-FFF2-40B4-BE49-F238E27FC236}">
                <a16:creationId xmlns:a16="http://schemas.microsoft.com/office/drawing/2014/main" id="{D5118208-A840-4074-968F-60127841892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970" b="9955"/>
          <a:stretch/>
        </p:blipFill>
        <p:spPr>
          <a:xfrm>
            <a:off x="1658866" y="1475118"/>
            <a:ext cx="8874268" cy="5148652"/>
          </a:xfrm>
          <a:prstGeom prst="rect">
            <a:avLst/>
          </a:prstGeom>
        </p:spPr>
      </p:pic>
    </p:spTree>
    <p:extLst>
      <p:ext uri="{BB962C8B-B14F-4D97-AF65-F5344CB8AC3E}">
        <p14:creationId xmlns:p14="http://schemas.microsoft.com/office/powerpoint/2010/main" val="697017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C3CF-D09F-46A4-8650-3A4A65D5F5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F35D8-0170-47AB-A2EC-5B855AE3C944}"/>
              </a:ext>
            </a:extLst>
          </p:cNvPr>
          <p:cNvSpPr>
            <a:spLocks noGrp="1"/>
          </p:cNvSpPr>
          <p:nvPr>
            <p:ph idx="1"/>
          </p:nvPr>
        </p:nvSpPr>
        <p:spPr/>
        <p:txBody>
          <a:bodyPr/>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E7938-C107-4598-88AE-D8233AABEDDE}"/>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5" name="Footer Placeholder 4">
            <a:extLst>
              <a:ext uri="{FF2B5EF4-FFF2-40B4-BE49-F238E27FC236}">
                <a16:creationId xmlns:a16="http://schemas.microsoft.com/office/drawing/2014/main" id="{0EE304DC-B661-44F0-8143-3609A8123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AF55B-0AC0-4010-B476-8C625DE80ED2}"/>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1114596C-0430-4506-A94A-B5E4E1EAC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91" y="136525"/>
            <a:ext cx="711209" cy="711209"/>
          </a:xfrm>
          <a:prstGeom prst="rect">
            <a:avLst/>
          </a:prstGeom>
        </p:spPr>
      </p:pic>
    </p:spTree>
    <p:extLst>
      <p:ext uri="{BB962C8B-B14F-4D97-AF65-F5344CB8AC3E}">
        <p14:creationId xmlns:p14="http://schemas.microsoft.com/office/powerpoint/2010/main" val="2734058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C3CF-D09F-46A4-8650-3A4A65D5F5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F35D8-0170-47AB-A2EC-5B855AE3C944}"/>
              </a:ext>
            </a:extLst>
          </p:cNvPr>
          <p:cNvSpPr>
            <a:spLocks noGrp="1"/>
          </p:cNvSpPr>
          <p:nvPr>
            <p:ph idx="1"/>
          </p:nvPr>
        </p:nvSpPr>
        <p:spPr/>
        <p:txBody>
          <a:bodyPr/>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E7938-C107-4598-88AE-D8233AABEDDE}"/>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5" name="Footer Placeholder 4">
            <a:extLst>
              <a:ext uri="{FF2B5EF4-FFF2-40B4-BE49-F238E27FC236}">
                <a16:creationId xmlns:a16="http://schemas.microsoft.com/office/drawing/2014/main" id="{0EE304DC-B661-44F0-8143-3609A8123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AF55B-0AC0-4010-B476-8C625DE80ED2}"/>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7" name="Picture 6">
            <a:extLst>
              <a:ext uri="{FF2B5EF4-FFF2-40B4-BE49-F238E27FC236}">
                <a16:creationId xmlns:a16="http://schemas.microsoft.com/office/drawing/2014/main" id="{1114596C-0430-4506-A94A-B5E4E1EAC2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6991" y="136525"/>
            <a:ext cx="711209" cy="711209"/>
          </a:xfrm>
          <a:prstGeom prst="rect">
            <a:avLst/>
          </a:prstGeom>
        </p:spPr>
      </p:pic>
    </p:spTree>
    <p:extLst>
      <p:ext uri="{BB962C8B-B14F-4D97-AF65-F5344CB8AC3E}">
        <p14:creationId xmlns:p14="http://schemas.microsoft.com/office/powerpoint/2010/main" val="2185572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6837-6844-482B-8B9F-475ADB4ADC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FE9CD3-893F-4BDE-961D-9EF397AFD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Brasley"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BBCF7E-A0DF-4123-922C-C8FDEB78AF98}"/>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5" name="Footer Placeholder 4">
            <a:extLst>
              <a:ext uri="{FF2B5EF4-FFF2-40B4-BE49-F238E27FC236}">
                <a16:creationId xmlns:a16="http://schemas.microsoft.com/office/drawing/2014/main" id="{3BF40B4D-A9C0-4F5B-95DF-78AB6CE8D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C2482-F5AB-4628-929B-B0F542162703}"/>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DD6797C7-7199-460C-A7C5-89B80426F6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91" y="136525"/>
            <a:ext cx="711209" cy="711209"/>
          </a:xfrm>
          <a:prstGeom prst="rect">
            <a:avLst/>
          </a:prstGeom>
        </p:spPr>
      </p:pic>
    </p:spTree>
    <p:extLst>
      <p:ext uri="{BB962C8B-B14F-4D97-AF65-F5344CB8AC3E}">
        <p14:creationId xmlns:p14="http://schemas.microsoft.com/office/powerpoint/2010/main" val="28844147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6837-6844-482B-8B9F-475ADB4ADC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FE9CD3-893F-4BDE-961D-9EF397AFD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Brasley"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BBCF7E-A0DF-4123-922C-C8FDEB78AF98}"/>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5" name="Footer Placeholder 4">
            <a:extLst>
              <a:ext uri="{FF2B5EF4-FFF2-40B4-BE49-F238E27FC236}">
                <a16:creationId xmlns:a16="http://schemas.microsoft.com/office/drawing/2014/main" id="{3BF40B4D-A9C0-4F5B-95DF-78AB6CE8D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C2482-F5AB-4628-929B-B0F542162703}"/>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7" name="Picture 6">
            <a:extLst>
              <a:ext uri="{FF2B5EF4-FFF2-40B4-BE49-F238E27FC236}">
                <a16:creationId xmlns:a16="http://schemas.microsoft.com/office/drawing/2014/main" id="{DD6797C7-7199-460C-A7C5-89B80426F6C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6991" y="136525"/>
            <a:ext cx="711209" cy="711209"/>
          </a:xfrm>
          <a:prstGeom prst="rect">
            <a:avLst/>
          </a:prstGeom>
        </p:spPr>
      </p:pic>
    </p:spTree>
    <p:extLst>
      <p:ext uri="{BB962C8B-B14F-4D97-AF65-F5344CB8AC3E}">
        <p14:creationId xmlns:p14="http://schemas.microsoft.com/office/powerpoint/2010/main" val="2630189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5E99-2E36-4954-86FF-15B46B3BF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39D99-8DF6-40E0-878F-7C157B090542}"/>
              </a:ext>
            </a:extLst>
          </p:cNvPr>
          <p:cNvSpPr>
            <a:spLocks noGrp="1"/>
          </p:cNvSpPr>
          <p:nvPr>
            <p:ph sz="half" idx="1"/>
          </p:nvPr>
        </p:nvSpPr>
        <p:spPr>
          <a:xfrm>
            <a:off x="838200" y="1825625"/>
            <a:ext cx="5181600" cy="4351338"/>
          </a:xfrm>
        </p:spPr>
        <p:txBody>
          <a:bodyPr/>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664EE9-E8C6-434C-9CBA-8037EF8FC862}"/>
              </a:ext>
            </a:extLst>
          </p:cNvPr>
          <p:cNvSpPr>
            <a:spLocks noGrp="1"/>
          </p:cNvSpPr>
          <p:nvPr>
            <p:ph sz="half" idx="2"/>
          </p:nvPr>
        </p:nvSpPr>
        <p:spPr>
          <a:xfrm>
            <a:off x="6172200" y="1825625"/>
            <a:ext cx="5181600" cy="4351338"/>
          </a:xfrm>
        </p:spPr>
        <p:txBody>
          <a:bodyPr/>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99A655-743A-4A7D-A035-DDAD85F6581A}"/>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6" name="Footer Placeholder 5">
            <a:extLst>
              <a:ext uri="{FF2B5EF4-FFF2-40B4-BE49-F238E27FC236}">
                <a16:creationId xmlns:a16="http://schemas.microsoft.com/office/drawing/2014/main" id="{BF108E40-0418-4DBC-ACC3-F6BBEBCB8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091C2-51FE-4F3C-959B-B70512615442}"/>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CE5E8859-043B-4236-8BA7-3AD82289D5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91" y="136525"/>
            <a:ext cx="711209" cy="711209"/>
          </a:xfrm>
          <a:prstGeom prst="rect">
            <a:avLst/>
          </a:prstGeom>
        </p:spPr>
      </p:pic>
    </p:spTree>
    <p:extLst>
      <p:ext uri="{BB962C8B-B14F-4D97-AF65-F5344CB8AC3E}">
        <p14:creationId xmlns:p14="http://schemas.microsoft.com/office/powerpoint/2010/main" val="57616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5E99-2E36-4954-86FF-15B46B3BF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39D99-8DF6-40E0-878F-7C157B090542}"/>
              </a:ext>
            </a:extLst>
          </p:cNvPr>
          <p:cNvSpPr>
            <a:spLocks noGrp="1"/>
          </p:cNvSpPr>
          <p:nvPr>
            <p:ph sz="half" idx="1"/>
          </p:nvPr>
        </p:nvSpPr>
        <p:spPr>
          <a:xfrm>
            <a:off x="838200" y="1825625"/>
            <a:ext cx="5181600" cy="4351338"/>
          </a:xfrm>
        </p:spPr>
        <p:txBody>
          <a:bodyPr/>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664EE9-E8C6-434C-9CBA-8037EF8FC862}"/>
              </a:ext>
            </a:extLst>
          </p:cNvPr>
          <p:cNvSpPr>
            <a:spLocks noGrp="1"/>
          </p:cNvSpPr>
          <p:nvPr>
            <p:ph sz="half" idx="2"/>
          </p:nvPr>
        </p:nvSpPr>
        <p:spPr>
          <a:xfrm>
            <a:off x="6172200" y="1825625"/>
            <a:ext cx="5181600" cy="4351338"/>
          </a:xfrm>
        </p:spPr>
        <p:txBody>
          <a:bodyPr/>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99A655-743A-4A7D-A035-DDAD85F6581A}"/>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6" name="Footer Placeholder 5">
            <a:extLst>
              <a:ext uri="{FF2B5EF4-FFF2-40B4-BE49-F238E27FC236}">
                <a16:creationId xmlns:a16="http://schemas.microsoft.com/office/drawing/2014/main" id="{BF108E40-0418-4DBC-ACC3-F6BBEBCB8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091C2-51FE-4F3C-959B-B70512615442}"/>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8" name="Picture 7">
            <a:extLst>
              <a:ext uri="{FF2B5EF4-FFF2-40B4-BE49-F238E27FC236}">
                <a16:creationId xmlns:a16="http://schemas.microsoft.com/office/drawing/2014/main" id="{CE5E8859-043B-4236-8BA7-3AD82289D5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6991" y="136525"/>
            <a:ext cx="711209" cy="711209"/>
          </a:xfrm>
          <a:prstGeom prst="rect">
            <a:avLst/>
          </a:prstGeom>
        </p:spPr>
      </p:pic>
    </p:spTree>
    <p:extLst>
      <p:ext uri="{BB962C8B-B14F-4D97-AF65-F5344CB8AC3E}">
        <p14:creationId xmlns:p14="http://schemas.microsoft.com/office/powerpoint/2010/main" val="459079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250B-8356-A244-B4F9-EB3B5FBF1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326C7-DD3B-4041-9418-9AC60D611770}"/>
              </a:ext>
            </a:extLst>
          </p:cNvPr>
          <p:cNvSpPr>
            <a:spLocks noGrp="1"/>
          </p:cNvSpPr>
          <p:nvPr>
            <p:ph type="dt" sz="half" idx="10"/>
          </p:nvPr>
        </p:nvSpPr>
        <p:spPr/>
        <p:txBody>
          <a:bodyPr/>
          <a:lstStyle/>
          <a:p>
            <a:fld id="{20F95BF5-4E2E-E349-A14B-149C25A3AB53}" type="datetime2">
              <a:rPr lang="en-US" smtClean="0"/>
              <a:t>Friday, January 24, 2025</a:t>
            </a:fld>
            <a:endParaRPr lang="en-US"/>
          </a:p>
        </p:txBody>
      </p:sp>
      <p:sp>
        <p:nvSpPr>
          <p:cNvPr id="4" name="Footer Placeholder 3">
            <a:extLst>
              <a:ext uri="{FF2B5EF4-FFF2-40B4-BE49-F238E27FC236}">
                <a16:creationId xmlns:a16="http://schemas.microsoft.com/office/drawing/2014/main" id="{CE54705C-F844-4144-B249-AC3DB2949A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65D7C2-0357-464A-A8CE-EF9B3DEDB60D}"/>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4407427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8D4FB-9B74-4614-89B3-3E4BE44092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61C013-05F5-4459-BBD6-2BB2117AD5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E02BCA-ADBB-442C-B689-5791F954758C}"/>
              </a:ext>
            </a:extLst>
          </p:cNvPr>
          <p:cNvSpPr>
            <a:spLocks noGrp="1"/>
          </p:cNvSpPr>
          <p:nvPr>
            <p:ph sz="half" idx="2"/>
          </p:nvPr>
        </p:nvSpPr>
        <p:spPr>
          <a:xfrm>
            <a:off x="839788" y="2505075"/>
            <a:ext cx="5157787" cy="3684588"/>
          </a:xfrm>
        </p:spPr>
        <p:txBody>
          <a:bodyPr/>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BD09BB-FD9D-4125-8A5E-88B0AF5D3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2039B0-EF43-400D-B74D-7AF6786E8979}"/>
              </a:ext>
            </a:extLst>
          </p:cNvPr>
          <p:cNvSpPr>
            <a:spLocks noGrp="1"/>
          </p:cNvSpPr>
          <p:nvPr>
            <p:ph sz="quarter" idx="4"/>
          </p:nvPr>
        </p:nvSpPr>
        <p:spPr>
          <a:xfrm>
            <a:off x="6172200" y="2505075"/>
            <a:ext cx="5183188" cy="3684588"/>
          </a:xfrm>
        </p:spPr>
        <p:txBody>
          <a:bodyPr/>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4B5FB3-4924-403F-9C4B-4E99621A7D96}"/>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8" name="Footer Placeholder 7">
            <a:extLst>
              <a:ext uri="{FF2B5EF4-FFF2-40B4-BE49-F238E27FC236}">
                <a16:creationId xmlns:a16="http://schemas.microsoft.com/office/drawing/2014/main" id="{F041EA2A-0543-4607-8F58-BC711F1B7B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997D1F-3CB5-4672-A9DE-2C47015EFF97}"/>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10" name="Picture 9" descr="Icon&#10;&#10;Description automatically generated">
            <a:extLst>
              <a:ext uri="{FF2B5EF4-FFF2-40B4-BE49-F238E27FC236}">
                <a16:creationId xmlns:a16="http://schemas.microsoft.com/office/drawing/2014/main" id="{C16216D7-E966-43C0-B39A-581BF5319A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91" y="136525"/>
            <a:ext cx="711209" cy="711209"/>
          </a:xfrm>
          <a:prstGeom prst="rect">
            <a:avLst/>
          </a:prstGeom>
        </p:spPr>
      </p:pic>
    </p:spTree>
    <p:extLst>
      <p:ext uri="{BB962C8B-B14F-4D97-AF65-F5344CB8AC3E}">
        <p14:creationId xmlns:p14="http://schemas.microsoft.com/office/powerpoint/2010/main" val="1269690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8D4FB-9B74-4614-89B3-3E4BE44092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61C013-05F5-4459-BBD6-2BB2117AD5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E02BCA-ADBB-442C-B689-5791F954758C}"/>
              </a:ext>
            </a:extLst>
          </p:cNvPr>
          <p:cNvSpPr>
            <a:spLocks noGrp="1"/>
          </p:cNvSpPr>
          <p:nvPr>
            <p:ph sz="half" idx="2"/>
          </p:nvPr>
        </p:nvSpPr>
        <p:spPr>
          <a:xfrm>
            <a:off x="839788" y="2505075"/>
            <a:ext cx="5157787" cy="3684588"/>
          </a:xfrm>
        </p:spPr>
        <p:txBody>
          <a:bodyPr/>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BD09BB-FD9D-4125-8A5E-88B0AF5D3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2039B0-EF43-400D-B74D-7AF6786E8979}"/>
              </a:ext>
            </a:extLst>
          </p:cNvPr>
          <p:cNvSpPr>
            <a:spLocks noGrp="1"/>
          </p:cNvSpPr>
          <p:nvPr>
            <p:ph sz="quarter" idx="4"/>
          </p:nvPr>
        </p:nvSpPr>
        <p:spPr>
          <a:xfrm>
            <a:off x="6172200" y="2505075"/>
            <a:ext cx="5183188" cy="3684588"/>
          </a:xfrm>
        </p:spPr>
        <p:txBody>
          <a:bodyPr/>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4B5FB3-4924-403F-9C4B-4E99621A7D96}"/>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8" name="Footer Placeholder 7">
            <a:extLst>
              <a:ext uri="{FF2B5EF4-FFF2-40B4-BE49-F238E27FC236}">
                <a16:creationId xmlns:a16="http://schemas.microsoft.com/office/drawing/2014/main" id="{F041EA2A-0543-4607-8F58-BC711F1B7B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997D1F-3CB5-4672-A9DE-2C47015EFF97}"/>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10" name="Picture 9">
            <a:extLst>
              <a:ext uri="{FF2B5EF4-FFF2-40B4-BE49-F238E27FC236}">
                <a16:creationId xmlns:a16="http://schemas.microsoft.com/office/drawing/2014/main" id="{C16216D7-E966-43C0-B39A-581BF5319A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6991" y="136525"/>
            <a:ext cx="711209" cy="711209"/>
          </a:xfrm>
          <a:prstGeom prst="rect">
            <a:avLst/>
          </a:prstGeom>
        </p:spPr>
      </p:pic>
    </p:spTree>
    <p:extLst>
      <p:ext uri="{BB962C8B-B14F-4D97-AF65-F5344CB8AC3E}">
        <p14:creationId xmlns:p14="http://schemas.microsoft.com/office/powerpoint/2010/main" val="29693028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8F24F-2AEB-41CE-AD05-8BA6747BED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D92463-C7EA-4AA2-8D9D-A81C010673E1}"/>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4" name="Footer Placeholder 3">
            <a:extLst>
              <a:ext uri="{FF2B5EF4-FFF2-40B4-BE49-F238E27FC236}">
                <a16:creationId xmlns:a16="http://schemas.microsoft.com/office/drawing/2014/main" id="{385F1682-364B-4BD2-95B2-BD85B847C0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CB49D4-55C7-406C-AA30-B2C7DCE31D51}"/>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FCD0123E-8C4E-42B9-8203-194DC11B2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91" y="136525"/>
            <a:ext cx="711209" cy="711209"/>
          </a:xfrm>
          <a:prstGeom prst="rect">
            <a:avLst/>
          </a:prstGeom>
        </p:spPr>
      </p:pic>
    </p:spTree>
    <p:extLst>
      <p:ext uri="{BB962C8B-B14F-4D97-AF65-F5344CB8AC3E}">
        <p14:creationId xmlns:p14="http://schemas.microsoft.com/office/powerpoint/2010/main" val="3299162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8F24F-2AEB-41CE-AD05-8BA6747BED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D92463-C7EA-4AA2-8D9D-A81C010673E1}"/>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4" name="Footer Placeholder 3">
            <a:extLst>
              <a:ext uri="{FF2B5EF4-FFF2-40B4-BE49-F238E27FC236}">
                <a16:creationId xmlns:a16="http://schemas.microsoft.com/office/drawing/2014/main" id="{385F1682-364B-4BD2-95B2-BD85B847C0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CB49D4-55C7-406C-AA30-B2C7DCE31D51}"/>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6" name="Picture 5">
            <a:extLst>
              <a:ext uri="{FF2B5EF4-FFF2-40B4-BE49-F238E27FC236}">
                <a16:creationId xmlns:a16="http://schemas.microsoft.com/office/drawing/2014/main" id="{FCD0123E-8C4E-42B9-8203-194DC11B25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6991" y="136525"/>
            <a:ext cx="711209" cy="711209"/>
          </a:xfrm>
          <a:prstGeom prst="rect">
            <a:avLst/>
          </a:prstGeom>
        </p:spPr>
      </p:pic>
    </p:spTree>
    <p:extLst>
      <p:ext uri="{BB962C8B-B14F-4D97-AF65-F5344CB8AC3E}">
        <p14:creationId xmlns:p14="http://schemas.microsoft.com/office/powerpoint/2010/main" val="1569502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6B11E1-FD7E-4ECC-8290-E0676F7DF4A6}"/>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3" name="Footer Placeholder 2">
            <a:extLst>
              <a:ext uri="{FF2B5EF4-FFF2-40B4-BE49-F238E27FC236}">
                <a16:creationId xmlns:a16="http://schemas.microsoft.com/office/drawing/2014/main" id="{B34E8ABC-6335-49E6-94A7-0D1B2D6FA5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338DB0-033D-4EF9-8794-14A22A418984}"/>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5" name="Picture 4" descr="Icon&#10;&#10;Description automatically generated">
            <a:extLst>
              <a:ext uri="{FF2B5EF4-FFF2-40B4-BE49-F238E27FC236}">
                <a16:creationId xmlns:a16="http://schemas.microsoft.com/office/drawing/2014/main" id="{7305BE53-A6DE-46AB-8192-83B9F21F7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91" y="136525"/>
            <a:ext cx="711209" cy="711209"/>
          </a:xfrm>
          <a:prstGeom prst="rect">
            <a:avLst/>
          </a:prstGeom>
        </p:spPr>
      </p:pic>
    </p:spTree>
    <p:extLst>
      <p:ext uri="{BB962C8B-B14F-4D97-AF65-F5344CB8AC3E}">
        <p14:creationId xmlns:p14="http://schemas.microsoft.com/office/powerpoint/2010/main" val="27659001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6B11E1-FD7E-4ECC-8290-E0676F7DF4A6}"/>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3" name="Footer Placeholder 2">
            <a:extLst>
              <a:ext uri="{FF2B5EF4-FFF2-40B4-BE49-F238E27FC236}">
                <a16:creationId xmlns:a16="http://schemas.microsoft.com/office/drawing/2014/main" id="{B34E8ABC-6335-49E6-94A7-0D1B2D6FA5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338DB0-033D-4EF9-8794-14A22A418984}"/>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5" name="Picture 4">
            <a:extLst>
              <a:ext uri="{FF2B5EF4-FFF2-40B4-BE49-F238E27FC236}">
                <a16:creationId xmlns:a16="http://schemas.microsoft.com/office/drawing/2014/main" id="{7305BE53-A6DE-46AB-8192-83B9F21F78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6991" y="136525"/>
            <a:ext cx="711209" cy="711209"/>
          </a:xfrm>
          <a:prstGeom prst="rect">
            <a:avLst/>
          </a:prstGeom>
        </p:spPr>
      </p:pic>
    </p:spTree>
    <p:extLst>
      <p:ext uri="{BB962C8B-B14F-4D97-AF65-F5344CB8AC3E}">
        <p14:creationId xmlns:p14="http://schemas.microsoft.com/office/powerpoint/2010/main" val="3801693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C233-D768-4FBD-BA47-28772EE97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912C2-0C49-4095-B20C-97BD176573DF}"/>
              </a:ext>
            </a:extLst>
          </p:cNvPr>
          <p:cNvSpPr>
            <a:spLocks noGrp="1"/>
          </p:cNvSpPr>
          <p:nvPr>
            <p:ph idx="1"/>
          </p:nvPr>
        </p:nvSpPr>
        <p:spPr>
          <a:xfrm>
            <a:off x="5183188" y="987425"/>
            <a:ext cx="6172200" cy="4873625"/>
          </a:xfrm>
        </p:spPr>
        <p:txBody>
          <a:bodyPr/>
          <a:lstStyle>
            <a:lvl1pPr>
              <a:defRPr sz="3200">
                <a:latin typeface="Brasley" pitchFamily="2" charset="0"/>
              </a:defRPr>
            </a:lvl1pPr>
            <a:lvl2pPr>
              <a:defRPr sz="2800">
                <a:latin typeface="Brasley" pitchFamily="2" charset="0"/>
              </a:defRPr>
            </a:lvl2pPr>
            <a:lvl3pPr>
              <a:defRPr sz="2400">
                <a:latin typeface="Brasley" pitchFamily="2" charset="0"/>
              </a:defRPr>
            </a:lvl3pPr>
            <a:lvl4pPr>
              <a:defRPr sz="2000">
                <a:latin typeface="Brasley" pitchFamily="2" charset="0"/>
              </a:defRPr>
            </a:lvl4pPr>
            <a:lvl5pPr>
              <a:defRPr sz="2000">
                <a:latin typeface="Brasley"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6F4F69-E1CC-4FB7-A50B-D883514678C4}"/>
              </a:ext>
            </a:extLst>
          </p:cNvPr>
          <p:cNvSpPr>
            <a:spLocks noGrp="1"/>
          </p:cNvSpPr>
          <p:nvPr>
            <p:ph type="body" sz="half" idx="2"/>
          </p:nvPr>
        </p:nvSpPr>
        <p:spPr>
          <a:xfrm>
            <a:off x="839788" y="2057400"/>
            <a:ext cx="3932237" cy="3811588"/>
          </a:xfrm>
        </p:spPr>
        <p:txBody>
          <a:bodyPr/>
          <a:lstStyle>
            <a:lvl1pPr marL="0" indent="0">
              <a:buNone/>
              <a:defRPr sz="1600">
                <a:latin typeface="Brasley"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917938-B232-4082-BF7F-43CD780C84DB}"/>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6" name="Footer Placeholder 5">
            <a:extLst>
              <a:ext uri="{FF2B5EF4-FFF2-40B4-BE49-F238E27FC236}">
                <a16:creationId xmlns:a16="http://schemas.microsoft.com/office/drawing/2014/main" id="{043F86B7-4587-4A85-90A9-E4C7C30571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C2292-D20A-43BC-AC8C-D23FA43BA344}"/>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102E2CD3-8B68-4855-BA8B-52DB747C37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91" y="136525"/>
            <a:ext cx="711209" cy="711209"/>
          </a:xfrm>
          <a:prstGeom prst="rect">
            <a:avLst/>
          </a:prstGeom>
        </p:spPr>
      </p:pic>
    </p:spTree>
    <p:extLst>
      <p:ext uri="{BB962C8B-B14F-4D97-AF65-F5344CB8AC3E}">
        <p14:creationId xmlns:p14="http://schemas.microsoft.com/office/powerpoint/2010/main" val="1168951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C233-D768-4FBD-BA47-28772EE97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912C2-0C49-4095-B20C-97BD176573DF}"/>
              </a:ext>
            </a:extLst>
          </p:cNvPr>
          <p:cNvSpPr>
            <a:spLocks noGrp="1"/>
          </p:cNvSpPr>
          <p:nvPr>
            <p:ph idx="1"/>
          </p:nvPr>
        </p:nvSpPr>
        <p:spPr>
          <a:xfrm>
            <a:off x="5183188" y="987425"/>
            <a:ext cx="6172200" cy="4873625"/>
          </a:xfrm>
        </p:spPr>
        <p:txBody>
          <a:bodyPr/>
          <a:lstStyle>
            <a:lvl1pPr>
              <a:defRPr sz="3200">
                <a:latin typeface="Brasley" pitchFamily="2" charset="0"/>
              </a:defRPr>
            </a:lvl1pPr>
            <a:lvl2pPr>
              <a:defRPr sz="2800">
                <a:latin typeface="Brasley" pitchFamily="2" charset="0"/>
              </a:defRPr>
            </a:lvl2pPr>
            <a:lvl3pPr>
              <a:defRPr sz="2400">
                <a:latin typeface="Brasley" pitchFamily="2" charset="0"/>
              </a:defRPr>
            </a:lvl3pPr>
            <a:lvl4pPr>
              <a:defRPr sz="2000">
                <a:latin typeface="Brasley" pitchFamily="2" charset="0"/>
              </a:defRPr>
            </a:lvl4pPr>
            <a:lvl5pPr>
              <a:defRPr sz="2000">
                <a:latin typeface="Brasley"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6F4F69-E1CC-4FB7-A50B-D883514678C4}"/>
              </a:ext>
            </a:extLst>
          </p:cNvPr>
          <p:cNvSpPr>
            <a:spLocks noGrp="1"/>
          </p:cNvSpPr>
          <p:nvPr>
            <p:ph type="body" sz="half" idx="2"/>
          </p:nvPr>
        </p:nvSpPr>
        <p:spPr>
          <a:xfrm>
            <a:off x="839788" y="2057400"/>
            <a:ext cx="3932237" cy="3811588"/>
          </a:xfrm>
        </p:spPr>
        <p:txBody>
          <a:bodyPr/>
          <a:lstStyle>
            <a:lvl1pPr marL="0" indent="0">
              <a:buNone/>
              <a:defRPr sz="1600">
                <a:latin typeface="Brasley"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917938-B232-4082-BF7F-43CD780C84DB}"/>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6" name="Footer Placeholder 5">
            <a:extLst>
              <a:ext uri="{FF2B5EF4-FFF2-40B4-BE49-F238E27FC236}">
                <a16:creationId xmlns:a16="http://schemas.microsoft.com/office/drawing/2014/main" id="{043F86B7-4587-4A85-90A9-E4C7C30571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C2292-D20A-43BC-AC8C-D23FA43BA344}"/>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8" name="Picture 7">
            <a:extLst>
              <a:ext uri="{FF2B5EF4-FFF2-40B4-BE49-F238E27FC236}">
                <a16:creationId xmlns:a16="http://schemas.microsoft.com/office/drawing/2014/main" id="{102E2CD3-8B68-4855-BA8B-52DB747C370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6991" y="136525"/>
            <a:ext cx="711209" cy="711209"/>
          </a:xfrm>
          <a:prstGeom prst="rect">
            <a:avLst/>
          </a:prstGeom>
        </p:spPr>
      </p:pic>
    </p:spTree>
    <p:extLst>
      <p:ext uri="{BB962C8B-B14F-4D97-AF65-F5344CB8AC3E}">
        <p14:creationId xmlns:p14="http://schemas.microsoft.com/office/powerpoint/2010/main" val="1830391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6377-C8EE-4375-B97F-C2AD24D08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7147B4-4B4D-45E8-9EB0-BCC26EED9B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904EC4-10BB-4A49-BE22-40F0D0C1FDF1}"/>
              </a:ext>
            </a:extLst>
          </p:cNvPr>
          <p:cNvSpPr>
            <a:spLocks noGrp="1"/>
          </p:cNvSpPr>
          <p:nvPr>
            <p:ph type="body" sz="half" idx="2"/>
          </p:nvPr>
        </p:nvSpPr>
        <p:spPr>
          <a:xfrm>
            <a:off x="839788" y="2057400"/>
            <a:ext cx="3932237" cy="3811588"/>
          </a:xfrm>
        </p:spPr>
        <p:txBody>
          <a:bodyPr/>
          <a:lstStyle>
            <a:lvl1pPr marL="0" indent="0">
              <a:buNone/>
              <a:defRPr sz="1600">
                <a:latin typeface="Brasley"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DC831-19FD-4D13-A996-DCC32F6FC59C}"/>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6" name="Footer Placeholder 5">
            <a:extLst>
              <a:ext uri="{FF2B5EF4-FFF2-40B4-BE49-F238E27FC236}">
                <a16:creationId xmlns:a16="http://schemas.microsoft.com/office/drawing/2014/main" id="{ED267B4D-D19C-4E59-8A6E-B2F7569C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913EB-5386-4188-A0ED-4D9F3100ED08}"/>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F2F5EA02-0B5B-45AD-8844-9DCDDC1C0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91" y="136525"/>
            <a:ext cx="711209" cy="711209"/>
          </a:xfrm>
          <a:prstGeom prst="rect">
            <a:avLst/>
          </a:prstGeom>
        </p:spPr>
      </p:pic>
    </p:spTree>
    <p:extLst>
      <p:ext uri="{BB962C8B-B14F-4D97-AF65-F5344CB8AC3E}">
        <p14:creationId xmlns:p14="http://schemas.microsoft.com/office/powerpoint/2010/main" val="2987137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6377-C8EE-4375-B97F-C2AD24D08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7147B4-4B4D-45E8-9EB0-BCC26EED9B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904EC4-10BB-4A49-BE22-40F0D0C1FDF1}"/>
              </a:ext>
            </a:extLst>
          </p:cNvPr>
          <p:cNvSpPr>
            <a:spLocks noGrp="1"/>
          </p:cNvSpPr>
          <p:nvPr>
            <p:ph type="body" sz="half" idx="2"/>
          </p:nvPr>
        </p:nvSpPr>
        <p:spPr>
          <a:xfrm>
            <a:off x="839788" y="2057400"/>
            <a:ext cx="3932237" cy="3811588"/>
          </a:xfrm>
        </p:spPr>
        <p:txBody>
          <a:bodyPr/>
          <a:lstStyle>
            <a:lvl1pPr marL="0" indent="0">
              <a:buNone/>
              <a:defRPr sz="1600">
                <a:latin typeface="Brasley"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DC831-19FD-4D13-A996-DCC32F6FC59C}"/>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6" name="Footer Placeholder 5">
            <a:extLst>
              <a:ext uri="{FF2B5EF4-FFF2-40B4-BE49-F238E27FC236}">
                <a16:creationId xmlns:a16="http://schemas.microsoft.com/office/drawing/2014/main" id="{ED267B4D-D19C-4E59-8A6E-B2F7569C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913EB-5386-4188-A0ED-4D9F3100ED08}"/>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8" name="Picture 7">
            <a:extLst>
              <a:ext uri="{FF2B5EF4-FFF2-40B4-BE49-F238E27FC236}">
                <a16:creationId xmlns:a16="http://schemas.microsoft.com/office/drawing/2014/main" id="{F2F5EA02-0B5B-45AD-8844-9DCDDC1C04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6991" y="136525"/>
            <a:ext cx="711209" cy="711209"/>
          </a:xfrm>
          <a:prstGeom prst="rect">
            <a:avLst/>
          </a:prstGeom>
        </p:spPr>
      </p:pic>
    </p:spTree>
    <p:extLst>
      <p:ext uri="{BB962C8B-B14F-4D97-AF65-F5344CB8AC3E}">
        <p14:creationId xmlns:p14="http://schemas.microsoft.com/office/powerpoint/2010/main" val="279077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51DB68-F7F3-3B4F-9B9B-D3F6D3CFC171}"/>
              </a:ext>
            </a:extLst>
          </p:cNvPr>
          <p:cNvSpPr>
            <a:spLocks noGrp="1"/>
          </p:cNvSpPr>
          <p:nvPr>
            <p:ph type="dt" sz="half" idx="10"/>
          </p:nvPr>
        </p:nvSpPr>
        <p:spPr/>
        <p:txBody>
          <a:bodyPr/>
          <a:lstStyle/>
          <a:p>
            <a:fld id="{02B03AFB-F916-4A45-AD64-27B7B14D4C62}" type="datetime2">
              <a:rPr lang="en-US" smtClean="0"/>
              <a:t>Friday, January 24, 2025</a:t>
            </a:fld>
            <a:endParaRPr lang="en-US"/>
          </a:p>
        </p:txBody>
      </p:sp>
      <p:sp>
        <p:nvSpPr>
          <p:cNvPr id="3" name="Footer Placeholder 2">
            <a:extLst>
              <a:ext uri="{FF2B5EF4-FFF2-40B4-BE49-F238E27FC236}">
                <a16:creationId xmlns:a16="http://schemas.microsoft.com/office/drawing/2014/main" id="{23D81159-4846-A748-A3F4-C4AB084CE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F9E755-466C-2146-ADFD-9EB30D916D2C}"/>
              </a:ext>
            </a:extLst>
          </p:cNvPr>
          <p:cNvSpPr>
            <a:spLocks noGrp="1"/>
          </p:cNvSpPr>
          <p:nvPr>
            <p:ph type="sldNum" sz="quarter" idx="12"/>
          </p:nvPr>
        </p:nvSpPr>
        <p:spPr/>
        <p:txBody>
          <a:bodyPr/>
          <a:lstStyle/>
          <a:p>
            <a:fld id="{CDAB618C-C30C-9546-A470-A28181F8AE7A}" type="slidenum">
              <a:rPr lang="en-US" smtClean="0"/>
              <a:t>‹#›</a:t>
            </a:fld>
            <a:endParaRPr lang="en-US"/>
          </a:p>
        </p:txBody>
      </p:sp>
    </p:spTree>
    <p:extLst>
      <p:ext uri="{BB962C8B-B14F-4D97-AF65-F5344CB8AC3E}">
        <p14:creationId xmlns:p14="http://schemas.microsoft.com/office/powerpoint/2010/main" val="30773808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331A-1D27-4452-9CC0-FB292B2633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7B73E2-BF0C-4939-878A-9E7C63CB5417}"/>
              </a:ext>
            </a:extLst>
          </p:cNvPr>
          <p:cNvSpPr>
            <a:spLocks noGrp="1"/>
          </p:cNvSpPr>
          <p:nvPr>
            <p:ph type="body" orient="vert" idx="1"/>
          </p:nvPr>
        </p:nvSpPr>
        <p:spPr/>
        <p:txBody>
          <a:bodyPr vert="eaVert"/>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08B48-30F3-417E-8BD2-DC5E3727B7D7}"/>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5" name="Footer Placeholder 4">
            <a:extLst>
              <a:ext uri="{FF2B5EF4-FFF2-40B4-BE49-F238E27FC236}">
                <a16:creationId xmlns:a16="http://schemas.microsoft.com/office/drawing/2014/main" id="{ACF723B3-1CA4-4F53-AB2C-C6720E9F5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E8F47-9493-493A-A399-F985029BF333}"/>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2595BC39-C30D-46C4-A62E-A7029290C6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91" y="136525"/>
            <a:ext cx="711209" cy="711209"/>
          </a:xfrm>
          <a:prstGeom prst="rect">
            <a:avLst/>
          </a:prstGeom>
        </p:spPr>
      </p:pic>
    </p:spTree>
    <p:extLst>
      <p:ext uri="{BB962C8B-B14F-4D97-AF65-F5344CB8AC3E}">
        <p14:creationId xmlns:p14="http://schemas.microsoft.com/office/powerpoint/2010/main" val="272446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331A-1D27-4452-9CC0-FB292B2633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7B73E2-BF0C-4939-878A-9E7C63CB5417}"/>
              </a:ext>
            </a:extLst>
          </p:cNvPr>
          <p:cNvSpPr>
            <a:spLocks noGrp="1"/>
          </p:cNvSpPr>
          <p:nvPr>
            <p:ph type="body" orient="vert" idx="1"/>
          </p:nvPr>
        </p:nvSpPr>
        <p:spPr/>
        <p:txBody>
          <a:bodyPr vert="eaVert"/>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08B48-30F3-417E-8BD2-DC5E3727B7D7}"/>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5" name="Footer Placeholder 4">
            <a:extLst>
              <a:ext uri="{FF2B5EF4-FFF2-40B4-BE49-F238E27FC236}">
                <a16:creationId xmlns:a16="http://schemas.microsoft.com/office/drawing/2014/main" id="{ACF723B3-1CA4-4F53-AB2C-C6720E9F5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E8F47-9493-493A-A399-F985029BF333}"/>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7" name="Picture 6">
            <a:extLst>
              <a:ext uri="{FF2B5EF4-FFF2-40B4-BE49-F238E27FC236}">
                <a16:creationId xmlns:a16="http://schemas.microsoft.com/office/drawing/2014/main" id="{2595BC39-C30D-46C4-A62E-A7029290C6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6991" y="136525"/>
            <a:ext cx="711209" cy="711209"/>
          </a:xfrm>
          <a:prstGeom prst="rect">
            <a:avLst/>
          </a:prstGeom>
        </p:spPr>
      </p:pic>
    </p:spTree>
    <p:extLst>
      <p:ext uri="{BB962C8B-B14F-4D97-AF65-F5344CB8AC3E}">
        <p14:creationId xmlns:p14="http://schemas.microsoft.com/office/powerpoint/2010/main" val="28879766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EA610D-F019-4FD1-8DCE-F4CCF4F718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FF115A-F53F-4C3A-8688-F14720E369A6}"/>
              </a:ext>
            </a:extLst>
          </p:cNvPr>
          <p:cNvSpPr>
            <a:spLocks noGrp="1"/>
          </p:cNvSpPr>
          <p:nvPr>
            <p:ph type="body" orient="vert" idx="1"/>
          </p:nvPr>
        </p:nvSpPr>
        <p:spPr>
          <a:xfrm>
            <a:off x="838200" y="365125"/>
            <a:ext cx="7734300" cy="5811838"/>
          </a:xfrm>
        </p:spPr>
        <p:txBody>
          <a:bodyPr vert="eaVert"/>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DBC7E-01A7-4D63-8DFE-F37C8FFD06F9}"/>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5" name="Footer Placeholder 4">
            <a:extLst>
              <a:ext uri="{FF2B5EF4-FFF2-40B4-BE49-F238E27FC236}">
                <a16:creationId xmlns:a16="http://schemas.microsoft.com/office/drawing/2014/main" id="{1B26306D-5460-4639-B8AA-B2745B8D8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6B0E3-3AAC-4FC8-B5E9-E766785114C7}"/>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B7CD1A92-EF2F-48C3-BED3-187029E81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91" y="136525"/>
            <a:ext cx="711209" cy="711209"/>
          </a:xfrm>
          <a:prstGeom prst="rect">
            <a:avLst/>
          </a:prstGeom>
        </p:spPr>
      </p:pic>
    </p:spTree>
    <p:extLst>
      <p:ext uri="{BB962C8B-B14F-4D97-AF65-F5344CB8AC3E}">
        <p14:creationId xmlns:p14="http://schemas.microsoft.com/office/powerpoint/2010/main" val="40613453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EA610D-F019-4FD1-8DCE-F4CCF4F718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FF115A-F53F-4C3A-8688-F14720E369A6}"/>
              </a:ext>
            </a:extLst>
          </p:cNvPr>
          <p:cNvSpPr>
            <a:spLocks noGrp="1"/>
          </p:cNvSpPr>
          <p:nvPr>
            <p:ph type="body" orient="vert" idx="1"/>
          </p:nvPr>
        </p:nvSpPr>
        <p:spPr>
          <a:xfrm>
            <a:off x="838200" y="365125"/>
            <a:ext cx="7734300" cy="5811838"/>
          </a:xfrm>
        </p:spPr>
        <p:txBody>
          <a:bodyPr vert="eaVert"/>
          <a:lstStyle>
            <a:lvl1pPr>
              <a:defRPr>
                <a:latin typeface="Brasley" pitchFamily="2" charset="0"/>
              </a:defRPr>
            </a:lvl1pPr>
            <a:lvl2pPr>
              <a:defRPr>
                <a:latin typeface="Brasley" pitchFamily="2" charset="0"/>
              </a:defRPr>
            </a:lvl2pPr>
            <a:lvl3pPr>
              <a:defRPr>
                <a:latin typeface="Brasley" pitchFamily="2" charset="0"/>
              </a:defRPr>
            </a:lvl3pPr>
            <a:lvl4pPr>
              <a:defRPr>
                <a:latin typeface="Brasley" pitchFamily="2" charset="0"/>
              </a:defRPr>
            </a:lvl4pPr>
            <a:lvl5pPr>
              <a:defRPr>
                <a:latin typeface="Brasle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DBC7E-01A7-4D63-8DFE-F37C8FFD06F9}"/>
              </a:ext>
            </a:extLst>
          </p:cNvPr>
          <p:cNvSpPr>
            <a:spLocks noGrp="1"/>
          </p:cNvSpPr>
          <p:nvPr>
            <p:ph type="dt" sz="half" idx="10"/>
          </p:nvPr>
        </p:nvSpPr>
        <p:spPr/>
        <p:txBody>
          <a:bodyPr/>
          <a:lstStyle/>
          <a:p>
            <a:fld id="{C8A4ECFB-D3A0-493B-BF5B-61E3073F5CA1}" type="datetimeFigureOut">
              <a:rPr lang="en-US" smtClean="0"/>
              <a:t>1/24/2025</a:t>
            </a:fld>
            <a:endParaRPr lang="en-US"/>
          </a:p>
        </p:txBody>
      </p:sp>
      <p:sp>
        <p:nvSpPr>
          <p:cNvPr id="5" name="Footer Placeholder 4">
            <a:extLst>
              <a:ext uri="{FF2B5EF4-FFF2-40B4-BE49-F238E27FC236}">
                <a16:creationId xmlns:a16="http://schemas.microsoft.com/office/drawing/2014/main" id="{1B26306D-5460-4639-B8AA-B2745B8D8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6B0E3-3AAC-4FC8-B5E9-E766785114C7}"/>
              </a:ext>
            </a:extLst>
          </p:cNvPr>
          <p:cNvSpPr>
            <a:spLocks noGrp="1"/>
          </p:cNvSpPr>
          <p:nvPr>
            <p:ph type="sldNum" sz="quarter" idx="12"/>
          </p:nvPr>
        </p:nvSpPr>
        <p:spPr/>
        <p:txBody>
          <a:bodyPr/>
          <a:lstStyle/>
          <a:p>
            <a:fld id="{EF08B1D5-F2A3-44CB-9445-0B0FA77547C9}" type="slidenum">
              <a:rPr lang="en-US" smtClean="0"/>
              <a:t>‹#›</a:t>
            </a:fld>
            <a:endParaRPr lang="en-US"/>
          </a:p>
        </p:txBody>
      </p:sp>
      <p:pic>
        <p:nvPicPr>
          <p:cNvPr id="7" name="Picture 6">
            <a:extLst>
              <a:ext uri="{FF2B5EF4-FFF2-40B4-BE49-F238E27FC236}">
                <a16:creationId xmlns:a16="http://schemas.microsoft.com/office/drawing/2014/main" id="{B7CD1A92-EF2F-48C3-BED3-187029E81D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6991" y="136525"/>
            <a:ext cx="711209" cy="711209"/>
          </a:xfrm>
          <a:prstGeom prst="rect">
            <a:avLst/>
          </a:prstGeom>
        </p:spPr>
      </p:pic>
    </p:spTree>
    <p:extLst>
      <p:ext uri="{BB962C8B-B14F-4D97-AF65-F5344CB8AC3E}">
        <p14:creationId xmlns:p14="http://schemas.microsoft.com/office/powerpoint/2010/main" val="56229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51DB68-F7F3-3B4F-9B9B-D3F6D3CFC171}"/>
              </a:ext>
            </a:extLst>
          </p:cNvPr>
          <p:cNvSpPr>
            <a:spLocks noGrp="1"/>
          </p:cNvSpPr>
          <p:nvPr>
            <p:ph type="dt" sz="half" idx="10"/>
          </p:nvPr>
        </p:nvSpPr>
        <p:spPr/>
        <p:txBody>
          <a:bodyPr/>
          <a:lstStyle/>
          <a:p>
            <a:fld id="{02B03AFB-F916-4A45-AD64-27B7B14D4C62}" type="datetime2">
              <a:rPr lang="en-US" smtClean="0"/>
              <a:t>Friday, January 24, 2025</a:t>
            </a:fld>
            <a:endParaRPr lang="en-US"/>
          </a:p>
        </p:txBody>
      </p:sp>
      <p:sp>
        <p:nvSpPr>
          <p:cNvPr id="3" name="Footer Placeholder 2">
            <a:extLst>
              <a:ext uri="{FF2B5EF4-FFF2-40B4-BE49-F238E27FC236}">
                <a16:creationId xmlns:a16="http://schemas.microsoft.com/office/drawing/2014/main" id="{23D81159-4846-A748-A3F4-C4AB084CE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F9E755-466C-2146-ADFD-9EB30D916D2C}"/>
              </a:ext>
            </a:extLst>
          </p:cNvPr>
          <p:cNvSpPr>
            <a:spLocks noGrp="1"/>
          </p:cNvSpPr>
          <p:nvPr>
            <p:ph type="sldNum" sz="quarter" idx="12"/>
          </p:nvPr>
        </p:nvSpPr>
        <p:spPr/>
        <p:txBody>
          <a:bodyPr/>
          <a:lstStyle/>
          <a:p>
            <a:fld id="{CDAB618C-C30C-9546-A470-A28181F8AE7A}" type="slidenum">
              <a:rPr lang="en-US" smtClean="0"/>
              <a:t>‹#›</a:t>
            </a:fld>
            <a:endParaRPr lang="en-US"/>
          </a:p>
        </p:txBody>
      </p:sp>
      <p:sp>
        <p:nvSpPr>
          <p:cNvPr id="5" name="Rectangle 4">
            <a:extLst>
              <a:ext uri="{FF2B5EF4-FFF2-40B4-BE49-F238E27FC236}">
                <a16:creationId xmlns:a16="http://schemas.microsoft.com/office/drawing/2014/main" id="{ABAD69CE-F5FA-0646-9842-CAB7AD72B7C8}"/>
              </a:ext>
            </a:extLst>
          </p:cNvPr>
          <p:cNvSpPr/>
          <p:nvPr userDrawn="1"/>
        </p:nvSpPr>
        <p:spPr>
          <a:xfrm>
            <a:off x="268941" y="968188"/>
            <a:ext cx="11658600"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23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51DB68-F7F3-3B4F-9B9B-D3F6D3CFC171}"/>
              </a:ext>
            </a:extLst>
          </p:cNvPr>
          <p:cNvSpPr>
            <a:spLocks noGrp="1"/>
          </p:cNvSpPr>
          <p:nvPr>
            <p:ph type="dt" sz="half" idx="10"/>
          </p:nvPr>
        </p:nvSpPr>
        <p:spPr/>
        <p:txBody>
          <a:bodyPr/>
          <a:lstStyle/>
          <a:p>
            <a:fld id="{02B03AFB-F916-4A45-AD64-27B7B14D4C62}" type="datetime2">
              <a:rPr lang="en-US" smtClean="0"/>
              <a:t>Friday, January 24, 2025</a:t>
            </a:fld>
            <a:endParaRPr lang="en-US"/>
          </a:p>
        </p:txBody>
      </p:sp>
      <p:sp>
        <p:nvSpPr>
          <p:cNvPr id="3" name="Footer Placeholder 2">
            <a:extLst>
              <a:ext uri="{FF2B5EF4-FFF2-40B4-BE49-F238E27FC236}">
                <a16:creationId xmlns:a16="http://schemas.microsoft.com/office/drawing/2014/main" id="{23D81159-4846-A748-A3F4-C4AB084CE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F9E755-466C-2146-ADFD-9EB30D916D2C}"/>
              </a:ext>
            </a:extLst>
          </p:cNvPr>
          <p:cNvSpPr>
            <a:spLocks noGrp="1"/>
          </p:cNvSpPr>
          <p:nvPr>
            <p:ph type="sldNum" sz="quarter" idx="12"/>
          </p:nvPr>
        </p:nvSpPr>
        <p:spPr/>
        <p:txBody>
          <a:bodyPr/>
          <a:lstStyle/>
          <a:p>
            <a:fld id="{CDAB618C-C30C-9546-A470-A28181F8AE7A}" type="slidenum">
              <a:rPr lang="en-US" smtClean="0"/>
              <a:t>‹#›</a:t>
            </a:fld>
            <a:endParaRPr lang="en-US"/>
          </a:p>
        </p:txBody>
      </p:sp>
      <p:sp>
        <p:nvSpPr>
          <p:cNvPr id="5" name="Rectangle 4">
            <a:extLst>
              <a:ext uri="{FF2B5EF4-FFF2-40B4-BE49-F238E27FC236}">
                <a16:creationId xmlns:a16="http://schemas.microsoft.com/office/drawing/2014/main" id="{ABAD69CE-F5FA-0646-9842-CAB7AD72B7C8}"/>
              </a:ext>
            </a:extLst>
          </p:cNvPr>
          <p:cNvSpPr/>
          <p:nvPr userDrawn="1"/>
        </p:nvSpPr>
        <p:spPr>
          <a:xfrm>
            <a:off x="268941" y="968188"/>
            <a:ext cx="11658600"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239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AB6A44-87C4-9C4A-B582-87F74C0F5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296" t="45049" r="16073" b="10029"/>
          <a:stretch/>
        </p:blipFill>
        <p:spPr>
          <a:xfrm flipH="1">
            <a:off x="0" y="0"/>
            <a:ext cx="12192000" cy="6129867"/>
          </a:xfrm>
          <a:prstGeom prst="rect">
            <a:avLst/>
          </a:prstGeom>
        </p:spPr>
      </p:pic>
      <p:sp>
        <p:nvSpPr>
          <p:cNvPr id="7" name="Parallelogram 6">
            <a:extLst>
              <a:ext uri="{FF2B5EF4-FFF2-40B4-BE49-F238E27FC236}">
                <a16:creationId xmlns:a16="http://schemas.microsoft.com/office/drawing/2014/main" id="{E0CF3510-5CD7-8C46-9934-DD3969BD15E4}"/>
              </a:ext>
            </a:extLst>
          </p:cNvPr>
          <p:cNvSpPr/>
          <p:nvPr userDrawn="1"/>
        </p:nvSpPr>
        <p:spPr>
          <a:xfrm flipH="1">
            <a:off x="-4220135" y="1989747"/>
            <a:ext cx="10943003" cy="3392751"/>
          </a:xfrm>
          <a:prstGeom prst="parallelogram">
            <a:avLst>
              <a:gd name="adj" fmla="val 65985"/>
            </a:avLst>
          </a:prstGeom>
          <a:solidFill>
            <a:srgbClr val="E7892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500C93E-67D0-2F44-B68C-AC24E8A4CB53}"/>
              </a:ext>
            </a:extLst>
          </p:cNvPr>
          <p:cNvSpPr/>
          <p:nvPr userDrawn="1"/>
        </p:nvSpPr>
        <p:spPr>
          <a:xfrm flipH="1">
            <a:off x="-3893798" y="1989747"/>
            <a:ext cx="10943003" cy="3392751"/>
          </a:xfrm>
          <a:prstGeom prst="parallelogram">
            <a:avLst>
              <a:gd name="adj" fmla="val 65985"/>
            </a:avLst>
          </a:prstGeom>
          <a:solidFill>
            <a:srgbClr val="E7892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80E830-2374-AD48-930C-C1F174087EBB}"/>
              </a:ext>
            </a:extLst>
          </p:cNvPr>
          <p:cNvSpPr>
            <a:spLocks noGrp="1"/>
          </p:cNvSpPr>
          <p:nvPr>
            <p:ph type="subTitle" idx="1" hasCustomPrompt="1"/>
          </p:nvPr>
        </p:nvSpPr>
        <p:spPr>
          <a:xfrm>
            <a:off x="782881" y="3837821"/>
            <a:ext cx="6694002" cy="43365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fill out our brief survey to </a:t>
            </a:r>
            <a:br>
              <a:rPr lang="en-US"/>
            </a:br>
            <a:r>
              <a:rPr lang="en-US"/>
              <a:t>help us improve this training.</a:t>
            </a:r>
          </a:p>
        </p:txBody>
      </p:sp>
      <p:pic>
        <p:nvPicPr>
          <p:cNvPr id="9" name="Picture 8">
            <a:extLst>
              <a:ext uri="{FF2B5EF4-FFF2-40B4-BE49-F238E27FC236}">
                <a16:creationId xmlns:a16="http://schemas.microsoft.com/office/drawing/2014/main" id="{F12298CC-D7F2-644E-A5A5-F8DC61402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82" y="6257990"/>
            <a:ext cx="2249835" cy="493020"/>
          </a:xfrm>
          <a:prstGeom prst="rect">
            <a:avLst/>
          </a:prstGeom>
        </p:spPr>
      </p:pic>
      <p:sp>
        <p:nvSpPr>
          <p:cNvPr id="10" name="Subtitle 2">
            <a:extLst>
              <a:ext uri="{FF2B5EF4-FFF2-40B4-BE49-F238E27FC236}">
                <a16:creationId xmlns:a16="http://schemas.microsoft.com/office/drawing/2014/main" id="{1FB2FB2D-5E8E-A540-9C0E-76BE0A77FC13}"/>
              </a:ext>
            </a:extLst>
          </p:cNvPr>
          <p:cNvSpPr txBox="1">
            <a:spLocks/>
          </p:cNvSpPr>
          <p:nvPr userDrawn="1"/>
        </p:nvSpPr>
        <p:spPr>
          <a:xfrm>
            <a:off x="6484242" y="640367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PROJECT OF </a:t>
            </a:r>
          </a:p>
        </p:txBody>
      </p:sp>
      <p:sp>
        <p:nvSpPr>
          <p:cNvPr id="11" name="Subtitle 2">
            <a:extLst>
              <a:ext uri="{FF2B5EF4-FFF2-40B4-BE49-F238E27FC236}">
                <a16:creationId xmlns:a16="http://schemas.microsoft.com/office/drawing/2014/main" id="{0C8F199A-E2AA-5847-AB38-C22161111BCC}"/>
              </a:ext>
            </a:extLst>
          </p:cNvPr>
          <p:cNvSpPr txBox="1">
            <a:spLocks/>
          </p:cNvSpPr>
          <p:nvPr userDrawn="1"/>
        </p:nvSpPr>
        <p:spPr>
          <a:xfrm>
            <a:off x="10177842" y="6391388"/>
            <a:ext cx="1875790" cy="201643"/>
          </a:xfrm>
          <a:prstGeom prst="rect">
            <a:avLst/>
          </a:prstGeom>
        </p:spPr>
        <p:txBody>
          <a:bodyPr vert="horz" wrap="square" lIns="91440" tIns="45720" rIns="91440" bIns="45720" numCol="1" spcCol="45720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n-US" sz="1000" b="1">
                <a:solidFill>
                  <a:schemeClr val="bg1">
                    <a:lumMod val="50000"/>
                  </a:schemeClr>
                </a:solidFill>
                <a:latin typeface="Roboto" charset="0"/>
                <a:ea typeface="Roboto" charset="0"/>
                <a:cs typeface="Roboto" charset="0"/>
              </a:rPr>
              <a:t>FUNDED BY</a:t>
            </a:r>
          </a:p>
        </p:txBody>
      </p:sp>
      <p:pic>
        <p:nvPicPr>
          <p:cNvPr id="12" name="Picture 11">
            <a:extLst>
              <a:ext uri="{FF2B5EF4-FFF2-40B4-BE49-F238E27FC236}">
                <a16:creationId xmlns:a16="http://schemas.microsoft.com/office/drawing/2014/main" id="{9B0EE775-4810-4347-A4E4-A2E0370874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5737" y="6249133"/>
            <a:ext cx="728019" cy="486155"/>
          </a:xfrm>
          <a:prstGeom prst="rect">
            <a:avLst/>
          </a:prstGeom>
        </p:spPr>
      </p:pic>
      <p:sp>
        <p:nvSpPr>
          <p:cNvPr id="13" name="Title 1">
            <a:extLst>
              <a:ext uri="{FF2B5EF4-FFF2-40B4-BE49-F238E27FC236}">
                <a16:creationId xmlns:a16="http://schemas.microsoft.com/office/drawing/2014/main" id="{9C40BF40-D6E8-0442-A771-624B4170240A}"/>
              </a:ext>
            </a:extLst>
          </p:cNvPr>
          <p:cNvSpPr>
            <a:spLocks noGrp="1"/>
          </p:cNvSpPr>
          <p:nvPr>
            <p:ph type="title" hasCustomPrompt="1"/>
          </p:nvPr>
        </p:nvSpPr>
        <p:spPr>
          <a:xfrm>
            <a:off x="782881" y="1533653"/>
            <a:ext cx="6964613" cy="1948091"/>
          </a:xfrm>
        </p:spPr>
        <p:txBody>
          <a:bodyPr anchor="b">
            <a:normAutofit/>
          </a:bodyPr>
          <a:lstStyle>
            <a:lvl1pPr>
              <a:defRPr sz="4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THANK YOU!</a:t>
            </a:r>
          </a:p>
        </p:txBody>
      </p:sp>
      <p:sp>
        <p:nvSpPr>
          <p:cNvPr id="5" name="Rectangle 4">
            <a:extLst>
              <a:ext uri="{FF2B5EF4-FFF2-40B4-BE49-F238E27FC236}">
                <a16:creationId xmlns:a16="http://schemas.microsoft.com/office/drawing/2014/main" id="{31FCC553-6C26-BC46-82EF-2C1B54E97E96}"/>
              </a:ext>
            </a:extLst>
          </p:cNvPr>
          <p:cNvSpPr/>
          <p:nvPr userDrawn="1"/>
        </p:nvSpPr>
        <p:spPr>
          <a:xfrm>
            <a:off x="838200" y="3644304"/>
            <a:ext cx="1375611"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6AD1B728-4FB5-F049-AB74-E6D35DC15A96}"/>
              </a:ext>
            </a:extLst>
          </p:cNvPr>
          <p:cNvSpPr/>
          <p:nvPr userDrawn="1"/>
        </p:nvSpPr>
        <p:spPr>
          <a:xfrm>
            <a:off x="467504" y="6057319"/>
            <a:ext cx="5707759" cy="857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a:solidFill>
                  <a:schemeClr val="tx1">
                    <a:lumMod val="75000"/>
                    <a:lumOff val="25000"/>
                  </a:schemeClr>
                </a:solidFill>
                <a:latin typeface="Roboto Light"/>
              </a:rPr>
              <a:t>Mike: </a:t>
            </a:r>
            <a:r>
              <a:rPr lang="en-US" sz="1400" u="none">
                <a:solidFill>
                  <a:schemeClr val="accent1"/>
                </a:solidFill>
                <a:latin typeface="Roboto Light"/>
                <a:hlinkClick r:id="rId5">
                  <a:extLst>
                    <a:ext uri="{A12FA001-AC4F-418D-AE19-62706E023703}">
                      <ahyp:hlinkClr xmlns:ahyp="http://schemas.microsoft.com/office/drawing/2018/hyperlinkcolor" val="tx"/>
                    </a:ext>
                  </a:extLst>
                </a:hlinkClick>
              </a:rPr>
              <a:t>mleonard@hria.org</a:t>
            </a:r>
            <a:r>
              <a:rPr lang="en-US" sz="1400" u="none">
                <a:solidFill>
                  <a:schemeClr val="accent1"/>
                </a:solidFill>
                <a:latin typeface="Roboto Light"/>
              </a:rPr>
              <a:t>   </a:t>
            </a:r>
            <a:r>
              <a:rPr lang="en-US" sz="1400">
                <a:solidFill>
                  <a:schemeClr val="tx1">
                    <a:lumMod val="75000"/>
                    <a:lumOff val="25000"/>
                  </a:schemeClr>
                </a:solidFill>
                <a:latin typeface="Roboto Light"/>
              </a:rPr>
              <a:t>|   Elizabeth: </a:t>
            </a:r>
            <a:r>
              <a:rPr lang="en-US" sz="1400">
                <a:solidFill>
                  <a:schemeClr val="accent1"/>
                </a:solidFill>
                <a:latin typeface="Roboto Light"/>
                <a:hlinkClick r:id="rId6">
                  <a:extLst>
                    <a:ext uri="{A12FA001-AC4F-418D-AE19-62706E023703}">
                      <ahyp:hlinkClr xmlns:ahyp="http://schemas.microsoft.com/office/drawing/2018/hyperlinkcolor" val="tx"/>
                    </a:ext>
                  </a:extLst>
                </a:hlinkClick>
              </a:rPr>
              <a:t>ereardon@hria.org</a:t>
            </a:r>
            <a:endParaRPr lang="en-US" sz="1400">
              <a:solidFill>
                <a:schemeClr val="accent1"/>
              </a:solidFill>
              <a:latin typeface="Roboto Light"/>
            </a:endParaRPr>
          </a:p>
        </p:txBody>
      </p:sp>
    </p:spTree>
    <p:extLst>
      <p:ext uri="{BB962C8B-B14F-4D97-AF65-F5344CB8AC3E}">
        <p14:creationId xmlns:p14="http://schemas.microsoft.com/office/powerpoint/2010/main" val="372156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theme" Target="../theme/theme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106651-3FEC-8141-AD9D-AB6BA561CFDA}"/>
              </a:ext>
            </a:extLst>
          </p:cNvPr>
          <p:cNvSpPr>
            <a:spLocks noGrp="1"/>
          </p:cNvSpPr>
          <p:nvPr>
            <p:ph type="title"/>
          </p:nvPr>
        </p:nvSpPr>
        <p:spPr>
          <a:xfrm>
            <a:off x="473597" y="136525"/>
            <a:ext cx="11301308" cy="1098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7F847B-3878-F64D-A1A9-E55D985B664A}"/>
              </a:ext>
            </a:extLst>
          </p:cNvPr>
          <p:cNvSpPr>
            <a:spLocks noGrp="1"/>
          </p:cNvSpPr>
          <p:nvPr>
            <p:ph type="body" idx="1"/>
          </p:nvPr>
        </p:nvSpPr>
        <p:spPr>
          <a:xfrm>
            <a:off x="473597" y="1725328"/>
            <a:ext cx="11301308" cy="4451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DCB5A-C18C-184C-AB6C-4A62F6994339}"/>
              </a:ext>
            </a:extLst>
          </p:cNvPr>
          <p:cNvSpPr>
            <a:spLocks noGrp="1"/>
          </p:cNvSpPr>
          <p:nvPr>
            <p:ph type="dt" sz="half" idx="2"/>
          </p:nvPr>
        </p:nvSpPr>
        <p:spPr>
          <a:xfrm>
            <a:off x="473597"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fld id="{1DD3B765-ABE3-9945-B294-DA0F843CFD13}" type="datetime2">
              <a:rPr lang="en-US" smtClean="0"/>
              <a:t>Friday, January 24, 2025</a:t>
            </a:fld>
            <a:endParaRPr lang="en-US"/>
          </a:p>
        </p:txBody>
      </p:sp>
      <p:sp>
        <p:nvSpPr>
          <p:cNvPr id="5" name="Footer Placeholder 4">
            <a:extLst>
              <a:ext uri="{FF2B5EF4-FFF2-40B4-BE49-F238E27FC236}">
                <a16:creationId xmlns:a16="http://schemas.microsoft.com/office/drawing/2014/main" id="{D3399918-D255-CD46-9308-0661220B95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EDD5BAD8-EE11-A04E-BF2D-EF2FFA7FDE9C}"/>
              </a:ext>
            </a:extLst>
          </p:cNvPr>
          <p:cNvSpPr>
            <a:spLocks noGrp="1"/>
          </p:cNvSpPr>
          <p:nvPr>
            <p:ph type="sldNum" sz="quarter" idx="4"/>
          </p:nvPr>
        </p:nvSpPr>
        <p:spPr>
          <a:xfrm>
            <a:off x="9031705"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fld id="{CDAB618C-C30C-9546-A470-A28181F8AE7A}" type="slidenum">
              <a:rPr lang="en-US" smtClean="0"/>
              <a:pPr/>
              <a:t>‹#›</a:t>
            </a:fld>
            <a:endParaRPr lang="en-US"/>
          </a:p>
        </p:txBody>
      </p:sp>
      <p:sp>
        <p:nvSpPr>
          <p:cNvPr id="7" name="Rectangle 6">
            <a:extLst>
              <a:ext uri="{FF2B5EF4-FFF2-40B4-BE49-F238E27FC236}">
                <a16:creationId xmlns:a16="http://schemas.microsoft.com/office/drawing/2014/main" id="{25AEC984-3B06-B94D-BFC3-A8737C8F7A89}"/>
              </a:ext>
            </a:extLst>
          </p:cNvPr>
          <p:cNvSpPr/>
          <p:nvPr userDrawn="1"/>
        </p:nvSpPr>
        <p:spPr>
          <a:xfrm>
            <a:off x="473597" y="1239361"/>
            <a:ext cx="11301308" cy="27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ED9B46-9B88-1D4C-8E6C-1DAC430F9B41}"/>
              </a:ext>
            </a:extLst>
          </p:cNvPr>
          <p:cNvSpPr/>
          <p:nvPr userDrawn="1"/>
        </p:nvSpPr>
        <p:spPr>
          <a:xfrm>
            <a:off x="473599" y="1237123"/>
            <a:ext cx="457200" cy="27432"/>
          </a:xfrm>
          <a:prstGeom prst="rect">
            <a:avLst/>
          </a:prstGeom>
          <a:solidFill>
            <a:srgbClr val="E78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89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718" r:id="rId7"/>
    <p:sldLayoutId id="2147483715" r:id="rId8"/>
    <p:sldLayoutId id="2147483656" r:id="rId9"/>
    <p:sldLayoutId id="2147483719" r:id="rId10"/>
    <p:sldLayoutId id="2147483717" r:id="rId11"/>
  </p:sldLayoutIdLst>
  <p:hf hdr="0" ftr="0" dt="0"/>
  <p:txStyles>
    <p:titleStyle>
      <a:lvl1pPr algn="l" defTabSz="914400" rtl="0" eaLnBrk="1" latinLnBrk="0" hangingPunct="1">
        <a:lnSpc>
          <a:spcPct val="90000"/>
        </a:lnSpc>
        <a:spcBef>
          <a:spcPct val="0"/>
        </a:spcBef>
        <a:buNone/>
        <a:defRPr sz="36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p:titleStyle>
    <p:body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106651-3FEC-8141-AD9D-AB6BA561CFDA}"/>
              </a:ext>
            </a:extLst>
          </p:cNvPr>
          <p:cNvSpPr>
            <a:spLocks noGrp="1"/>
          </p:cNvSpPr>
          <p:nvPr>
            <p:ph type="title"/>
          </p:nvPr>
        </p:nvSpPr>
        <p:spPr>
          <a:xfrm>
            <a:off x="473597" y="136525"/>
            <a:ext cx="11301308" cy="1098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7F847B-3878-F64D-A1A9-E55D985B664A}"/>
              </a:ext>
            </a:extLst>
          </p:cNvPr>
          <p:cNvSpPr>
            <a:spLocks noGrp="1"/>
          </p:cNvSpPr>
          <p:nvPr>
            <p:ph type="body" idx="1"/>
          </p:nvPr>
        </p:nvSpPr>
        <p:spPr>
          <a:xfrm>
            <a:off x="473597" y="1725328"/>
            <a:ext cx="11301308" cy="4451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DCB5A-C18C-184C-AB6C-4A62F6994339}"/>
              </a:ext>
            </a:extLst>
          </p:cNvPr>
          <p:cNvSpPr>
            <a:spLocks noGrp="1"/>
          </p:cNvSpPr>
          <p:nvPr>
            <p:ph type="dt" sz="half" idx="2"/>
          </p:nvPr>
        </p:nvSpPr>
        <p:spPr>
          <a:xfrm>
            <a:off x="473597"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fld id="{1DD3B765-ABE3-9945-B294-DA0F843CFD13}" type="datetime2">
              <a:rPr lang="en-US" smtClean="0"/>
              <a:t>Friday, January 24, 2025</a:t>
            </a:fld>
            <a:endParaRPr lang="en-US"/>
          </a:p>
        </p:txBody>
      </p:sp>
      <p:sp>
        <p:nvSpPr>
          <p:cNvPr id="5" name="Footer Placeholder 4">
            <a:extLst>
              <a:ext uri="{FF2B5EF4-FFF2-40B4-BE49-F238E27FC236}">
                <a16:creationId xmlns:a16="http://schemas.microsoft.com/office/drawing/2014/main" id="{D3399918-D255-CD46-9308-0661220B95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EDD5BAD8-EE11-A04E-BF2D-EF2FFA7FDE9C}"/>
              </a:ext>
            </a:extLst>
          </p:cNvPr>
          <p:cNvSpPr>
            <a:spLocks noGrp="1"/>
          </p:cNvSpPr>
          <p:nvPr>
            <p:ph type="sldNum" sz="quarter" idx="4"/>
          </p:nvPr>
        </p:nvSpPr>
        <p:spPr>
          <a:xfrm>
            <a:off x="9031705"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fld id="{CDAB618C-C30C-9546-A470-A28181F8AE7A}" type="slidenum">
              <a:rPr lang="en-US" smtClean="0"/>
              <a:pPr/>
              <a:t>‹#›</a:t>
            </a:fld>
            <a:endParaRPr lang="en-US"/>
          </a:p>
        </p:txBody>
      </p:sp>
      <p:sp>
        <p:nvSpPr>
          <p:cNvPr id="7" name="Rectangle 6">
            <a:extLst>
              <a:ext uri="{FF2B5EF4-FFF2-40B4-BE49-F238E27FC236}">
                <a16:creationId xmlns:a16="http://schemas.microsoft.com/office/drawing/2014/main" id="{25AEC984-3B06-B94D-BFC3-A8737C8F7A89}"/>
              </a:ext>
            </a:extLst>
          </p:cNvPr>
          <p:cNvSpPr/>
          <p:nvPr userDrawn="1"/>
        </p:nvSpPr>
        <p:spPr>
          <a:xfrm>
            <a:off x="473597" y="1239361"/>
            <a:ext cx="11301308" cy="27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ED9B46-9B88-1D4C-8E6C-1DAC430F9B41}"/>
              </a:ext>
            </a:extLst>
          </p:cNvPr>
          <p:cNvSpPr/>
          <p:nvPr userDrawn="1"/>
        </p:nvSpPr>
        <p:spPr>
          <a:xfrm>
            <a:off x="473599" y="1237123"/>
            <a:ext cx="457200"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896033"/>
      </p:ext>
    </p:extLst>
  </p:cSld>
  <p:clrMap bg1="lt1" tx1="dk1" bg2="lt2" tx2="dk2" accent1="accent1" accent2="accent2" accent3="accent3" accent4="accent4" accent5="accent5" accent6="accent6" hlink="hlink" folHlink="folHlink"/>
  <p:sldLayoutIdLst>
    <p:sldLayoutId id="2147483686" r:id="rId1"/>
    <p:sldLayoutId id="2147483660" r:id="rId2"/>
    <p:sldLayoutId id="2147483661" r:id="rId3"/>
    <p:sldLayoutId id="2147483662" r:id="rId4"/>
    <p:sldLayoutId id="2147483663" r:id="rId5"/>
    <p:sldLayoutId id="2147483664" r:id="rId6"/>
    <p:sldLayoutId id="2147483665" r:id="rId7"/>
    <p:sldLayoutId id="2147483666" r:id="rId8"/>
    <p:sldLayoutId id="2147483714" r:id="rId9"/>
    <p:sldLayoutId id="2147483678" r:id="rId10"/>
    <p:sldLayoutId id="2147483679" r:id="rId11"/>
    <p:sldLayoutId id="2147483680" r:id="rId12"/>
    <p:sldLayoutId id="2147483681" r:id="rId13"/>
    <p:sldLayoutId id="2147483712" r:id="rId14"/>
    <p:sldLayoutId id="2147483682" r:id="rId15"/>
    <p:sldLayoutId id="2147483705" r:id="rId16"/>
    <p:sldLayoutId id="2147483675" r:id="rId17"/>
    <p:sldLayoutId id="2147483688" r:id="rId18"/>
    <p:sldLayoutId id="2147483695" r:id="rId19"/>
    <p:sldLayoutId id="2147483696" r:id="rId20"/>
    <p:sldLayoutId id="2147483703" r:id="rId21"/>
    <p:sldLayoutId id="2147483667" r:id="rId22"/>
  </p:sldLayoutIdLst>
  <p:hf hdr="0" ftr="0" dt="0"/>
  <p:txStyles>
    <p:titleStyle>
      <a:lvl1pPr algn="l" defTabSz="914400" rtl="0" eaLnBrk="1" latinLnBrk="0" hangingPunct="1">
        <a:lnSpc>
          <a:spcPct val="90000"/>
        </a:lnSpc>
        <a:spcBef>
          <a:spcPct val="0"/>
        </a:spcBef>
        <a:buNone/>
        <a:defRPr sz="3600" b="0" i="0" kern="120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p:titleStyle>
    <p:bodyStyle>
      <a:lvl1pPr marL="0" indent="0" algn="l" defTabSz="914400" rtl="0" eaLnBrk="1" latinLnBrk="0" hangingPunct="1">
        <a:lnSpc>
          <a:spcPct val="100000"/>
        </a:lnSpc>
        <a:spcBef>
          <a:spcPts val="1000"/>
        </a:spcBef>
        <a:spcAft>
          <a:spcPts val="500"/>
        </a:spcAft>
        <a:buFontTx/>
        <a:buNone/>
        <a:defRPr sz="2800" b="0" i="0" kern="120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106651-3FEC-8141-AD9D-AB6BA561CFDA}"/>
              </a:ext>
            </a:extLst>
          </p:cNvPr>
          <p:cNvSpPr>
            <a:spLocks noGrp="1"/>
          </p:cNvSpPr>
          <p:nvPr>
            <p:ph type="title"/>
          </p:nvPr>
        </p:nvSpPr>
        <p:spPr>
          <a:xfrm>
            <a:off x="473597" y="136525"/>
            <a:ext cx="11301308" cy="1098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7F847B-3878-F64D-A1A9-E55D985B664A}"/>
              </a:ext>
            </a:extLst>
          </p:cNvPr>
          <p:cNvSpPr>
            <a:spLocks noGrp="1"/>
          </p:cNvSpPr>
          <p:nvPr>
            <p:ph type="body" idx="1"/>
          </p:nvPr>
        </p:nvSpPr>
        <p:spPr>
          <a:xfrm>
            <a:off x="473597" y="1725328"/>
            <a:ext cx="11301308" cy="4451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DCB5A-C18C-184C-AB6C-4A62F6994339}"/>
              </a:ext>
            </a:extLst>
          </p:cNvPr>
          <p:cNvSpPr>
            <a:spLocks noGrp="1"/>
          </p:cNvSpPr>
          <p:nvPr>
            <p:ph type="dt" sz="half" idx="2"/>
          </p:nvPr>
        </p:nvSpPr>
        <p:spPr>
          <a:xfrm>
            <a:off x="473597"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fld id="{1DD3B765-ABE3-9945-B294-DA0F843CFD13}" type="datetime2">
              <a:rPr lang="en-US" smtClean="0"/>
              <a:t>Friday, January 24, 2025</a:t>
            </a:fld>
            <a:endParaRPr lang="en-US"/>
          </a:p>
        </p:txBody>
      </p:sp>
      <p:sp>
        <p:nvSpPr>
          <p:cNvPr id="5" name="Footer Placeholder 4">
            <a:extLst>
              <a:ext uri="{FF2B5EF4-FFF2-40B4-BE49-F238E27FC236}">
                <a16:creationId xmlns:a16="http://schemas.microsoft.com/office/drawing/2014/main" id="{D3399918-D255-CD46-9308-0661220B95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EDD5BAD8-EE11-A04E-BF2D-EF2FFA7FDE9C}"/>
              </a:ext>
            </a:extLst>
          </p:cNvPr>
          <p:cNvSpPr>
            <a:spLocks noGrp="1"/>
          </p:cNvSpPr>
          <p:nvPr>
            <p:ph type="sldNum" sz="quarter" idx="4"/>
          </p:nvPr>
        </p:nvSpPr>
        <p:spPr>
          <a:xfrm>
            <a:off x="9031705"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fld id="{CDAB618C-C30C-9546-A470-A28181F8AE7A}" type="slidenum">
              <a:rPr lang="en-US" smtClean="0"/>
              <a:pPr/>
              <a:t>‹#›</a:t>
            </a:fld>
            <a:endParaRPr lang="en-US"/>
          </a:p>
        </p:txBody>
      </p:sp>
      <p:sp>
        <p:nvSpPr>
          <p:cNvPr id="7" name="Rectangle 6">
            <a:extLst>
              <a:ext uri="{FF2B5EF4-FFF2-40B4-BE49-F238E27FC236}">
                <a16:creationId xmlns:a16="http://schemas.microsoft.com/office/drawing/2014/main" id="{25AEC984-3B06-B94D-BFC3-A8737C8F7A89}"/>
              </a:ext>
            </a:extLst>
          </p:cNvPr>
          <p:cNvSpPr/>
          <p:nvPr userDrawn="1"/>
        </p:nvSpPr>
        <p:spPr>
          <a:xfrm>
            <a:off x="473597" y="1239361"/>
            <a:ext cx="11301308" cy="27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ED9B46-9B88-1D4C-8E6C-1DAC430F9B41}"/>
              </a:ext>
            </a:extLst>
          </p:cNvPr>
          <p:cNvSpPr/>
          <p:nvPr userDrawn="1"/>
        </p:nvSpPr>
        <p:spPr>
          <a:xfrm>
            <a:off x="473599" y="1237123"/>
            <a:ext cx="457200" cy="274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89603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716" r:id="rId3"/>
    <p:sldLayoutId id="2147483687" r:id="rId4"/>
    <p:sldLayoutId id="2147483720" r:id="rId5"/>
    <p:sldLayoutId id="2147483689" r:id="rId6"/>
    <p:sldLayoutId id="2147483690" r:id="rId7"/>
  </p:sldLayoutIdLst>
  <p:hf hdr="0" ftr="0" dt="0"/>
  <p:txStyles>
    <p:titleStyle>
      <a:lvl1pPr algn="l" defTabSz="914400" rtl="0" eaLnBrk="1" latinLnBrk="0" hangingPunct="1">
        <a:lnSpc>
          <a:spcPct val="90000"/>
        </a:lnSpc>
        <a:spcBef>
          <a:spcPct val="0"/>
        </a:spcBef>
        <a:buNone/>
        <a:defRPr sz="3600" b="0" i="0" kern="120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p:titleStyle>
    <p:bodyStyle>
      <a:lvl1pPr marL="0" indent="0" algn="l" defTabSz="914400" rtl="0" eaLnBrk="1" latinLnBrk="0" hangingPunct="1">
        <a:lnSpc>
          <a:spcPct val="100000"/>
        </a:lnSpc>
        <a:spcBef>
          <a:spcPts val="1000"/>
        </a:spcBef>
        <a:spcAft>
          <a:spcPts val="500"/>
        </a:spcAft>
        <a:buFontTx/>
        <a:buNone/>
        <a:defRPr sz="2800" b="0" i="0" kern="120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3C67AD-B008-416C-96A1-F52EE56E7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02C242-706C-49D0-B725-BED8B6FEDC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E0F5E-DE07-4B6C-8FA1-07FF9753D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rasley" pitchFamily="2" charset="0"/>
              </a:defRPr>
            </a:lvl1pPr>
          </a:lstStyle>
          <a:p>
            <a:fld id="{C8A4ECFB-D3A0-493B-BF5B-61E3073F5CA1}" type="datetimeFigureOut">
              <a:rPr lang="en-US" smtClean="0"/>
              <a:pPr/>
              <a:t>1/24/2025</a:t>
            </a:fld>
            <a:endParaRPr lang="en-US"/>
          </a:p>
        </p:txBody>
      </p:sp>
      <p:sp>
        <p:nvSpPr>
          <p:cNvPr id="5" name="Footer Placeholder 4">
            <a:extLst>
              <a:ext uri="{FF2B5EF4-FFF2-40B4-BE49-F238E27FC236}">
                <a16:creationId xmlns:a16="http://schemas.microsoft.com/office/drawing/2014/main" id="{36FC7A0D-8F53-4353-A5B0-DBEEC32111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rasley" pitchFamily="2" charset="0"/>
              </a:defRPr>
            </a:lvl1pPr>
          </a:lstStyle>
          <a:p>
            <a:endParaRPr lang="en-US"/>
          </a:p>
        </p:txBody>
      </p:sp>
      <p:sp>
        <p:nvSpPr>
          <p:cNvPr id="6" name="Slide Number Placeholder 5">
            <a:extLst>
              <a:ext uri="{FF2B5EF4-FFF2-40B4-BE49-F238E27FC236}">
                <a16:creationId xmlns:a16="http://schemas.microsoft.com/office/drawing/2014/main" id="{14D738A2-FDB5-445A-8F45-FA173B730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rasley" pitchFamily="2" charset="0"/>
              </a:defRPr>
            </a:lvl1pPr>
          </a:lstStyle>
          <a:p>
            <a:fld id="{EF08B1D5-F2A3-44CB-9445-0B0FA77547C9}" type="slidenum">
              <a:rPr lang="en-US" smtClean="0"/>
              <a:pPr/>
              <a:t>‹#›</a:t>
            </a:fld>
            <a:endParaRPr lang="en-US"/>
          </a:p>
        </p:txBody>
      </p:sp>
    </p:spTree>
    <p:extLst>
      <p:ext uri="{BB962C8B-B14F-4D97-AF65-F5344CB8AC3E}">
        <p14:creationId xmlns:p14="http://schemas.microsoft.com/office/powerpoint/2010/main" val="236350617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Lst>
  <p:txStyles>
    <p:titleStyle>
      <a:lvl1pPr algn="l" defTabSz="914400" rtl="0" eaLnBrk="1" latinLnBrk="0" hangingPunct="1">
        <a:lnSpc>
          <a:spcPct val="90000"/>
        </a:lnSpc>
        <a:spcBef>
          <a:spcPct val="0"/>
        </a:spcBef>
        <a:buNone/>
        <a:defRPr sz="4400" kern="1200">
          <a:solidFill>
            <a:schemeClr val="tx1"/>
          </a:solidFill>
          <a:latin typeface="Sentinel Boo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ntinel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ntinel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ntinel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ntinel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ntinel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5.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167_BB35558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__AJv68xtxU?feature=oembed" TargetMode="Externa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RcAaZQQqd50?feature=oembed" TargetMode="Externa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massclearinghouse.ehs.state.ma.us/" TargetMode="External"/><Relationship Id="rId2" Type="http://schemas.openxmlformats.org/officeDocument/2006/relationships/hyperlink" Target="http://www.learn2cope.org/" TargetMode="External"/><Relationship Id="rId1" Type="http://schemas.openxmlformats.org/officeDocument/2006/relationships/slideLayout" Target="../slideLayouts/slideLayout2.xml"/><Relationship Id="rId6" Type="http://schemas.openxmlformats.org/officeDocument/2006/relationships/hyperlink" Target="http://www.mass.gov/narcan" TargetMode="External"/><Relationship Id="rId5" Type="http://schemas.openxmlformats.org/officeDocument/2006/relationships/hyperlink" Target="https://mahelplineonline.custhelp.com/app/account/opa_result/incident_id/MTUxMjcy" TargetMode="External"/><Relationship Id="rId4" Type="http://schemas.openxmlformats.org/officeDocument/2006/relationships/hyperlink" Target="https://helplinema.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mass.gov/service-details/community-naloxone-purchasing-program-cnpp" TargetMode="External"/><Relationship Id="rId2" Type="http://schemas.openxmlformats.org/officeDocument/2006/relationships/hyperlink" Target="https://www.mass.gov/news/order-of-the-commissioner-of-public-health-allowing-statewide-standing-order-for-community-dispensing-of-naloxone"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CHWQJfRz-jE?feature=oembed" TargetMode="Externa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behereinitiative.org/resources/" TargetMode="External"/><Relationship Id="rId7" Type="http://schemas.openxmlformats.org/officeDocument/2006/relationships/image" Target="../media/image73.svg"/><Relationship Id="rId2" Type="http://schemas.openxmlformats.org/officeDocument/2006/relationships/image" Target="../media/image71.jpeg"/><Relationship Id="rId1" Type="http://schemas.openxmlformats.org/officeDocument/2006/relationships/slideLayout" Target="../slideLayouts/slideLayout44.xml"/><Relationship Id="rId6" Type="http://schemas.openxmlformats.org/officeDocument/2006/relationships/image" Target="../media/image72.png"/><Relationship Id="rId5" Type="http://schemas.openxmlformats.org/officeDocument/2006/relationships/hyperlink" Target="https://behereinitiative.org/trainings/" TargetMode="External"/><Relationship Id="rId4" Type="http://schemas.openxmlformats.org/officeDocument/2006/relationships/hyperlink" Target="mailto:mleonard@hria.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helplinema.org/" TargetMode="Externa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hyperlink" Target="http://mass.gov/MAclearinghous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youcan.info/" TargetMode="External"/><Relationship Id="rId1" Type="http://schemas.openxmlformats.org/officeDocument/2006/relationships/slideLayout" Target="../slideLayouts/slideLayout44.xml"/><Relationship Id="rId4" Type="http://schemas.openxmlformats.org/officeDocument/2006/relationships/hyperlink" Target="http://youcan.info"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safe-spot.me/" TargetMode="Externa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mass.gov/service-details/community-naloxone-purchasing-program-cnpp"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svg"/><Relationship Id="rId7"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image" Target="../media/image19.sv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DA3C7A-E4B7-DB42-9073-1CEF618760BB}"/>
              </a:ext>
            </a:extLst>
          </p:cNvPr>
          <p:cNvSpPr>
            <a:spLocks noGrp="1"/>
          </p:cNvSpPr>
          <p:nvPr>
            <p:ph type="subTitle" idx="1"/>
          </p:nvPr>
        </p:nvSpPr>
        <p:spPr>
          <a:xfrm>
            <a:off x="782881" y="5259944"/>
            <a:ext cx="6694002" cy="814334"/>
          </a:xfrm>
        </p:spPr>
        <p:txBody>
          <a:bodyPr vert="horz" lIns="91440" tIns="45720" rIns="91440" bIns="45720" rtlCol="0" anchor="t">
            <a:noAutofit/>
          </a:bodyPr>
          <a:lstStyle/>
          <a:p>
            <a:r>
              <a:rPr lang="en-US" sz="1800">
                <a:latin typeface="Roboto Medium"/>
                <a:ea typeface="Roboto Medium"/>
                <a:cs typeface="Roboto Medium"/>
              </a:rPr>
              <a:t>9:30am-12pm</a:t>
            </a:r>
            <a:endParaRPr lang="en-US"/>
          </a:p>
        </p:txBody>
      </p:sp>
      <p:sp>
        <p:nvSpPr>
          <p:cNvPr id="4" name="Title 3">
            <a:extLst>
              <a:ext uri="{FF2B5EF4-FFF2-40B4-BE49-F238E27FC236}">
                <a16:creationId xmlns:a16="http://schemas.microsoft.com/office/drawing/2014/main" id="{2E90D97C-43F9-E24E-9125-CB0B0EBC18D2}"/>
              </a:ext>
            </a:extLst>
          </p:cNvPr>
          <p:cNvSpPr>
            <a:spLocks noGrp="1"/>
          </p:cNvSpPr>
          <p:nvPr>
            <p:ph type="title"/>
          </p:nvPr>
        </p:nvSpPr>
        <p:spPr/>
        <p:txBody>
          <a:bodyPr>
            <a:normAutofit/>
          </a:bodyPr>
          <a:lstStyle/>
          <a:p>
            <a:r>
              <a:rPr lang="en-US" sz="5400">
                <a:latin typeface="Roboto Light"/>
              </a:rPr>
              <a:t>Opioid Overdose Rescue (Part 1)</a:t>
            </a:r>
            <a:endParaRPr lang="en-US" sz="5400"/>
          </a:p>
        </p:txBody>
      </p:sp>
      <p:sp>
        <p:nvSpPr>
          <p:cNvPr id="5" name="Date Placeholder 2">
            <a:extLst>
              <a:ext uri="{FF2B5EF4-FFF2-40B4-BE49-F238E27FC236}">
                <a16:creationId xmlns:a16="http://schemas.microsoft.com/office/drawing/2014/main" id="{40BDE988-FD50-DF41-A88A-886E439E3F0E}"/>
              </a:ext>
            </a:extLst>
          </p:cNvPr>
          <p:cNvSpPr txBox="1">
            <a:spLocks/>
          </p:cNvSpPr>
          <p:nvPr/>
        </p:nvSpPr>
        <p:spPr>
          <a:xfrm>
            <a:off x="782881" y="63055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tx1">
                    <a:tint val="7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A3241D-1FEB-2049-A2F8-79395CAFBD4E}" type="datetime2">
              <a:rPr lang="en-US" smtClean="0"/>
              <a:pPr/>
              <a:t>Friday, January 24, 2025</a:t>
            </a:fld>
            <a:endParaRPr lang="en-US"/>
          </a:p>
        </p:txBody>
      </p:sp>
      <p:sp>
        <p:nvSpPr>
          <p:cNvPr id="3" name="Rectangle 2">
            <a:extLst>
              <a:ext uri="{FF2B5EF4-FFF2-40B4-BE49-F238E27FC236}">
                <a16:creationId xmlns:a16="http://schemas.microsoft.com/office/drawing/2014/main" id="{4DC7C299-78B3-50B0-13B8-D5EB959CB8BE}"/>
              </a:ext>
            </a:extLst>
          </p:cNvPr>
          <p:cNvSpPr/>
          <p:nvPr/>
        </p:nvSpPr>
        <p:spPr>
          <a:xfrm>
            <a:off x="7470856" y="6178336"/>
            <a:ext cx="2231571" cy="5851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79453FB3-0ABE-D817-E28C-625BE8279D3F}"/>
              </a:ext>
            </a:extLst>
          </p:cNvPr>
          <p:cNvPicPr>
            <a:picLocks noChangeAspect="1"/>
          </p:cNvPicPr>
          <p:nvPr/>
        </p:nvPicPr>
        <p:blipFill>
          <a:blip r:embed="rId3"/>
          <a:stretch>
            <a:fillRect/>
          </a:stretch>
        </p:blipFill>
        <p:spPr>
          <a:xfrm>
            <a:off x="7565572" y="6172122"/>
            <a:ext cx="1561377" cy="685198"/>
          </a:xfrm>
          <a:prstGeom prst="rect">
            <a:avLst/>
          </a:prstGeom>
          <a:ln>
            <a:noFill/>
          </a:ln>
        </p:spPr>
      </p:pic>
      <p:pic>
        <p:nvPicPr>
          <p:cNvPr id="7" name="Picture 6" descr="A blue and white sign with a white circle with a snake and text">
            <a:extLst>
              <a:ext uri="{FF2B5EF4-FFF2-40B4-BE49-F238E27FC236}">
                <a16:creationId xmlns:a16="http://schemas.microsoft.com/office/drawing/2014/main" id="{88937F81-04CB-28F7-713B-F73D4D37D826}"/>
              </a:ext>
            </a:extLst>
          </p:cNvPr>
          <p:cNvPicPr>
            <a:picLocks noChangeAspect="1"/>
          </p:cNvPicPr>
          <p:nvPr/>
        </p:nvPicPr>
        <p:blipFill>
          <a:blip r:embed="rId4"/>
          <a:stretch>
            <a:fillRect/>
          </a:stretch>
        </p:blipFill>
        <p:spPr>
          <a:xfrm>
            <a:off x="11090425" y="6117149"/>
            <a:ext cx="1102179" cy="738752"/>
          </a:xfrm>
          <a:prstGeom prst="rect">
            <a:avLst/>
          </a:prstGeom>
        </p:spPr>
      </p:pic>
    </p:spTree>
    <p:extLst>
      <p:ext uri="{BB962C8B-B14F-4D97-AF65-F5344CB8AC3E}">
        <p14:creationId xmlns:p14="http://schemas.microsoft.com/office/powerpoint/2010/main" val="173649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E0D8-5AAB-7E46-8667-FAC0B0E4E73C}"/>
              </a:ext>
            </a:extLst>
          </p:cNvPr>
          <p:cNvSpPr>
            <a:spLocks noGrp="1"/>
          </p:cNvSpPr>
          <p:nvPr>
            <p:ph type="title"/>
          </p:nvPr>
        </p:nvSpPr>
        <p:spPr/>
        <p:txBody>
          <a:bodyPr/>
          <a:lstStyle/>
          <a:p>
            <a:r>
              <a:rPr lang="en-US"/>
              <a:t>What are Opioids?</a:t>
            </a:r>
          </a:p>
        </p:txBody>
      </p:sp>
      <p:sp>
        <p:nvSpPr>
          <p:cNvPr id="3" name="Content Placeholder 2">
            <a:extLst>
              <a:ext uri="{FF2B5EF4-FFF2-40B4-BE49-F238E27FC236}">
                <a16:creationId xmlns:a16="http://schemas.microsoft.com/office/drawing/2014/main" id="{ED040582-D064-F54E-98F0-741D5FCE8B7A}"/>
              </a:ext>
            </a:extLst>
          </p:cNvPr>
          <p:cNvSpPr>
            <a:spLocks noGrp="1"/>
          </p:cNvSpPr>
          <p:nvPr>
            <p:ph idx="1"/>
          </p:nvPr>
        </p:nvSpPr>
        <p:spPr>
          <a:xfrm>
            <a:off x="473597" y="1725328"/>
            <a:ext cx="11301308" cy="5410968"/>
          </a:xfrm>
        </p:spPr>
        <p:txBody>
          <a:bodyPr numCol="3" spcCol="457200">
            <a:noAutofit/>
          </a:bodyPr>
          <a:lstStyle/>
          <a:p>
            <a:r>
              <a:rPr lang="en-US" sz="2400"/>
              <a:t>Natural Opioids</a:t>
            </a:r>
          </a:p>
          <a:p>
            <a:pPr marL="0" lvl="1" indent="0">
              <a:buNone/>
            </a:pPr>
            <a:r>
              <a:rPr lang="en-US" sz="2000"/>
              <a:t>Chemical compounds that </a:t>
            </a:r>
            <a:br>
              <a:rPr lang="en-US" sz="2000"/>
            </a:br>
            <a:r>
              <a:rPr lang="en-US" sz="2000"/>
              <a:t>are extracted or refined </a:t>
            </a:r>
            <a:br>
              <a:rPr lang="en-US" sz="2000"/>
            </a:br>
            <a:r>
              <a:rPr lang="en-US" sz="2000"/>
              <a:t>from natural plant matter </a:t>
            </a:r>
            <a:br>
              <a:rPr lang="en-US" sz="2000"/>
            </a:br>
            <a:r>
              <a:rPr lang="en-US" sz="2000"/>
              <a:t>such as the opium poppy. </a:t>
            </a:r>
          </a:p>
          <a:p>
            <a:pPr marL="0" lvl="1" indent="0">
              <a:buNone/>
            </a:pPr>
            <a:br>
              <a:rPr lang="en-US" sz="2000"/>
            </a:br>
            <a:r>
              <a:rPr lang="en-US" sz="2000">
                <a:latin typeface="Roboto Medium" panose="02000000000000000000" pitchFamily="2" charset="0"/>
                <a:ea typeface="Roboto Medium" panose="02000000000000000000" pitchFamily="2" charset="0"/>
                <a:cs typeface="Roboto Medium" panose="02000000000000000000" pitchFamily="2" charset="0"/>
              </a:rPr>
              <a:t>Examples:</a:t>
            </a:r>
          </a:p>
          <a:p>
            <a:pPr lvl="1">
              <a:spcBef>
                <a:spcPts val="0"/>
              </a:spcBef>
              <a:spcAft>
                <a:spcPts val="0"/>
              </a:spcAft>
            </a:pPr>
            <a:r>
              <a:rPr lang="en-US" sz="2000"/>
              <a:t>Opium</a:t>
            </a:r>
          </a:p>
          <a:p>
            <a:pPr lvl="1">
              <a:spcBef>
                <a:spcPts val="0"/>
              </a:spcBef>
              <a:spcAft>
                <a:spcPts val="0"/>
              </a:spcAft>
            </a:pPr>
            <a:r>
              <a:rPr lang="en-US" sz="2000"/>
              <a:t>Morphine</a:t>
            </a:r>
          </a:p>
          <a:p>
            <a:pPr lvl="1">
              <a:spcBef>
                <a:spcPts val="0"/>
              </a:spcBef>
              <a:spcAft>
                <a:spcPts val="0"/>
              </a:spcAft>
            </a:pPr>
            <a:r>
              <a:rPr lang="en-US" sz="2000"/>
              <a:t>Codeine</a:t>
            </a:r>
          </a:p>
          <a:p>
            <a:pPr marL="0" lvl="1" indent="0">
              <a:buNone/>
            </a:pPr>
            <a:endParaRPr lang="en-US"/>
          </a:p>
          <a:p>
            <a:pPr marL="0" lvl="1" indent="0">
              <a:buNone/>
            </a:pPr>
            <a:endParaRPr lang="en-US"/>
          </a:p>
          <a:p>
            <a:pPr marL="0" lvl="1" indent="0">
              <a:buNone/>
            </a:pPr>
            <a:endParaRPr lang="en-US"/>
          </a:p>
          <a:p>
            <a:r>
              <a:rPr lang="en-US" sz="2400"/>
              <a:t>Semi-synthetic Opioids</a:t>
            </a:r>
          </a:p>
          <a:p>
            <a:pPr marL="0" lvl="1" indent="0">
              <a:buNone/>
            </a:pPr>
            <a:r>
              <a:rPr lang="en-US" sz="2000"/>
              <a:t>Synthesized from </a:t>
            </a:r>
            <a:br>
              <a:rPr lang="en-US" sz="2000"/>
            </a:br>
            <a:r>
              <a:rPr lang="en-US" sz="2000"/>
              <a:t>natural opioids.</a:t>
            </a:r>
          </a:p>
          <a:p>
            <a:pPr marL="0" lvl="1" indent="0">
              <a:buNone/>
            </a:pPr>
            <a:br>
              <a:rPr lang="en-US" sz="2000"/>
            </a:br>
            <a:r>
              <a:rPr lang="en-US" sz="2000">
                <a:latin typeface="Roboto Medium" panose="02000000000000000000" pitchFamily="2" charset="0"/>
                <a:ea typeface="Roboto Medium" panose="02000000000000000000" pitchFamily="2" charset="0"/>
                <a:cs typeface="Roboto Medium" panose="02000000000000000000" pitchFamily="2" charset="0"/>
              </a:rPr>
              <a:t>Examples:</a:t>
            </a:r>
          </a:p>
          <a:p>
            <a:pPr lvl="1">
              <a:spcBef>
                <a:spcPts val="0"/>
              </a:spcBef>
              <a:spcAft>
                <a:spcPts val="0"/>
              </a:spcAft>
            </a:pPr>
            <a:r>
              <a:rPr lang="en-US" sz="2000"/>
              <a:t>Heroin</a:t>
            </a:r>
          </a:p>
          <a:p>
            <a:pPr lvl="1">
              <a:spcBef>
                <a:spcPts val="0"/>
              </a:spcBef>
              <a:spcAft>
                <a:spcPts val="0"/>
              </a:spcAft>
            </a:pPr>
            <a:r>
              <a:rPr lang="en-US" sz="2000"/>
              <a:t>Hydrocodone</a:t>
            </a:r>
          </a:p>
          <a:p>
            <a:pPr lvl="1">
              <a:spcBef>
                <a:spcPts val="0"/>
              </a:spcBef>
              <a:spcAft>
                <a:spcPts val="0"/>
              </a:spcAft>
            </a:pPr>
            <a:r>
              <a:rPr lang="en-US" sz="2000"/>
              <a:t>Hydromorphone</a:t>
            </a:r>
          </a:p>
          <a:p>
            <a:pPr lvl="1">
              <a:spcBef>
                <a:spcPts val="0"/>
              </a:spcBef>
              <a:spcAft>
                <a:spcPts val="0"/>
              </a:spcAft>
            </a:pPr>
            <a:r>
              <a:rPr lang="en-US" sz="2000"/>
              <a:t>Oxycodone</a:t>
            </a:r>
          </a:p>
          <a:p>
            <a:pPr lvl="1">
              <a:spcBef>
                <a:spcPts val="0"/>
              </a:spcBef>
              <a:spcAft>
                <a:spcPts val="0"/>
              </a:spcAft>
            </a:pPr>
            <a:r>
              <a:rPr lang="en-US" sz="2000"/>
              <a:t>Oxymorphone</a:t>
            </a:r>
          </a:p>
          <a:p>
            <a:pPr lvl="1">
              <a:spcBef>
                <a:spcPts val="0"/>
              </a:spcBef>
              <a:spcAft>
                <a:spcPts val="0"/>
              </a:spcAft>
            </a:pPr>
            <a:r>
              <a:rPr lang="en-US" sz="2000"/>
              <a:t>Buprenorphine</a:t>
            </a:r>
          </a:p>
          <a:p>
            <a:endParaRPr lang="en-US" sz="2400"/>
          </a:p>
          <a:p>
            <a:endParaRPr lang="en-US" sz="2400"/>
          </a:p>
          <a:p>
            <a:r>
              <a:rPr lang="en-US" sz="2400"/>
              <a:t>Synthetic Opioids</a:t>
            </a:r>
          </a:p>
          <a:p>
            <a:pPr marL="0" lvl="1" indent="0">
              <a:buNone/>
            </a:pPr>
            <a:r>
              <a:rPr lang="en-US" sz="2000"/>
              <a:t>Synthesized to have </a:t>
            </a:r>
            <a:br>
              <a:rPr lang="en-US" sz="2000"/>
            </a:br>
            <a:r>
              <a:rPr lang="en-US" sz="2000"/>
              <a:t>opiate-like effects.</a:t>
            </a:r>
            <a:br>
              <a:rPr lang="en-US" sz="2000"/>
            </a:br>
            <a:r>
              <a:rPr lang="en-US" sz="2000"/>
              <a:t>Not naturally occurring. </a:t>
            </a:r>
          </a:p>
          <a:p>
            <a:pPr marL="0" lvl="1" indent="0">
              <a:buNone/>
            </a:pPr>
            <a:br>
              <a:rPr lang="en-US" sz="2000"/>
            </a:br>
            <a:r>
              <a:rPr lang="en-US" sz="2000">
                <a:latin typeface="Roboto Medium" panose="02000000000000000000" pitchFamily="2" charset="0"/>
                <a:ea typeface="Roboto Medium" panose="02000000000000000000" pitchFamily="2" charset="0"/>
                <a:cs typeface="Roboto Medium" panose="02000000000000000000" pitchFamily="2" charset="0"/>
              </a:rPr>
              <a:t>Examples:</a:t>
            </a:r>
          </a:p>
          <a:p>
            <a:pPr lvl="1">
              <a:spcBef>
                <a:spcPts val="0"/>
              </a:spcBef>
              <a:spcAft>
                <a:spcPts val="0"/>
              </a:spcAft>
            </a:pPr>
            <a:r>
              <a:rPr lang="en-US" sz="2000"/>
              <a:t>Fentanyl</a:t>
            </a:r>
          </a:p>
          <a:p>
            <a:pPr lvl="1">
              <a:spcBef>
                <a:spcPts val="0"/>
              </a:spcBef>
              <a:spcAft>
                <a:spcPts val="0"/>
              </a:spcAft>
            </a:pPr>
            <a:r>
              <a:rPr lang="en-US" sz="2000"/>
              <a:t>Methadone</a:t>
            </a:r>
          </a:p>
          <a:p>
            <a:pPr lvl="1">
              <a:spcBef>
                <a:spcPts val="0"/>
              </a:spcBef>
              <a:spcAft>
                <a:spcPts val="0"/>
              </a:spcAft>
            </a:pPr>
            <a:r>
              <a:rPr lang="en-US" sz="2000"/>
              <a:t>Tramadol</a:t>
            </a:r>
          </a:p>
          <a:p>
            <a:pPr lvl="1"/>
            <a:endParaRPr lang="en-US"/>
          </a:p>
          <a:p>
            <a:pPr lvl="1"/>
            <a:endParaRPr lang="en-US"/>
          </a:p>
        </p:txBody>
      </p:sp>
      <p:sp>
        <p:nvSpPr>
          <p:cNvPr id="5" name="Slide Number Placeholder 4">
            <a:extLst>
              <a:ext uri="{FF2B5EF4-FFF2-40B4-BE49-F238E27FC236}">
                <a16:creationId xmlns:a16="http://schemas.microsoft.com/office/drawing/2014/main" id="{D6EDE35E-106D-5E48-BB39-4E3F8529FE93}"/>
              </a:ext>
            </a:extLst>
          </p:cNvPr>
          <p:cNvSpPr>
            <a:spLocks noGrp="1"/>
          </p:cNvSpPr>
          <p:nvPr>
            <p:ph type="sldNum" sz="quarter" idx="12"/>
          </p:nvPr>
        </p:nvSpPr>
        <p:spPr/>
        <p:txBody>
          <a:bodyPr/>
          <a:lstStyle/>
          <a:p>
            <a:fld id="{CDAB618C-C30C-9546-A470-A28181F8AE7A}" type="slidenum">
              <a:rPr lang="en-US" dirty="0" smtClean="0"/>
              <a:t>9</a:t>
            </a:fld>
            <a:endParaRPr lang="en-US"/>
          </a:p>
        </p:txBody>
      </p:sp>
    </p:spTree>
    <p:extLst>
      <p:ext uri="{BB962C8B-B14F-4D97-AF65-F5344CB8AC3E}">
        <p14:creationId xmlns:p14="http://schemas.microsoft.com/office/powerpoint/2010/main" val="267286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07931B-3CAC-354C-B0CD-4FA0E8398F07}"/>
              </a:ext>
            </a:extLst>
          </p:cNvPr>
          <p:cNvSpPr/>
          <p:nvPr/>
        </p:nvSpPr>
        <p:spPr>
          <a:xfrm>
            <a:off x="0" y="1234885"/>
            <a:ext cx="12192000" cy="5623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221729-9865-DF47-9312-63017097D7B0}"/>
              </a:ext>
            </a:extLst>
          </p:cNvPr>
          <p:cNvSpPr/>
          <p:nvPr/>
        </p:nvSpPr>
        <p:spPr>
          <a:xfrm>
            <a:off x="487028" y="1838848"/>
            <a:ext cx="3624449" cy="4517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68F6F71-6068-D041-A6DC-52DFD6376EAE}"/>
              </a:ext>
            </a:extLst>
          </p:cNvPr>
          <p:cNvSpPr/>
          <p:nvPr/>
        </p:nvSpPr>
        <p:spPr>
          <a:xfrm>
            <a:off x="4269655" y="1838848"/>
            <a:ext cx="3624449" cy="4517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83D970-95C6-D84B-97C7-93492998A542}"/>
              </a:ext>
            </a:extLst>
          </p:cNvPr>
          <p:cNvSpPr/>
          <p:nvPr/>
        </p:nvSpPr>
        <p:spPr>
          <a:xfrm>
            <a:off x="8113124" y="1838848"/>
            <a:ext cx="3624449" cy="4517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64435B-1931-3C4C-B03C-1D3A56864415}"/>
              </a:ext>
            </a:extLst>
          </p:cNvPr>
          <p:cNvSpPr>
            <a:spLocks noGrp="1"/>
          </p:cNvSpPr>
          <p:nvPr>
            <p:ph type="title"/>
          </p:nvPr>
        </p:nvSpPr>
        <p:spPr/>
        <p:txBody>
          <a:bodyPr/>
          <a:lstStyle/>
          <a:p>
            <a:r>
              <a:rPr lang="en-US">
                <a:solidFill>
                  <a:schemeClr val="accent3"/>
                </a:solidFill>
                <a:latin typeface="Roboto Medium"/>
                <a:ea typeface="Roboto Medium"/>
                <a:cs typeface="Roboto Medium"/>
              </a:rPr>
              <a:t>Fentanyl: Know the Facts</a:t>
            </a:r>
            <a:endParaRPr lang="en-US">
              <a:solidFill>
                <a:schemeClr val="accent3"/>
              </a:solidFill>
            </a:endParaRPr>
          </a:p>
        </p:txBody>
      </p:sp>
      <p:sp>
        <p:nvSpPr>
          <p:cNvPr id="3" name="Content Placeholder 2">
            <a:extLst>
              <a:ext uri="{FF2B5EF4-FFF2-40B4-BE49-F238E27FC236}">
                <a16:creationId xmlns:a16="http://schemas.microsoft.com/office/drawing/2014/main" id="{2E36653B-B41D-9345-B428-5B3B509E6361}"/>
              </a:ext>
            </a:extLst>
          </p:cNvPr>
          <p:cNvSpPr>
            <a:spLocks noGrp="1"/>
          </p:cNvSpPr>
          <p:nvPr>
            <p:ph idx="1"/>
          </p:nvPr>
        </p:nvSpPr>
        <p:spPr>
          <a:xfrm>
            <a:off x="606468" y="2036446"/>
            <a:ext cx="3373861" cy="3793151"/>
          </a:xfrm>
        </p:spPr>
        <p:txBody>
          <a:bodyPr vert="horz" lIns="91440" tIns="45720" rIns="91440" bIns="45720" rtlCol="0" anchor="t">
            <a:noAutofit/>
          </a:bodyPr>
          <a:lstStyle/>
          <a:p>
            <a:pPr>
              <a:spcAft>
                <a:spcPts val="1500"/>
              </a:spcAft>
            </a:pPr>
            <a:r>
              <a:rPr lang="en-US" sz="2100">
                <a:solidFill>
                  <a:schemeClr val="accent3"/>
                </a:solidFill>
                <a:latin typeface="Roboto Medium"/>
                <a:ea typeface="Roboto Medium"/>
                <a:cs typeface="Roboto Medium"/>
              </a:rPr>
              <a:t>It's potent and fast-acting.</a:t>
            </a:r>
            <a:endParaRPr lang="en-US">
              <a:solidFill>
                <a:schemeClr val="accent3"/>
              </a:solidFill>
            </a:endParaRPr>
          </a:p>
          <a:p>
            <a:pPr marL="285750" indent="-285750">
              <a:spcBef>
                <a:spcPts val="0"/>
              </a:spcBef>
              <a:buFont typeface="Arial"/>
              <a:buChar char="•"/>
            </a:pPr>
            <a:r>
              <a:rPr lang="en-US" sz="1800">
                <a:solidFill>
                  <a:schemeClr val="tx1">
                    <a:lumMod val="65000"/>
                    <a:lumOff val="35000"/>
                  </a:schemeClr>
                </a:solidFill>
                <a:latin typeface="Roboto Light"/>
                <a:ea typeface="Roboto Medium"/>
                <a:cs typeface="Roboto Light"/>
              </a:rPr>
              <a:t>Fentanyl is </a:t>
            </a:r>
            <a:r>
              <a:rPr lang="en-US" sz="1800" b="1">
                <a:solidFill>
                  <a:schemeClr val="tx1">
                    <a:lumMod val="65000"/>
                    <a:lumOff val="35000"/>
                  </a:schemeClr>
                </a:solidFill>
                <a:latin typeface="Roboto Light"/>
                <a:ea typeface="Roboto Medium"/>
                <a:cs typeface="Roboto Light"/>
              </a:rPr>
              <a:t>50x stronger</a:t>
            </a:r>
            <a:r>
              <a:rPr lang="en-US" sz="1800">
                <a:solidFill>
                  <a:schemeClr val="tx1">
                    <a:lumMod val="65000"/>
                    <a:lumOff val="35000"/>
                  </a:schemeClr>
                </a:solidFill>
                <a:latin typeface="Roboto Light"/>
                <a:ea typeface="Roboto Medium"/>
                <a:cs typeface="Roboto Light"/>
              </a:rPr>
              <a:t> than heroin and </a:t>
            </a:r>
            <a:r>
              <a:rPr lang="en-US" sz="1800" b="1">
                <a:solidFill>
                  <a:schemeClr val="tx1">
                    <a:lumMod val="65000"/>
                    <a:lumOff val="35000"/>
                  </a:schemeClr>
                </a:solidFill>
                <a:latin typeface="Roboto Light"/>
                <a:ea typeface="Roboto Medium"/>
                <a:cs typeface="Roboto Light"/>
              </a:rPr>
              <a:t>100x more powerful</a:t>
            </a:r>
            <a:r>
              <a:rPr lang="en-US" sz="1800">
                <a:solidFill>
                  <a:schemeClr val="tx1">
                    <a:lumMod val="65000"/>
                    <a:lumOff val="35000"/>
                  </a:schemeClr>
                </a:solidFill>
                <a:latin typeface="Roboto Light"/>
                <a:ea typeface="Roboto Medium"/>
                <a:cs typeface="Roboto Light"/>
              </a:rPr>
              <a:t> than morphine.</a:t>
            </a:r>
          </a:p>
          <a:p>
            <a:pPr marL="285750" indent="-285750">
              <a:spcBef>
                <a:spcPts val="0"/>
              </a:spcBef>
              <a:buFont typeface="Arial"/>
              <a:buChar char="•"/>
            </a:pPr>
            <a:r>
              <a:rPr lang="en-US" sz="1800">
                <a:solidFill>
                  <a:schemeClr val="tx1">
                    <a:lumMod val="65000"/>
                    <a:lumOff val="35000"/>
                  </a:schemeClr>
                </a:solidFill>
                <a:latin typeface="Roboto Light"/>
                <a:ea typeface="Roboto Medium"/>
                <a:cs typeface="Roboto Light"/>
              </a:rPr>
              <a:t>It has a stronger affinity and binds faster to the body's opioid receptors than other opioids,</a:t>
            </a:r>
            <a:endParaRPr lang="en-US" sz="1800">
              <a:solidFill>
                <a:schemeClr val="tx1">
                  <a:lumMod val="65000"/>
                  <a:lumOff val="35000"/>
                </a:schemeClr>
              </a:solidFill>
              <a:latin typeface="Roboto Light"/>
              <a:cs typeface="Roboto Light"/>
            </a:endParaRPr>
          </a:p>
          <a:p>
            <a:pPr>
              <a:spcBef>
                <a:spcPts val="0"/>
              </a:spcBef>
            </a:pPr>
            <a:endParaRPr lang="en-US" sz="1800">
              <a:solidFill>
                <a:schemeClr val="tx1">
                  <a:lumMod val="65000"/>
                  <a:lumOff val="35000"/>
                </a:schemeClr>
              </a:solidFill>
              <a:latin typeface="Roboto Light"/>
              <a:cs typeface="Roboto Light"/>
            </a:endParaRPr>
          </a:p>
          <a:p>
            <a:pPr>
              <a:spcBef>
                <a:spcPts val="0"/>
              </a:spcBef>
            </a:pPr>
            <a:endParaRPr lang="en-US" sz="1400">
              <a:solidFill>
                <a:schemeClr val="tx1">
                  <a:lumMod val="65000"/>
                  <a:lumOff val="35000"/>
                </a:schemeClr>
              </a:solidFill>
              <a:latin typeface="Roboto Light"/>
            </a:endParaRPr>
          </a:p>
        </p:txBody>
      </p:sp>
      <p:sp>
        <p:nvSpPr>
          <p:cNvPr id="4" name="Slide Number Placeholder 3">
            <a:extLst>
              <a:ext uri="{FF2B5EF4-FFF2-40B4-BE49-F238E27FC236}">
                <a16:creationId xmlns:a16="http://schemas.microsoft.com/office/drawing/2014/main" id="{51C416DA-3022-504B-A708-173CA95D5B1F}"/>
              </a:ext>
            </a:extLst>
          </p:cNvPr>
          <p:cNvSpPr>
            <a:spLocks noGrp="1"/>
          </p:cNvSpPr>
          <p:nvPr>
            <p:ph type="sldNum" sz="quarter" idx="12"/>
          </p:nvPr>
        </p:nvSpPr>
        <p:spPr/>
        <p:txBody>
          <a:bodyPr/>
          <a:lstStyle/>
          <a:p>
            <a:fld id="{CDAB618C-C30C-9546-A470-A28181F8AE7A}" type="slidenum">
              <a:rPr lang="en-US" smtClean="0"/>
              <a:t>10</a:t>
            </a:fld>
            <a:endParaRPr lang="en-US"/>
          </a:p>
        </p:txBody>
      </p:sp>
      <p:sp>
        <p:nvSpPr>
          <p:cNvPr id="17" name="Content Placeholder 2">
            <a:extLst>
              <a:ext uri="{FF2B5EF4-FFF2-40B4-BE49-F238E27FC236}">
                <a16:creationId xmlns:a16="http://schemas.microsoft.com/office/drawing/2014/main" id="{5F83C651-9553-B74D-9A97-4A2CBF200AA7}"/>
              </a:ext>
            </a:extLst>
          </p:cNvPr>
          <p:cNvSpPr txBox="1">
            <a:spLocks/>
          </p:cNvSpPr>
          <p:nvPr/>
        </p:nvSpPr>
        <p:spPr>
          <a:xfrm>
            <a:off x="4478992" y="2035345"/>
            <a:ext cx="3290518" cy="379315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2"/>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Clr>
                <a:schemeClr val="accent3"/>
              </a:buClr>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System Font Regular"/>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500"/>
              </a:spcAft>
            </a:pPr>
            <a:r>
              <a:rPr lang="en-US" sz="2100">
                <a:solidFill>
                  <a:schemeClr val="accent3"/>
                </a:solidFill>
                <a:latin typeface="Roboto Medium"/>
                <a:ea typeface="Roboto Medium"/>
                <a:cs typeface="Roboto Medium"/>
              </a:rPr>
              <a:t>It's omnipresent. </a:t>
            </a:r>
            <a:endParaRPr lang="en-US">
              <a:solidFill>
                <a:schemeClr val="accent3"/>
              </a:solidFill>
            </a:endParaRPr>
          </a:p>
          <a:p>
            <a:pPr marL="285750" indent="-285750">
              <a:spcBef>
                <a:spcPts val="0"/>
              </a:spcBef>
              <a:buFont typeface="Arial"/>
              <a:buChar char="•"/>
            </a:pPr>
            <a:r>
              <a:rPr lang="en-US" sz="1800">
                <a:solidFill>
                  <a:schemeClr val="tx1">
                    <a:lumMod val="65000"/>
                    <a:lumOff val="35000"/>
                  </a:schemeClr>
                </a:solidFill>
                <a:latin typeface="Roboto Light"/>
                <a:ea typeface="Roboto Medium"/>
                <a:cs typeface="Roboto Medium"/>
              </a:rPr>
              <a:t>Fentanyl is administered in medical settings, but today it often shows up as an illicitly manufactured street drug, cheaper to produce than other drugs like heroin.</a:t>
            </a:r>
          </a:p>
          <a:p>
            <a:pPr marL="285750" indent="-285750">
              <a:spcBef>
                <a:spcPts val="0"/>
              </a:spcBef>
              <a:buFont typeface="Arial"/>
              <a:buChar char="•"/>
            </a:pPr>
            <a:r>
              <a:rPr lang="en-US" sz="1800">
                <a:solidFill>
                  <a:schemeClr val="tx1">
                    <a:lumMod val="65000"/>
                    <a:lumOff val="35000"/>
                  </a:schemeClr>
                </a:solidFill>
                <a:latin typeface="Roboto Light"/>
                <a:ea typeface="Roboto Medium"/>
                <a:cs typeface="Roboto Medium"/>
              </a:rPr>
              <a:t>In MA, many street drugs, including non-opioids like cocaine, have been found contaminated with fentanyl. However, there is </a:t>
            </a:r>
            <a:r>
              <a:rPr lang="en-US" sz="1800" b="1">
                <a:solidFill>
                  <a:schemeClr val="tx1">
                    <a:lumMod val="65000"/>
                    <a:lumOff val="35000"/>
                  </a:schemeClr>
                </a:solidFill>
                <a:latin typeface="Roboto Light"/>
                <a:ea typeface="Roboto Medium"/>
                <a:cs typeface="Roboto Medium"/>
              </a:rPr>
              <a:t>no evidence to support this risk for cannabis use.</a:t>
            </a:r>
            <a:endParaRPr lang="en-US" sz="1800" b="1">
              <a:solidFill>
                <a:schemeClr val="tx1">
                  <a:lumMod val="65000"/>
                  <a:lumOff val="35000"/>
                </a:schemeClr>
              </a:solidFill>
              <a:latin typeface="Roboto Light"/>
            </a:endParaRPr>
          </a:p>
        </p:txBody>
      </p:sp>
      <p:sp>
        <p:nvSpPr>
          <p:cNvPr id="18" name="Content Placeholder 2">
            <a:extLst>
              <a:ext uri="{FF2B5EF4-FFF2-40B4-BE49-F238E27FC236}">
                <a16:creationId xmlns:a16="http://schemas.microsoft.com/office/drawing/2014/main" id="{0C2812A1-4769-174A-B169-DC3ED5CB8B93}"/>
              </a:ext>
            </a:extLst>
          </p:cNvPr>
          <p:cNvSpPr txBox="1">
            <a:spLocks/>
          </p:cNvSpPr>
          <p:nvPr/>
        </p:nvSpPr>
        <p:spPr>
          <a:xfrm>
            <a:off x="8327084" y="2024540"/>
            <a:ext cx="3191469" cy="379315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2"/>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Clr>
                <a:schemeClr val="accent3"/>
              </a:buClr>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System Font Regular"/>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500"/>
              </a:spcAft>
            </a:pPr>
            <a:r>
              <a:rPr lang="en-US" sz="2100">
                <a:solidFill>
                  <a:schemeClr val="accent3"/>
                </a:solidFill>
                <a:latin typeface="Roboto Medium"/>
                <a:ea typeface="Roboto Medium"/>
                <a:cs typeface="Roboto Medium"/>
              </a:rPr>
              <a:t>It's safe to respond to a fentanyl overdose.</a:t>
            </a:r>
            <a:endParaRPr lang="en-US">
              <a:solidFill>
                <a:schemeClr val="accent3"/>
              </a:solidFill>
            </a:endParaRPr>
          </a:p>
          <a:p>
            <a:pPr marL="285750" indent="-285750">
              <a:spcBef>
                <a:spcPts val="0"/>
              </a:spcBef>
              <a:buFont typeface="Arial"/>
              <a:buChar char="•"/>
            </a:pPr>
            <a:r>
              <a:rPr lang="en-US" sz="1800">
                <a:solidFill>
                  <a:schemeClr val="tx1">
                    <a:lumMod val="65000"/>
                    <a:lumOff val="35000"/>
                  </a:schemeClr>
                </a:solidFill>
                <a:latin typeface="Roboto Light"/>
                <a:ea typeface="Roboto Medium"/>
                <a:cs typeface="Roboto Medium"/>
              </a:rPr>
              <a:t>You </a:t>
            </a:r>
            <a:r>
              <a:rPr lang="en-US" sz="1800" b="1">
                <a:solidFill>
                  <a:schemeClr val="tx1">
                    <a:lumMod val="65000"/>
                    <a:lumOff val="35000"/>
                  </a:schemeClr>
                </a:solidFill>
                <a:latin typeface="Roboto Light"/>
                <a:ea typeface="Roboto Medium"/>
                <a:cs typeface="Roboto Medium"/>
              </a:rPr>
              <a:t>cannot overdose from touching</a:t>
            </a:r>
            <a:r>
              <a:rPr lang="en-US" sz="1800">
                <a:solidFill>
                  <a:schemeClr val="tx1">
                    <a:lumMod val="65000"/>
                    <a:lumOff val="35000"/>
                  </a:schemeClr>
                </a:solidFill>
                <a:latin typeface="Roboto Light"/>
                <a:ea typeface="Roboto Medium"/>
                <a:cs typeface="Roboto Medium"/>
              </a:rPr>
              <a:t> fentanyl.</a:t>
            </a:r>
          </a:p>
          <a:p>
            <a:pPr marL="285750" indent="-285750">
              <a:spcBef>
                <a:spcPts val="0"/>
              </a:spcBef>
              <a:buFont typeface="Arial"/>
              <a:buChar char="•"/>
            </a:pPr>
            <a:r>
              <a:rPr lang="en-US" sz="1800">
                <a:solidFill>
                  <a:schemeClr val="tx1">
                    <a:lumMod val="65000"/>
                    <a:lumOff val="35000"/>
                  </a:schemeClr>
                </a:solidFill>
                <a:latin typeface="Roboto Light"/>
                <a:ea typeface="Roboto Medium"/>
                <a:cs typeface="Roboto Medium"/>
              </a:rPr>
              <a:t>Being in a room where powder fentanyl is present poses little to no risk of exposure via air.</a:t>
            </a:r>
            <a:endParaRPr lang="en-US" sz="1800">
              <a:solidFill>
                <a:schemeClr val="tx1">
                  <a:lumMod val="65000"/>
                  <a:lumOff val="35000"/>
                </a:schemeClr>
              </a:solidFill>
              <a:latin typeface="Roboto Light"/>
              <a:cs typeface="Roboto Medium"/>
            </a:endParaRPr>
          </a:p>
          <a:p>
            <a:pPr marL="285750" indent="-285750">
              <a:spcBef>
                <a:spcPts val="0"/>
              </a:spcBef>
              <a:buFont typeface="Arial"/>
              <a:buChar char="•"/>
            </a:pPr>
            <a:endParaRPr lang="en-US" sz="1800">
              <a:solidFill>
                <a:schemeClr val="tx1">
                  <a:lumMod val="65000"/>
                  <a:lumOff val="35000"/>
                </a:schemeClr>
              </a:solidFill>
              <a:latin typeface="Roboto Light"/>
              <a:cs typeface="Roboto Medium"/>
            </a:endParaRPr>
          </a:p>
        </p:txBody>
      </p:sp>
      <p:pic>
        <p:nvPicPr>
          <p:cNvPr id="6" name="Graphic 7" descr="Magnet with solid fill">
            <a:extLst>
              <a:ext uri="{FF2B5EF4-FFF2-40B4-BE49-F238E27FC236}">
                <a16:creationId xmlns:a16="http://schemas.microsoft.com/office/drawing/2014/main" id="{B655822A-CC42-E959-FD0F-A8966CC0C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370" y="4925586"/>
            <a:ext cx="1212056" cy="1188243"/>
          </a:xfrm>
          <a:prstGeom prst="rect">
            <a:avLst/>
          </a:prstGeom>
        </p:spPr>
      </p:pic>
      <p:pic>
        <p:nvPicPr>
          <p:cNvPr id="9" name="Graphic 9" descr="Life ring with solid fill">
            <a:extLst>
              <a:ext uri="{FF2B5EF4-FFF2-40B4-BE49-F238E27FC236}">
                <a16:creationId xmlns:a16="http://schemas.microsoft.com/office/drawing/2014/main" id="{BB5F9F77-DDE5-283E-0B99-94ECB02E86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1775" y="4794618"/>
            <a:ext cx="1473993" cy="1450181"/>
          </a:xfrm>
          <a:prstGeom prst="rect">
            <a:avLst/>
          </a:prstGeom>
        </p:spPr>
      </p:pic>
    </p:spTree>
    <p:extLst>
      <p:ext uri="{BB962C8B-B14F-4D97-AF65-F5344CB8AC3E}">
        <p14:creationId xmlns:p14="http://schemas.microsoft.com/office/powerpoint/2010/main" val="182398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E0D8-5AAB-7E46-8667-FAC0B0E4E73C}"/>
              </a:ext>
            </a:extLst>
          </p:cNvPr>
          <p:cNvSpPr>
            <a:spLocks noGrp="1"/>
          </p:cNvSpPr>
          <p:nvPr>
            <p:ph type="title"/>
          </p:nvPr>
        </p:nvSpPr>
        <p:spPr/>
        <p:txBody>
          <a:bodyPr/>
          <a:lstStyle/>
          <a:p>
            <a:r>
              <a:rPr lang="en-US">
                <a:latin typeface="Roboto Medium"/>
                <a:ea typeface="Roboto Medium"/>
                <a:cs typeface="Roboto Medium"/>
              </a:rPr>
              <a:t>Data Brief</a:t>
            </a:r>
            <a:endParaRPr lang="en-US"/>
          </a:p>
        </p:txBody>
      </p:sp>
      <p:sp>
        <p:nvSpPr>
          <p:cNvPr id="9" name="Content Placeholder 8">
            <a:extLst>
              <a:ext uri="{FF2B5EF4-FFF2-40B4-BE49-F238E27FC236}">
                <a16:creationId xmlns:a16="http://schemas.microsoft.com/office/drawing/2014/main" id="{CEE916FE-E2D7-5F45-94F5-B1E63C2B3419}"/>
              </a:ext>
            </a:extLst>
          </p:cNvPr>
          <p:cNvSpPr>
            <a:spLocks noGrp="1"/>
          </p:cNvSpPr>
          <p:nvPr>
            <p:ph idx="1"/>
          </p:nvPr>
        </p:nvSpPr>
        <p:spPr>
          <a:xfrm>
            <a:off x="473597" y="1358349"/>
            <a:ext cx="11301308" cy="1098360"/>
          </a:xfrm>
        </p:spPr>
        <p:txBody>
          <a:bodyPr vert="horz" lIns="91440" tIns="45720" rIns="91440" bIns="45720" rtlCol="0" anchor="t">
            <a:normAutofit/>
          </a:bodyPr>
          <a:lstStyle/>
          <a:p>
            <a:pPr>
              <a:spcBef>
                <a:spcPts val="500"/>
              </a:spcBef>
              <a:spcAft>
                <a:spcPts val="0"/>
              </a:spcAft>
            </a:pPr>
            <a:r>
              <a:rPr lang="en-US" sz="2400" dirty="0">
                <a:latin typeface="Roboto Medium"/>
                <a:ea typeface="Roboto Medium"/>
                <a:cs typeface="Roboto Medium"/>
              </a:rPr>
              <a:t>Percent of Opioid-Related Overdose Deaths with Specific Drugs Present</a:t>
            </a:r>
          </a:p>
          <a:p>
            <a:pPr>
              <a:spcBef>
                <a:spcPts val="500"/>
              </a:spcBef>
              <a:spcAft>
                <a:spcPts val="1000"/>
              </a:spcAft>
            </a:pPr>
            <a:r>
              <a:rPr lang="en-US" sz="2000" i="1" dirty="0">
                <a:solidFill>
                  <a:schemeClr val="tx1">
                    <a:lumMod val="65000"/>
                    <a:lumOff val="35000"/>
                  </a:schemeClr>
                </a:solidFill>
                <a:latin typeface="Roboto Light"/>
                <a:ea typeface="Roboto Light"/>
                <a:cs typeface="Roboto Light"/>
              </a:rPr>
              <a:t>Massachusetts Residents: 2014-2023</a:t>
            </a:r>
          </a:p>
        </p:txBody>
      </p:sp>
      <p:sp>
        <p:nvSpPr>
          <p:cNvPr id="5" name="Slide Number Placeholder 4">
            <a:extLst>
              <a:ext uri="{FF2B5EF4-FFF2-40B4-BE49-F238E27FC236}">
                <a16:creationId xmlns:a16="http://schemas.microsoft.com/office/drawing/2014/main" id="{D6EDE35E-106D-5E48-BB39-4E3F8529FE93}"/>
              </a:ext>
            </a:extLst>
          </p:cNvPr>
          <p:cNvSpPr>
            <a:spLocks noGrp="1"/>
          </p:cNvSpPr>
          <p:nvPr>
            <p:ph type="sldNum" sz="quarter" idx="12"/>
          </p:nvPr>
        </p:nvSpPr>
        <p:spPr/>
        <p:txBody>
          <a:bodyPr/>
          <a:lstStyle/>
          <a:p>
            <a:fld id="{CDAB618C-C30C-9546-A470-A28181F8AE7A}" type="slidenum">
              <a:rPr lang="en-US" dirty="0" smtClean="0"/>
              <a:t>11</a:t>
            </a:fld>
            <a:endParaRPr lang="en-US"/>
          </a:p>
        </p:txBody>
      </p:sp>
      <p:sp>
        <p:nvSpPr>
          <p:cNvPr id="8" name="TextBox 7">
            <a:extLst>
              <a:ext uri="{FF2B5EF4-FFF2-40B4-BE49-F238E27FC236}">
                <a16:creationId xmlns:a16="http://schemas.microsoft.com/office/drawing/2014/main" id="{8333751D-E825-D041-924F-979F51C5A880}"/>
              </a:ext>
            </a:extLst>
          </p:cNvPr>
          <p:cNvSpPr txBox="1"/>
          <p:nvPr/>
        </p:nvSpPr>
        <p:spPr>
          <a:xfrm>
            <a:off x="473597" y="6420033"/>
            <a:ext cx="2914580" cy="237757"/>
          </a:xfrm>
          <a:prstGeom prst="rect">
            <a:avLst/>
          </a:prstGeom>
          <a:noFill/>
        </p:spPr>
        <p:txBody>
          <a:bodyPr wrap="none" lIns="91440" tIns="45720" rIns="91440" bIns="45720" rtlCol="0" anchor="t">
            <a:spAutoFit/>
          </a:bodyPr>
          <a:lstStyle/>
          <a:p>
            <a:pPr defTabSz="777240">
              <a:lnSpc>
                <a:spcPct val="90000"/>
              </a:lnSpc>
              <a:spcBef>
                <a:spcPts val="850"/>
              </a:spcBef>
            </a:pPr>
            <a:r>
              <a:rPr lang="en-US" sz="1050" dirty="0">
                <a:solidFill>
                  <a:schemeClr val="tx1">
                    <a:lumMod val="65000"/>
                    <a:lumOff val="35000"/>
                  </a:schemeClr>
                </a:solidFill>
                <a:latin typeface="Roboto"/>
              </a:rPr>
              <a:t>-MA Department of Public Health, June 2024</a:t>
            </a:r>
            <a:endParaRPr lang="en-US" sz="1050" dirty="0">
              <a:solidFill>
                <a:schemeClr val="tx1">
                  <a:lumMod val="65000"/>
                  <a:lumOff val="35000"/>
                </a:schemeClr>
              </a:solidFill>
              <a:latin typeface="Roboto"/>
              <a:ea typeface="Roboto"/>
              <a:cs typeface="Roboto"/>
            </a:endParaRPr>
          </a:p>
        </p:txBody>
      </p:sp>
      <p:pic>
        <p:nvPicPr>
          <p:cNvPr id="4" name="Picture 5" descr="A graph of different colored lines&#10;&#10;Description automatically generated">
            <a:extLst>
              <a:ext uri="{FF2B5EF4-FFF2-40B4-BE49-F238E27FC236}">
                <a16:creationId xmlns:a16="http://schemas.microsoft.com/office/drawing/2014/main" id="{F00E701B-62A3-8D8D-5331-057B16F0B036}"/>
              </a:ext>
            </a:extLst>
          </p:cNvPr>
          <p:cNvPicPr>
            <a:picLocks noChangeAspect="1"/>
          </p:cNvPicPr>
          <p:nvPr/>
        </p:nvPicPr>
        <p:blipFill>
          <a:blip r:embed="rId2"/>
          <a:stretch>
            <a:fillRect/>
          </a:stretch>
        </p:blipFill>
        <p:spPr>
          <a:xfrm>
            <a:off x="1406014" y="2339931"/>
            <a:ext cx="9429134" cy="3751297"/>
          </a:xfrm>
          <a:prstGeom prst="rect">
            <a:avLst/>
          </a:prstGeom>
        </p:spPr>
      </p:pic>
    </p:spTree>
    <p:extLst>
      <p:ext uri="{BB962C8B-B14F-4D97-AF65-F5344CB8AC3E}">
        <p14:creationId xmlns:p14="http://schemas.microsoft.com/office/powerpoint/2010/main" val="56279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1464C5-C9CB-A24C-91C8-C4E533CEEC4F}"/>
              </a:ext>
            </a:extLst>
          </p:cNvPr>
          <p:cNvSpPr/>
          <p:nvPr/>
        </p:nvSpPr>
        <p:spPr>
          <a:xfrm>
            <a:off x="2005" y="1234885"/>
            <a:ext cx="12192000" cy="5623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0179624-4778-3949-ABFE-3CB31A421428}"/>
              </a:ext>
            </a:extLst>
          </p:cNvPr>
          <p:cNvGrpSpPr/>
          <p:nvPr/>
        </p:nvGrpSpPr>
        <p:grpSpPr>
          <a:xfrm>
            <a:off x="559629" y="1658509"/>
            <a:ext cx="11244806" cy="4793859"/>
            <a:chOff x="473597" y="1588803"/>
            <a:chExt cx="8441126" cy="5033281"/>
          </a:xfrm>
        </p:grpSpPr>
        <p:grpSp>
          <p:nvGrpSpPr>
            <p:cNvPr id="8" name="Group 7">
              <a:extLst>
                <a:ext uri="{FF2B5EF4-FFF2-40B4-BE49-F238E27FC236}">
                  <a16:creationId xmlns:a16="http://schemas.microsoft.com/office/drawing/2014/main" id="{6BB9B0DA-3F33-344C-AF04-11D9F75C55D5}"/>
                </a:ext>
              </a:extLst>
            </p:cNvPr>
            <p:cNvGrpSpPr/>
            <p:nvPr/>
          </p:nvGrpSpPr>
          <p:grpSpPr>
            <a:xfrm>
              <a:off x="473597" y="1588803"/>
              <a:ext cx="8441126" cy="2449107"/>
              <a:chOff x="473597" y="1725328"/>
              <a:chExt cx="7411447" cy="1703672"/>
            </a:xfrm>
          </p:grpSpPr>
          <p:sp>
            <p:nvSpPr>
              <p:cNvPr id="13" name="Rectangle 12">
                <a:extLst>
                  <a:ext uri="{FF2B5EF4-FFF2-40B4-BE49-F238E27FC236}">
                    <a16:creationId xmlns:a16="http://schemas.microsoft.com/office/drawing/2014/main" id="{392D5254-66F9-724E-AA1A-5569D928539D}"/>
                  </a:ext>
                </a:extLst>
              </p:cNvPr>
              <p:cNvSpPr/>
              <p:nvPr/>
            </p:nvSpPr>
            <p:spPr>
              <a:xfrm>
                <a:off x="473597"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6C16BD-1D92-6C42-9E85-B910A292973A}"/>
                  </a:ext>
                </a:extLst>
              </p:cNvPr>
              <p:cNvSpPr/>
              <p:nvPr/>
            </p:nvSpPr>
            <p:spPr>
              <a:xfrm>
                <a:off x="2984884" y="1725328"/>
                <a:ext cx="2388873" cy="170367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50220A-F0CA-554E-B58F-AC3821049440}"/>
                  </a:ext>
                </a:extLst>
              </p:cNvPr>
              <p:cNvSpPr/>
              <p:nvPr/>
            </p:nvSpPr>
            <p:spPr>
              <a:xfrm>
                <a:off x="5496171"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96E9D70-F24E-624F-A6DC-4A5B488FFDB4}"/>
                </a:ext>
              </a:extLst>
            </p:cNvPr>
            <p:cNvGrpSpPr/>
            <p:nvPr/>
          </p:nvGrpSpPr>
          <p:grpSpPr>
            <a:xfrm>
              <a:off x="473597" y="4172977"/>
              <a:ext cx="8441126" cy="2449107"/>
              <a:chOff x="473597" y="1725328"/>
              <a:chExt cx="7411447" cy="1703672"/>
            </a:xfrm>
          </p:grpSpPr>
          <p:sp>
            <p:nvSpPr>
              <p:cNvPr id="10" name="Rectangle 9">
                <a:extLst>
                  <a:ext uri="{FF2B5EF4-FFF2-40B4-BE49-F238E27FC236}">
                    <a16:creationId xmlns:a16="http://schemas.microsoft.com/office/drawing/2014/main" id="{2027531C-2F6F-D744-B2E0-EB95EF08CF1B}"/>
                  </a:ext>
                </a:extLst>
              </p:cNvPr>
              <p:cNvSpPr/>
              <p:nvPr/>
            </p:nvSpPr>
            <p:spPr>
              <a:xfrm>
                <a:off x="473597" y="1725328"/>
                <a:ext cx="2388873" cy="170367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C5A5CA1-4452-2A49-9991-56D3D4D87933}"/>
                  </a:ext>
                </a:extLst>
              </p:cNvPr>
              <p:cNvSpPr/>
              <p:nvPr/>
            </p:nvSpPr>
            <p:spPr>
              <a:xfrm>
                <a:off x="2984884"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27C978-08CC-F64D-B07D-5FD5D496482E}"/>
                  </a:ext>
                </a:extLst>
              </p:cNvPr>
              <p:cNvSpPr/>
              <p:nvPr/>
            </p:nvSpPr>
            <p:spPr>
              <a:xfrm>
                <a:off x="5496171" y="1725328"/>
                <a:ext cx="2388873" cy="170367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B0010671-C07F-A440-9BBD-C2BE479749CC}"/>
              </a:ext>
            </a:extLst>
          </p:cNvPr>
          <p:cNvSpPr>
            <a:spLocks noGrp="1"/>
          </p:cNvSpPr>
          <p:nvPr>
            <p:ph type="title"/>
          </p:nvPr>
        </p:nvSpPr>
        <p:spPr/>
        <p:txBody>
          <a:bodyPr/>
          <a:lstStyle/>
          <a:p>
            <a:r>
              <a:rPr lang="en-US">
                <a:latin typeface="Roboto Medium"/>
                <a:ea typeface="Roboto Medium"/>
                <a:cs typeface="Roboto Medium"/>
              </a:rPr>
              <a:t>What is Xylazine </a:t>
            </a:r>
            <a:r>
              <a:rPr lang="en-US" sz="2400">
                <a:latin typeface="Roboto Medium"/>
                <a:ea typeface="Roboto Medium"/>
                <a:cs typeface="Roboto Medium"/>
              </a:rPr>
              <a:t>(ZIE-LUH-ZEEN)</a:t>
            </a:r>
            <a:r>
              <a:rPr lang="en-US">
                <a:latin typeface="Roboto Medium"/>
                <a:ea typeface="Roboto Medium"/>
                <a:cs typeface="Roboto Medium"/>
              </a:rPr>
              <a:t>?</a:t>
            </a:r>
            <a:endParaRPr lang="en-US"/>
          </a:p>
        </p:txBody>
      </p:sp>
      <p:sp>
        <p:nvSpPr>
          <p:cNvPr id="4" name="Slide Number Placeholder 3">
            <a:extLst>
              <a:ext uri="{FF2B5EF4-FFF2-40B4-BE49-F238E27FC236}">
                <a16:creationId xmlns:a16="http://schemas.microsoft.com/office/drawing/2014/main" id="{95A6E229-D307-6A46-92DA-E3A1ED0D7066}"/>
              </a:ext>
            </a:extLst>
          </p:cNvPr>
          <p:cNvSpPr>
            <a:spLocks noGrp="1"/>
          </p:cNvSpPr>
          <p:nvPr>
            <p:ph type="sldNum" sz="quarter" idx="12"/>
          </p:nvPr>
        </p:nvSpPr>
        <p:spPr/>
        <p:txBody>
          <a:bodyPr/>
          <a:lstStyle/>
          <a:p>
            <a:fld id="{CDAB618C-C30C-9546-A470-A28181F8AE7A}" type="slidenum">
              <a:rPr lang="en-US" smtClean="0"/>
              <a:t>12</a:t>
            </a:fld>
            <a:endParaRPr lang="en-US"/>
          </a:p>
        </p:txBody>
      </p:sp>
      <p:sp>
        <p:nvSpPr>
          <p:cNvPr id="3" name="TextBox 1">
            <a:extLst>
              <a:ext uri="{FF2B5EF4-FFF2-40B4-BE49-F238E27FC236}">
                <a16:creationId xmlns:a16="http://schemas.microsoft.com/office/drawing/2014/main" id="{326C2F80-DD62-F7D4-8CBF-7D29CC8E4FD8}"/>
              </a:ext>
            </a:extLst>
          </p:cNvPr>
          <p:cNvSpPr txBox="1"/>
          <p:nvPr/>
        </p:nvSpPr>
        <p:spPr>
          <a:xfrm>
            <a:off x="651704" y="2759228"/>
            <a:ext cx="3446341"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solidFill>
                <a:schemeClr val="tx1">
                  <a:lumMod val="65000"/>
                  <a:lumOff val="35000"/>
                </a:schemeClr>
              </a:solidFill>
              <a:latin typeface="Roboto" charset="0"/>
              <a:ea typeface="Roboto" charset="0"/>
              <a:cs typeface="Roboto" charset="0"/>
            </a:endParaRPr>
          </a:p>
        </p:txBody>
      </p:sp>
      <p:sp>
        <p:nvSpPr>
          <p:cNvPr id="5" name="TextBox 1">
            <a:extLst>
              <a:ext uri="{FF2B5EF4-FFF2-40B4-BE49-F238E27FC236}">
                <a16:creationId xmlns:a16="http://schemas.microsoft.com/office/drawing/2014/main" id="{326C2F80-DD62-F7D4-8CBF-7D29CC8E4FD8}"/>
              </a:ext>
            </a:extLst>
          </p:cNvPr>
          <p:cNvSpPr txBox="1"/>
          <p:nvPr/>
        </p:nvSpPr>
        <p:spPr>
          <a:xfrm>
            <a:off x="647094" y="1992619"/>
            <a:ext cx="3446341" cy="19389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2"/>
                </a:solidFill>
                <a:highlight>
                  <a:srgbClr val="FFFF00"/>
                </a:highlight>
                <a:ea typeface="+mn-lt"/>
                <a:cs typeface="+mn-lt"/>
              </a:rPr>
              <a:t>Xylazine</a:t>
            </a:r>
            <a:r>
              <a:rPr lang="en-US" sz="2000" b="1">
                <a:solidFill>
                  <a:schemeClr val="tx2"/>
                </a:solidFill>
                <a:ea typeface="+mn-lt"/>
                <a:cs typeface="+mn-lt"/>
              </a:rPr>
              <a:t> is marketed as a veterinary tranquilizer that produces sedative-like effects. It is becoming more frequently found in the drug supply.  It is </a:t>
            </a:r>
            <a:r>
              <a:rPr lang="en-US" sz="2000" b="1" u="sng">
                <a:solidFill>
                  <a:schemeClr val="tx2"/>
                </a:solidFill>
                <a:ea typeface="+mn-lt"/>
                <a:cs typeface="+mn-lt"/>
              </a:rPr>
              <a:t>NOT</a:t>
            </a:r>
            <a:r>
              <a:rPr lang="en-US" sz="2000" b="1">
                <a:solidFill>
                  <a:schemeClr val="tx2"/>
                </a:solidFill>
                <a:ea typeface="+mn-lt"/>
                <a:cs typeface="+mn-lt"/>
              </a:rPr>
              <a:t> an opioid.</a:t>
            </a:r>
            <a:endParaRPr lang="en-US" sz="2000" b="1">
              <a:solidFill>
                <a:schemeClr val="tx2"/>
              </a:solidFill>
              <a:cs typeface="Calibri" panose="020F0502020204030204"/>
            </a:endParaRPr>
          </a:p>
        </p:txBody>
      </p:sp>
      <p:sp>
        <p:nvSpPr>
          <p:cNvPr id="18" name="TextBox 1">
            <a:extLst>
              <a:ext uri="{FF2B5EF4-FFF2-40B4-BE49-F238E27FC236}">
                <a16:creationId xmlns:a16="http://schemas.microsoft.com/office/drawing/2014/main" id="{95E21127-5643-28E5-6775-FAD28EEF1C1E}"/>
              </a:ext>
            </a:extLst>
          </p:cNvPr>
          <p:cNvSpPr txBox="1"/>
          <p:nvPr/>
        </p:nvSpPr>
        <p:spPr>
          <a:xfrm>
            <a:off x="4371061" y="2607134"/>
            <a:ext cx="3446341" cy="132343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000000"/>
                </a:solidFill>
                <a:ea typeface="+mn-lt"/>
                <a:cs typeface="+mn-lt"/>
              </a:rPr>
              <a:t>Although </a:t>
            </a:r>
            <a:r>
              <a:rPr lang="en-US" sz="1600" b="1">
                <a:solidFill>
                  <a:srgbClr val="000000"/>
                </a:solidFill>
                <a:ea typeface="+mn-lt"/>
                <a:cs typeface="+mn-lt"/>
              </a:rPr>
              <a:t>naloxone </a:t>
            </a:r>
            <a:r>
              <a:rPr lang="en-US" sz="1600">
                <a:solidFill>
                  <a:srgbClr val="000000"/>
                </a:solidFill>
                <a:ea typeface="+mn-lt"/>
                <a:cs typeface="+mn-lt"/>
              </a:rPr>
              <a:t>can treat an opioid overdose, </a:t>
            </a:r>
            <a:r>
              <a:rPr lang="en-US" sz="1600" b="1">
                <a:solidFill>
                  <a:srgbClr val="000000"/>
                </a:solidFill>
                <a:ea typeface="+mn-lt"/>
                <a:cs typeface="+mn-lt"/>
              </a:rPr>
              <a:t>it does not affect xylazine.</a:t>
            </a:r>
            <a:r>
              <a:rPr lang="en-US" sz="1600">
                <a:solidFill>
                  <a:srgbClr val="000000"/>
                </a:solidFill>
                <a:ea typeface="+mn-lt"/>
                <a:cs typeface="+mn-lt"/>
              </a:rPr>
              <a:t> Always administer naloxone during suspected overdose events and call 911.</a:t>
            </a:r>
            <a:endParaRPr lang="en-US" sz="1600">
              <a:solidFill>
                <a:srgbClr val="000000"/>
              </a:solidFill>
              <a:cs typeface="Calibri"/>
            </a:endParaRPr>
          </a:p>
        </p:txBody>
      </p:sp>
      <p:pic>
        <p:nvPicPr>
          <p:cNvPr id="23" name="Graphic 23" descr="Smart Phone with solid fill">
            <a:extLst>
              <a:ext uri="{FF2B5EF4-FFF2-40B4-BE49-F238E27FC236}">
                <a16:creationId xmlns:a16="http://schemas.microsoft.com/office/drawing/2014/main" id="{4A041B01-7CA6-DAD6-E046-AD932F92EA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7868" y="1693196"/>
            <a:ext cx="914400" cy="914400"/>
          </a:xfrm>
          <a:prstGeom prst="rect">
            <a:avLst/>
          </a:prstGeom>
        </p:spPr>
      </p:pic>
      <p:sp>
        <p:nvSpPr>
          <p:cNvPr id="24" name="TextBox 1">
            <a:extLst>
              <a:ext uri="{FF2B5EF4-FFF2-40B4-BE49-F238E27FC236}">
                <a16:creationId xmlns:a16="http://schemas.microsoft.com/office/drawing/2014/main" id="{74098475-688C-39A6-2AB4-2D8EB5310D00}"/>
              </a:ext>
            </a:extLst>
          </p:cNvPr>
          <p:cNvSpPr txBox="1"/>
          <p:nvPr/>
        </p:nvSpPr>
        <p:spPr>
          <a:xfrm>
            <a:off x="8181060" y="2607133"/>
            <a:ext cx="3446341" cy="138499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ea typeface="+mn-lt"/>
                <a:cs typeface="+mn-lt"/>
              </a:rPr>
              <a:t>With large doses, xylazine depresses breathing, slows heart rate, and induces low blood pressure. There is an increased risk for overdose and death when xylazine is found in combination with other sedating drugs like opioids.</a:t>
            </a:r>
          </a:p>
        </p:txBody>
      </p:sp>
      <p:pic>
        <p:nvPicPr>
          <p:cNvPr id="29" name="Graphic 29" descr="Medical with solid fill">
            <a:extLst>
              <a:ext uri="{FF2B5EF4-FFF2-40B4-BE49-F238E27FC236}">
                <a16:creationId xmlns:a16="http://schemas.microsoft.com/office/drawing/2014/main" id="{41FC00B9-D23F-E5D5-AE7C-2AB244CEAA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48800" y="1718187"/>
            <a:ext cx="914400" cy="914400"/>
          </a:xfrm>
          <a:prstGeom prst="rect">
            <a:avLst/>
          </a:prstGeom>
        </p:spPr>
      </p:pic>
      <p:sp>
        <p:nvSpPr>
          <p:cNvPr id="30" name="TextBox 1">
            <a:extLst>
              <a:ext uri="{FF2B5EF4-FFF2-40B4-BE49-F238E27FC236}">
                <a16:creationId xmlns:a16="http://schemas.microsoft.com/office/drawing/2014/main" id="{2E14633B-D64A-BB9B-8E8F-930B32007902}"/>
              </a:ext>
            </a:extLst>
          </p:cNvPr>
          <p:cNvSpPr txBox="1"/>
          <p:nvPr/>
        </p:nvSpPr>
        <p:spPr>
          <a:xfrm>
            <a:off x="647092" y="5077488"/>
            <a:ext cx="3446341" cy="190821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ea typeface="+mn-lt"/>
                <a:cs typeface="+mn-lt"/>
              </a:rPr>
              <a:t>Since November 2021, about 1/3 of drug samples that have been tested in the Boston area have contained Xylazine.  </a:t>
            </a:r>
            <a:r>
              <a:rPr lang="en-US" sz="1400" b="1">
                <a:ea typeface="+mn-lt"/>
                <a:cs typeface="+mn-lt"/>
              </a:rPr>
              <a:t>Nearly all cases</a:t>
            </a:r>
            <a:r>
              <a:rPr lang="en-US" sz="1400">
                <a:ea typeface="+mn-lt"/>
                <a:cs typeface="+mn-lt"/>
              </a:rPr>
              <a:t> where Xylazine was detected, </a:t>
            </a:r>
            <a:r>
              <a:rPr lang="en-US" sz="1400" b="1">
                <a:ea typeface="+mn-lt"/>
                <a:cs typeface="+mn-lt"/>
              </a:rPr>
              <a:t>fentanyl was present as well (MA Drug Supply Data Stream (MADDS).</a:t>
            </a:r>
            <a:endParaRPr lang="en-US" sz="1400" b="1">
              <a:cs typeface="Calibri" panose="020F0502020204030204"/>
            </a:endParaRPr>
          </a:p>
          <a:p>
            <a:pPr marL="285750" indent="-285750">
              <a:buFont typeface="Arial"/>
              <a:buChar char="•"/>
            </a:pPr>
            <a:endParaRPr lang="en-US"/>
          </a:p>
          <a:p>
            <a:endParaRPr lang="en-US" sz="1600">
              <a:cs typeface="Calibri"/>
            </a:endParaRPr>
          </a:p>
        </p:txBody>
      </p:sp>
      <p:pic>
        <p:nvPicPr>
          <p:cNvPr id="32" name="Graphic 32" descr="Harvey Balls 35% with solid fill">
            <a:extLst>
              <a:ext uri="{FF2B5EF4-FFF2-40B4-BE49-F238E27FC236}">
                <a16:creationId xmlns:a16="http://schemas.microsoft.com/office/drawing/2014/main" id="{E1A894B2-6D6A-8AA9-6595-E29FF8D78C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8930" y="4163961"/>
            <a:ext cx="938980" cy="926690"/>
          </a:xfrm>
          <a:prstGeom prst="rect">
            <a:avLst/>
          </a:prstGeom>
        </p:spPr>
      </p:pic>
      <p:sp>
        <p:nvSpPr>
          <p:cNvPr id="33" name="TextBox 1">
            <a:extLst>
              <a:ext uri="{FF2B5EF4-FFF2-40B4-BE49-F238E27FC236}">
                <a16:creationId xmlns:a16="http://schemas.microsoft.com/office/drawing/2014/main" id="{C470D36D-23E2-AC7E-6E56-30CAE4B0CFAF}"/>
              </a:ext>
            </a:extLst>
          </p:cNvPr>
          <p:cNvSpPr txBox="1"/>
          <p:nvPr/>
        </p:nvSpPr>
        <p:spPr>
          <a:xfrm>
            <a:off x="1653103" y="4400563"/>
            <a:ext cx="2353895"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2"/>
                </a:solidFill>
                <a:latin typeface="Roboto"/>
                <a:ea typeface="Roboto"/>
                <a:cs typeface="Roboto"/>
              </a:rPr>
              <a:t>~1/3 of drug samples contained Xylazine</a:t>
            </a:r>
            <a:endParaRPr lang="en-US" sz="1600">
              <a:solidFill>
                <a:schemeClr val="tx2"/>
              </a:solidFill>
              <a:cs typeface="Calibri"/>
            </a:endParaRPr>
          </a:p>
        </p:txBody>
      </p:sp>
      <p:sp>
        <p:nvSpPr>
          <p:cNvPr id="16" name="TextBox 1">
            <a:extLst>
              <a:ext uri="{FF2B5EF4-FFF2-40B4-BE49-F238E27FC236}">
                <a16:creationId xmlns:a16="http://schemas.microsoft.com/office/drawing/2014/main" id="{4607F5FD-2685-43BB-F8ED-39918C7850CA}"/>
              </a:ext>
            </a:extLst>
          </p:cNvPr>
          <p:cNvSpPr txBox="1"/>
          <p:nvPr/>
        </p:nvSpPr>
        <p:spPr>
          <a:xfrm>
            <a:off x="4459313" y="4843583"/>
            <a:ext cx="3446341" cy="190821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DPH advises people who use drugs to not use alone</a:t>
            </a:r>
            <a:r>
              <a:rPr lang="en-US" sz="1400">
                <a:ea typeface="+mn-lt"/>
                <a:cs typeface="+mn-lt"/>
              </a:rPr>
              <a:t>. Taking turns when using can prevent simultaneous overdose.  Ensuring adequate wound care is also important as Xylazine can cause serious skin ulcers, wounds, and skin infections.</a:t>
            </a:r>
          </a:p>
          <a:p>
            <a:pPr marL="285750" indent="-285750">
              <a:buFont typeface="Arial"/>
              <a:buChar char="•"/>
            </a:pPr>
            <a:endParaRPr lang="en-US"/>
          </a:p>
          <a:p>
            <a:endParaRPr lang="en-US" sz="1600">
              <a:cs typeface="Calibri"/>
            </a:endParaRPr>
          </a:p>
        </p:txBody>
      </p:sp>
      <p:sp>
        <p:nvSpPr>
          <p:cNvPr id="20" name="TextBox 1">
            <a:extLst>
              <a:ext uri="{FF2B5EF4-FFF2-40B4-BE49-F238E27FC236}">
                <a16:creationId xmlns:a16="http://schemas.microsoft.com/office/drawing/2014/main" id="{0D0B1FA0-0EDA-89A2-6334-14F2F3F6C216}"/>
              </a:ext>
            </a:extLst>
          </p:cNvPr>
          <p:cNvSpPr txBox="1"/>
          <p:nvPr/>
        </p:nvSpPr>
        <p:spPr>
          <a:xfrm>
            <a:off x="8355993" y="5154918"/>
            <a:ext cx="3446341"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mn-lt"/>
                <a:cs typeface="+mn-lt"/>
              </a:rPr>
              <a:t>Xylazine appears as a </a:t>
            </a:r>
            <a:r>
              <a:rPr lang="en-US">
                <a:solidFill>
                  <a:srgbClr val="753F08"/>
                </a:solidFill>
                <a:ea typeface="+mn-lt"/>
                <a:cs typeface="+mn-lt"/>
              </a:rPr>
              <a:t>BROWN </a:t>
            </a:r>
            <a:r>
              <a:rPr lang="en-US">
                <a:solidFill>
                  <a:srgbClr val="000000"/>
                </a:solidFill>
                <a:ea typeface="+mn-lt"/>
                <a:cs typeface="+mn-lt"/>
              </a:rPr>
              <a:t>or</a:t>
            </a:r>
            <a:r>
              <a:rPr lang="en-US">
                <a:ea typeface="+mn-lt"/>
                <a:cs typeface="+mn-lt"/>
              </a:rPr>
              <a:t> </a:t>
            </a:r>
            <a:r>
              <a:rPr lang="en-US">
                <a:solidFill>
                  <a:schemeClr val="bg1"/>
                </a:solidFill>
                <a:ea typeface="+mn-lt"/>
                <a:cs typeface="+mn-lt"/>
              </a:rPr>
              <a:t>WHITE </a:t>
            </a:r>
            <a:r>
              <a:rPr lang="en-US">
                <a:solidFill>
                  <a:srgbClr val="000000"/>
                </a:solidFill>
                <a:ea typeface="+mn-lt"/>
                <a:cs typeface="+mn-lt"/>
              </a:rPr>
              <a:t>powder</a:t>
            </a:r>
            <a:r>
              <a:rPr lang="en-US">
                <a:ea typeface="+mn-lt"/>
                <a:cs typeface="+mn-lt"/>
              </a:rPr>
              <a:t> and  cannot be detected by routine toxicology tests. </a:t>
            </a:r>
            <a:endParaRPr lang="en-US">
              <a:cs typeface="Calibri"/>
            </a:endParaRPr>
          </a:p>
        </p:txBody>
      </p:sp>
      <p:pic>
        <p:nvPicPr>
          <p:cNvPr id="21" name="Graphic 21" descr="Search Inventory with solid fill">
            <a:extLst>
              <a:ext uri="{FF2B5EF4-FFF2-40B4-BE49-F238E27FC236}">
                <a16:creationId xmlns:a16="http://schemas.microsoft.com/office/drawing/2014/main" id="{6362E52F-B624-0FE1-1363-DE74151C58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48800" y="4165600"/>
            <a:ext cx="914400" cy="914400"/>
          </a:xfrm>
          <a:prstGeom prst="rect">
            <a:avLst/>
          </a:prstGeom>
        </p:spPr>
      </p:pic>
      <p:pic>
        <p:nvPicPr>
          <p:cNvPr id="22" name="Graphic 24" descr="Two Men outline">
            <a:extLst>
              <a:ext uri="{FF2B5EF4-FFF2-40B4-BE49-F238E27FC236}">
                <a16:creationId xmlns:a16="http://schemas.microsoft.com/office/drawing/2014/main" id="{7D3F7D82-40EB-FF25-9D53-F001A867DA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04761" y="4062278"/>
            <a:ext cx="749300" cy="774700"/>
          </a:xfrm>
          <a:prstGeom prst="rect">
            <a:avLst/>
          </a:prstGeom>
        </p:spPr>
      </p:pic>
    </p:spTree>
    <p:extLst>
      <p:ext uri="{BB962C8B-B14F-4D97-AF65-F5344CB8AC3E}">
        <p14:creationId xmlns:p14="http://schemas.microsoft.com/office/powerpoint/2010/main" val="133791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E2020-A62D-2244-994B-492FE3CD4EAA}"/>
              </a:ext>
            </a:extLst>
          </p:cNvPr>
          <p:cNvSpPr>
            <a:spLocks noGrp="1"/>
          </p:cNvSpPr>
          <p:nvPr>
            <p:ph type="title"/>
          </p:nvPr>
        </p:nvSpPr>
        <p:spPr/>
        <p:txBody>
          <a:bodyPr>
            <a:normAutofit/>
          </a:bodyPr>
          <a:lstStyle/>
          <a:p>
            <a:r>
              <a:rPr lang="en-US">
                <a:latin typeface="Roboto Light"/>
                <a:ea typeface="Roboto Light"/>
                <a:cs typeface="Roboto Light"/>
              </a:rPr>
              <a:t>RISK FACTORS FOR OVERDOSE </a:t>
            </a:r>
          </a:p>
        </p:txBody>
      </p:sp>
      <p:sp>
        <p:nvSpPr>
          <p:cNvPr id="6" name="Text Placeholder 5">
            <a:extLst>
              <a:ext uri="{FF2B5EF4-FFF2-40B4-BE49-F238E27FC236}">
                <a16:creationId xmlns:a16="http://schemas.microsoft.com/office/drawing/2014/main" id="{94D39C3A-F694-2E47-8101-83A4C5266D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3980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5326-AF14-4CFB-8FD9-5568E1F9E012}"/>
              </a:ext>
            </a:extLst>
          </p:cNvPr>
          <p:cNvSpPr>
            <a:spLocks noGrp="1"/>
          </p:cNvSpPr>
          <p:nvPr>
            <p:ph type="title"/>
          </p:nvPr>
        </p:nvSpPr>
        <p:spPr/>
        <p:txBody>
          <a:bodyPr/>
          <a:lstStyle/>
          <a:p>
            <a:r>
              <a:rPr lang="en-US"/>
              <a:t>Small Group Brainstorm</a:t>
            </a:r>
          </a:p>
        </p:txBody>
      </p:sp>
      <p:sp>
        <p:nvSpPr>
          <p:cNvPr id="3" name="Content Placeholder 2">
            <a:extLst>
              <a:ext uri="{FF2B5EF4-FFF2-40B4-BE49-F238E27FC236}">
                <a16:creationId xmlns:a16="http://schemas.microsoft.com/office/drawing/2014/main" id="{792CFA09-6570-45DB-BA9E-8D67AD4E8DF3}"/>
              </a:ext>
            </a:extLst>
          </p:cNvPr>
          <p:cNvSpPr>
            <a:spLocks noGrp="1"/>
          </p:cNvSpPr>
          <p:nvPr>
            <p:ph idx="1"/>
          </p:nvPr>
        </p:nvSpPr>
        <p:spPr/>
        <p:txBody>
          <a:bodyPr vert="horz" lIns="91440" tIns="45720" rIns="91440" bIns="45720" rtlCol="0" anchor="t">
            <a:normAutofit fontScale="62500" lnSpcReduction="20000"/>
          </a:bodyPr>
          <a:lstStyle/>
          <a:p>
            <a:r>
              <a:rPr lang="en-US" sz="6400">
                <a:latin typeface="Roboto Medium"/>
                <a:ea typeface="Roboto Medium"/>
                <a:cs typeface="Roboto Medium"/>
              </a:rPr>
              <a:t>For someone who is using opioids, what are some specific risk factors for overdose?</a:t>
            </a:r>
            <a:endParaRPr lang="en-US"/>
          </a:p>
          <a:p>
            <a:endParaRPr lang="en-US" sz="5100" i="1">
              <a:latin typeface="Roboto Medium"/>
              <a:ea typeface="Roboto Medium"/>
              <a:cs typeface="Roboto Medium"/>
            </a:endParaRPr>
          </a:p>
          <a:p>
            <a:r>
              <a:rPr lang="en-US" sz="5100" i="1">
                <a:latin typeface="Roboto Medium"/>
                <a:ea typeface="Roboto Medium"/>
                <a:cs typeface="Roboto Medium"/>
              </a:rPr>
              <a:t>E.g. Not knowing the source of the drugs they're using</a:t>
            </a:r>
            <a:endParaRPr lang="en-US" sz="5100" i="1"/>
          </a:p>
          <a:p>
            <a:pPr marL="457200" indent="-457200">
              <a:buFont typeface="Arial" panose="020B0604020202020204" pitchFamily="34" charset="0"/>
              <a:buChar char="•"/>
            </a:pPr>
            <a:endParaRPr lang="en-US"/>
          </a:p>
          <a:p>
            <a:pPr marL="457200" indent="-457200">
              <a:buFont typeface="Arial" panose="020B0604020202020204" pitchFamily="34" charset="0"/>
              <a:buChar char="•"/>
            </a:pPr>
            <a:endParaRPr lang="en-US">
              <a:latin typeface="Roboto Medium"/>
              <a:ea typeface="Roboto Medium"/>
              <a:cs typeface="Roboto Medium"/>
            </a:endParaRPr>
          </a:p>
          <a:p>
            <a:pPr marL="457200" indent="-457200">
              <a:buFont typeface="Arial" panose="020B0604020202020204" pitchFamily="34" charset="0"/>
              <a:buChar char="•"/>
            </a:pPr>
            <a:endParaRPr lang="en-US">
              <a:latin typeface="Roboto Medium"/>
              <a:ea typeface="Roboto Medium"/>
              <a:cs typeface="Roboto Medium"/>
            </a:endParaRPr>
          </a:p>
          <a:p>
            <a:pPr marL="457200" indent="-457200">
              <a:buFont typeface="Arial" panose="020B0604020202020204" pitchFamily="34" charset="0"/>
              <a:buChar char="•"/>
            </a:pPr>
            <a:endParaRPr lang="en-US">
              <a:latin typeface="Roboto Medium"/>
              <a:ea typeface="Roboto Medium"/>
              <a:cs typeface="Roboto Medium"/>
            </a:endParaRPr>
          </a:p>
          <a:p>
            <a:r>
              <a:rPr lang="en-US" sz="3200">
                <a:latin typeface="Roboto Medium"/>
                <a:ea typeface="Roboto Medium"/>
                <a:cs typeface="Roboto Medium"/>
              </a:rPr>
              <a:t>*Please designate one person to take notes and share back with the large group*</a:t>
            </a:r>
          </a:p>
        </p:txBody>
      </p:sp>
      <p:sp>
        <p:nvSpPr>
          <p:cNvPr id="4" name="Slide Number Placeholder 3">
            <a:extLst>
              <a:ext uri="{FF2B5EF4-FFF2-40B4-BE49-F238E27FC236}">
                <a16:creationId xmlns:a16="http://schemas.microsoft.com/office/drawing/2014/main" id="{A55BF779-DF38-468D-A37B-477D5AAC80CE}"/>
              </a:ext>
            </a:extLst>
          </p:cNvPr>
          <p:cNvSpPr>
            <a:spLocks noGrp="1"/>
          </p:cNvSpPr>
          <p:nvPr>
            <p:ph type="sldNum" sz="quarter" idx="12"/>
          </p:nvPr>
        </p:nvSpPr>
        <p:spPr/>
        <p:txBody>
          <a:bodyPr/>
          <a:lstStyle/>
          <a:p>
            <a:fld id="{CDAB618C-C30C-9546-A470-A28181F8AE7A}" type="slidenum">
              <a:rPr lang="en-US" dirty="0" smtClean="0"/>
              <a:t>14</a:t>
            </a:fld>
            <a:endParaRPr lang="en-US"/>
          </a:p>
        </p:txBody>
      </p:sp>
    </p:spTree>
    <p:extLst>
      <p:ext uri="{BB962C8B-B14F-4D97-AF65-F5344CB8AC3E}">
        <p14:creationId xmlns:p14="http://schemas.microsoft.com/office/powerpoint/2010/main" val="314083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E0D8-5AAB-7E46-8667-FAC0B0E4E73C}"/>
              </a:ext>
            </a:extLst>
          </p:cNvPr>
          <p:cNvSpPr>
            <a:spLocks noGrp="1"/>
          </p:cNvSpPr>
          <p:nvPr>
            <p:ph type="title"/>
          </p:nvPr>
        </p:nvSpPr>
        <p:spPr>
          <a:xfrm>
            <a:off x="473597" y="136525"/>
            <a:ext cx="6150487" cy="1098360"/>
          </a:xfrm>
        </p:spPr>
        <p:txBody>
          <a:bodyPr/>
          <a:lstStyle/>
          <a:p>
            <a:r>
              <a:rPr lang="en-US"/>
              <a:t>Risk Factors for an Overdose</a:t>
            </a:r>
          </a:p>
        </p:txBody>
      </p:sp>
      <p:sp>
        <p:nvSpPr>
          <p:cNvPr id="9" name="Content Placeholder 8">
            <a:extLst>
              <a:ext uri="{FF2B5EF4-FFF2-40B4-BE49-F238E27FC236}">
                <a16:creationId xmlns:a16="http://schemas.microsoft.com/office/drawing/2014/main" id="{CEE916FE-E2D7-5F45-94F5-B1E63C2B3419}"/>
              </a:ext>
            </a:extLst>
          </p:cNvPr>
          <p:cNvSpPr>
            <a:spLocks noGrp="1"/>
          </p:cNvSpPr>
          <p:nvPr>
            <p:ph idx="1"/>
          </p:nvPr>
        </p:nvSpPr>
        <p:spPr>
          <a:xfrm>
            <a:off x="473597" y="1590262"/>
            <a:ext cx="7398194" cy="5067528"/>
          </a:xfrm>
        </p:spPr>
        <p:txBody>
          <a:bodyPr>
            <a:normAutofit/>
          </a:bodyPr>
          <a:lstStyle/>
          <a:p>
            <a:pPr lvl="0" defTabSz="777240">
              <a:spcBef>
                <a:spcPts val="850"/>
              </a:spcBef>
              <a:spcAft>
                <a:spcPts val="700"/>
              </a:spcAft>
              <a:defRPr/>
            </a:pPr>
            <a:endParaRPr lang="en-US" sz="2100">
              <a:solidFill>
                <a:prstClr val="black">
                  <a:lumMod val="50000"/>
                  <a:lumOff val="50000"/>
                </a:prstClr>
              </a:solidFill>
              <a:latin typeface="Roboto" charset="0"/>
              <a:ea typeface="Roboto" charset="0"/>
              <a:cs typeface="Roboto" charset="0"/>
            </a:endParaRPr>
          </a:p>
        </p:txBody>
      </p:sp>
      <p:sp>
        <p:nvSpPr>
          <p:cNvPr id="5" name="Slide Number Placeholder 4">
            <a:extLst>
              <a:ext uri="{FF2B5EF4-FFF2-40B4-BE49-F238E27FC236}">
                <a16:creationId xmlns:a16="http://schemas.microsoft.com/office/drawing/2014/main" id="{D6EDE35E-106D-5E48-BB39-4E3F8529FE93}"/>
              </a:ext>
            </a:extLst>
          </p:cNvPr>
          <p:cNvSpPr>
            <a:spLocks noGrp="1"/>
          </p:cNvSpPr>
          <p:nvPr>
            <p:ph type="sldNum" sz="quarter" idx="12"/>
          </p:nvPr>
        </p:nvSpPr>
        <p:spPr/>
        <p:txBody>
          <a:bodyPr/>
          <a:lstStyle/>
          <a:p>
            <a:fld id="{CDAB618C-C30C-9546-A470-A28181F8AE7A}" type="slidenum">
              <a:rPr lang="en-US" dirty="0" smtClean="0"/>
              <a:t>15</a:t>
            </a:fld>
            <a:endParaRPr lang="en-US"/>
          </a:p>
        </p:txBody>
      </p:sp>
      <p:sp>
        <p:nvSpPr>
          <p:cNvPr id="7" name="Rectangle 6">
            <a:extLst>
              <a:ext uri="{FF2B5EF4-FFF2-40B4-BE49-F238E27FC236}">
                <a16:creationId xmlns:a16="http://schemas.microsoft.com/office/drawing/2014/main" id="{C739E0B9-E1E2-0946-8766-7AB8FA223D6C}"/>
              </a:ext>
            </a:extLst>
          </p:cNvPr>
          <p:cNvSpPr/>
          <p:nvPr/>
        </p:nvSpPr>
        <p:spPr>
          <a:xfrm>
            <a:off x="8130208" y="1234885"/>
            <a:ext cx="4061791" cy="5623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lvl="0">
              <a:defRPr/>
            </a:pPr>
            <a:r>
              <a:rPr lang="en-US" sz="1050">
                <a:solidFill>
                  <a:schemeClr val="bg1"/>
                </a:solidFill>
                <a:latin typeface="Roboto Light" charset="0"/>
              </a:rPr>
              <a:t>of Medicine</a:t>
            </a:r>
            <a:endParaRPr lang="en-US">
              <a:solidFill>
                <a:schemeClr val="bg1"/>
              </a:solidFill>
            </a:endParaRPr>
          </a:p>
        </p:txBody>
      </p:sp>
      <p:sp>
        <p:nvSpPr>
          <p:cNvPr id="8" name="Rectangle 7">
            <a:extLst>
              <a:ext uri="{FF2B5EF4-FFF2-40B4-BE49-F238E27FC236}">
                <a16:creationId xmlns:a16="http://schemas.microsoft.com/office/drawing/2014/main" id="{D5C839E8-2387-4BBE-B239-A6A6DAA69A42}"/>
              </a:ext>
            </a:extLst>
          </p:cNvPr>
          <p:cNvSpPr/>
          <p:nvPr/>
        </p:nvSpPr>
        <p:spPr>
          <a:xfrm>
            <a:off x="8130209" y="1252137"/>
            <a:ext cx="4061791" cy="56175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t"/>
          <a:lstStyle/>
          <a:p>
            <a:pPr lvl="0" algn="ctr">
              <a:defRPr/>
            </a:pPr>
            <a:r>
              <a:rPr lang="en-US" sz="2700">
                <a:solidFill>
                  <a:schemeClr val="bg1"/>
                </a:solidFill>
                <a:latin typeface="Roboto Light" charset="0"/>
                <a:ea typeface="Roboto Light" charset="0"/>
                <a:cs typeface="Roboto Light" charset="0"/>
              </a:rPr>
              <a:t>Risk Factors for Substance Use</a:t>
            </a:r>
            <a:endParaRPr lang="en-US">
              <a:solidFill>
                <a:schemeClr val="bg1"/>
              </a:solidFill>
            </a:endParaRPr>
          </a:p>
        </p:txBody>
      </p:sp>
    </p:spTree>
    <p:extLst>
      <p:ext uri="{BB962C8B-B14F-4D97-AF65-F5344CB8AC3E}">
        <p14:creationId xmlns:p14="http://schemas.microsoft.com/office/powerpoint/2010/main" val="40998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E0D8-5AAB-7E46-8667-FAC0B0E4E73C}"/>
              </a:ext>
            </a:extLst>
          </p:cNvPr>
          <p:cNvSpPr>
            <a:spLocks noGrp="1"/>
          </p:cNvSpPr>
          <p:nvPr>
            <p:ph type="title"/>
          </p:nvPr>
        </p:nvSpPr>
        <p:spPr/>
        <p:txBody>
          <a:bodyPr/>
          <a:lstStyle/>
          <a:p>
            <a:r>
              <a:rPr lang="en-US"/>
              <a:t>Risk Factors for an Overdose</a:t>
            </a:r>
          </a:p>
        </p:txBody>
      </p:sp>
      <p:sp>
        <p:nvSpPr>
          <p:cNvPr id="9" name="Content Placeholder 8">
            <a:extLst>
              <a:ext uri="{FF2B5EF4-FFF2-40B4-BE49-F238E27FC236}">
                <a16:creationId xmlns:a16="http://schemas.microsoft.com/office/drawing/2014/main" id="{CEE916FE-E2D7-5F45-94F5-B1E63C2B3419}"/>
              </a:ext>
            </a:extLst>
          </p:cNvPr>
          <p:cNvSpPr>
            <a:spLocks noGrp="1"/>
          </p:cNvSpPr>
          <p:nvPr>
            <p:ph idx="1"/>
          </p:nvPr>
        </p:nvSpPr>
        <p:spPr>
          <a:xfrm>
            <a:off x="473597" y="1590262"/>
            <a:ext cx="7398194" cy="5067528"/>
          </a:xfrm>
        </p:spPr>
        <p:txBody>
          <a:bodyPr>
            <a:normAutofit/>
          </a:bodyPr>
          <a:lstStyle/>
          <a:p>
            <a:pPr marL="285750" lvl="0" indent="-285750" defTabSz="777240">
              <a:spcBef>
                <a:spcPts val="850"/>
              </a:spcBef>
              <a:spcAft>
                <a:spcPts val="700"/>
              </a:spcAft>
              <a:buFont typeface="Arial" panose="020B0604020202020204" pitchFamily="34" charset="0"/>
              <a:buChar char="•"/>
              <a:defRPr/>
            </a:pPr>
            <a:r>
              <a:rPr lang="en-US" sz="2100">
                <a:solidFill>
                  <a:prstClr val="black">
                    <a:lumMod val="50000"/>
                    <a:lumOff val="50000"/>
                  </a:prstClr>
                </a:solidFill>
                <a:latin typeface="Roboto" charset="0"/>
                <a:ea typeface="Roboto" charset="0"/>
                <a:cs typeface="Roboto" charset="0"/>
              </a:rPr>
              <a:t>A period of abstinence including a period of sobriety, treatment stay, hospitalization, or incarceration</a:t>
            </a:r>
          </a:p>
          <a:p>
            <a:pPr marL="285750" lvl="0" indent="-285750" defTabSz="777240">
              <a:spcBef>
                <a:spcPts val="850"/>
              </a:spcBef>
              <a:spcAft>
                <a:spcPts val="700"/>
              </a:spcAft>
              <a:buFont typeface="Arial" panose="020B0604020202020204" pitchFamily="34" charset="0"/>
              <a:buChar char="•"/>
              <a:defRPr/>
            </a:pPr>
            <a:r>
              <a:rPr lang="en-US" sz="2100">
                <a:solidFill>
                  <a:srgbClr val="9A9A9A"/>
                </a:solidFill>
                <a:latin typeface="Roboto" charset="0"/>
                <a:ea typeface="Roboto" charset="0"/>
                <a:cs typeface="Roboto" charset="0"/>
              </a:rPr>
              <a:t>Moving to or </a:t>
            </a:r>
            <a:r>
              <a:rPr lang="en-US" sz="2100">
                <a:solidFill>
                  <a:prstClr val="black">
                    <a:lumMod val="50000"/>
                    <a:lumOff val="50000"/>
                  </a:prstClr>
                </a:solidFill>
                <a:latin typeface="Roboto" charset="0"/>
                <a:ea typeface="Roboto" charset="0"/>
                <a:cs typeface="Roboto" charset="0"/>
              </a:rPr>
              <a:t>getting drugs in a new city or neighborhood</a:t>
            </a:r>
          </a:p>
          <a:p>
            <a:pPr marL="285750" lvl="0" indent="-285750" defTabSz="777240">
              <a:spcBef>
                <a:spcPts val="850"/>
              </a:spcBef>
              <a:spcAft>
                <a:spcPts val="700"/>
              </a:spcAft>
              <a:buFont typeface="Arial" panose="020B0604020202020204" pitchFamily="34" charset="0"/>
              <a:buChar char="•"/>
              <a:defRPr/>
            </a:pPr>
            <a:r>
              <a:rPr lang="en-US" sz="2100">
                <a:solidFill>
                  <a:prstClr val="black">
                    <a:lumMod val="50000"/>
                    <a:lumOff val="50000"/>
                  </a:prstClr>
                </a:solidFill>
                <a:latin typeface="Roboto" charset="0"/>
                <a:ea typeface="Roboto" charset="0"/>
                <a:cs typeface="Roboto" charset="0"/>
              </a:rPr>
              <a:t>New dealer or source </a:t>
            </a:r>
          </a:p>
          <a:p>
            <a:pPr marL="285750" lvl="0" indent="-285750" defTabSz="777240">
              <a:spcBef>
                <a:spcPts val="850"/>
              </a:spcBef>
              <a:spcAft>
                <a:spcPts val="700"/>
              </a:spcAft>
              <a:buFont typeface="Arial" panose="020B0604020202020204" pitchFamily="34" charset="0"/>
              <a:buChar char="•"/>
              <a:defRPr/>
            </a:pPr>
            <a:r>
              <a:rPr lang="en-US" sz="2100">
                <a:solidFill>
                  <a:prstClr val="black">
                    <a:lumMod val="50000"/>
                    <a:lumOff val="50000"/>
                  </a:prstClr>
                </a:solidFill>
                <a:latin typeface="Roboto" charset="0"/>
                <a:ea typeface="Roboto" charset="0"/>
                <a:cs typeface="Roboto" charset="0"/>
              </a:rPr>
              <a:t>Mixing opioids with other depressants like alcohol or Benzodiazepines</a:t>
            </a:r>
          </a:p>
          <a:p>
            <a:pPr marL="285750" lvl="0" indent="-285750" defTabSz="777240">
              <a:spcBef>
                <a:spcPts val="850"/>
              </a:spcBef>
              <a:spcAft>
                <a:spcPts val="700"/>
              </a:spcAft>
              <a:buFont typeface="Arial" panose="020B0604020202020204" pitchFamily="34" charset="0"/>
              <a:buChar char="•"/>
              <a:defRPr/>
            </a:pPr>
            <a:r>
              <a:rPr lang="en-US" sz="2100">
                <a:solidFill>
                  <a:prstClr val="black">
                    <a:lumMod val="50000"/>
                    <a:lumOff val="50000"/>
                  </a:prstClr>
                </a:solidFill>
                <a:latin typeface="Roboto" charset="0"/>
                <a:ea typeface="Roboto" charset="0"/>
                <a:cs typeface="Roboto" charset="0"/>
              </a:rPr>
              <a:t>New route of administration</a:t>
            </a:r>
          </a:p>
          <a:p>
            <a:pPr marL="285750" lvl="0" indent="-285750" defTabSz="777240">
              <a:spcBef>
                <a:spcPts val="850"/>
              </a:spcBef>
              <a:spcAft>
                <a:spcPts val="700"/>
              </a:spcAft>
              <a:buFont typeface="Arial" panose="020B0604020202020204" pitchFamily="34" charset="0"/>
              <a:buChar char="•"/>
              <a:defRPr/>
            </a:pPr>
            <a:r>
              <a:rPr lang="en-US" sz="2100">
                <a:solidFill>
                  <a:prstClr val="black">
                    <a:lumMod val="50000"/>
                    <a:lumOff val="50000"/>
                  </a:prstClr>
                </a:solidFill>
                <a:latin typeface="Roboto" charset="0"/>
                <a:ea typeface="Roboto" charset="0"/>
                <a:cs typeface="Roboto" charset="0"/>
              </a:rPr>
              <a:t>Poor physical health </a:t>
            </a:r>
          </a:p>
          <a:p>
            <a:pPr marL="285750" lvl="0" indent="-285750" defTabSz="777240">
              <a:spcBef>
                <a:spcPts val="850"/>
              </a:spcBef>
              <a:spcAft>
                <a:spcPts val="700"/>
              </a:spcAft>
              <a:buFont typeface="Arial" panose="020B0604020202020204" pitchFamily="34" charset="0"/>
              <a:buChar char="•"/>
              <a:defRPr/>
            </a:pPr>
            <a:r>
              <a:rPr lang="en-US" sz="2100">
                <a:solidFill>
                  <a:prstClr val="black">
                    <a:lumMod val="50000"/>
                    <a:lumOff val="50000"/>
                  </a:prstClr>
                </a:solidFill>
                <a:latin typeface="Roboto" charset="0"/>
                <a:ea typeface="Roboto" charset="0"/>
                <a:cs typeface="Roboto" charset="0"/>
              </a:rPr>
              <a:t>Previous overdose</a:t>
            </a:r>
          </a:p>
          <a:p>
            <a:pPr marL="285750" lvl="0" indent="-285750">
              <a:spcAft>
                <a:spcPts val="700"/>
              </a:spcAft>
              <a:buFont typeface="Arial" panose="020B0604020202020204" pitchFamily="34" charset="0"/>
              <a:buChar char="•"/>
              <a:defRPr/>
            </a:pPr>
            <a:r>
              <a:rPr lang="en-US" sz="2100">
                <a:solidFill>
                  <a:prstClr val="black">
                    <a:lumMod val="50000"/>
                    <a:lumOff val="50000"/>
                  </a:prstClr>
                </a:solidFill>
                <a:latin typeface="Roboto" charset="0"/>
                <a:ea typeface="Roboto" charset="0"/>
                <a:cs typeface="Roboto" charset="0"/>
              </a:rPr>
              <a:t>Using by yourself increases risk of fatal overdose</a:t>
            </a:r>
          </a:p>
        </p:txBody>
      </p:sp>
      <p:sp>
        <p:nvSpPr>
          <p:cNvPr id="5" name="Slide Number Placeholder 4">
            <a:extLst>
              <a:ext uri="{FF2B5EF4-FFF2-40B4-BE49-F238E27FC236}">
                <a16:creationId xmlns:a16="http://schemas.microsoft.com/office/drawing/2014/main" id="{D6EDE35E-106D-5E48-BB39-4E3F8529FE93}"/>
              </a:ext>
            </a:extLst>
          </p:cNvPr>
          <p:cNvSpPr>
            <a:spLocks noGrp="1"/>
          </p:cNvSpPr>
          <p:nvPr>
            <p:ph type="sldNum" sz="quarter" idx="12"/>
          </p:nvPr>
        </p:nvSpPr>
        <p:spPr/>
        <p:txBody>
          <a:bodyPr/>
          <a:lstStyle/>
          <a:p>
            <a:fld id="{CDAB618C-C30C-9546-A470-A28181F8AE7A}" type="slidenum">
              <a:rPr lang="en-US" dirty="0" smtClean="0"/>
              <a:t>16</a:t>
            </a:fld>
            <a:endParaRPr lang="en-US"/>
          </a:p>
        </p:txBody>
      </p:sp>
      <p:sp>
        <p:nvSpPr>
          <p:cNvPr id="7" name="Rectangle 6">
            <a:extLst>
              <a:ext uri="{FF2B5EF4-FFF2-40B4-BE49-F238E27FC236}">
                <a16:creationId xmlns:a16="http://schemas.microsoft.com/office/drawing/2014/main" id="{C739E0B9-E1E2-0946-8766-7AB8FA223D6C}"/>
              </a:ext>
            </a:extLst>
          </p:cNvPr>
          <p:cNvSpPr/>
          <p:nvPr/>
        </p:nvSpPr>
        <p:spPr>
          <a:xfrm>
            <a:off x="8130208" y="1234885"/>
            <a:ext cx="4061791" cy="56231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lvl="0">
              <a:defRPr/>
            </a:pPr>
            <a:r>
              <a:rPr lang="en-US" sz="2700">
                <a:solidFill>
                  <a:schemeClr val="bg1"/>
                </a:solidFill>
                <a:latin typeface="Roboto Light" charset="0"/>
                <a:ea typeface="Roboto Light" charset="0"/>
                <a:cs typeface="Roboto Light" charset="0"/>
              </a:rPr>
              <a:t>In the first 2 weeks post-release, a person’s risk for death by drug overdose is 129 times the risk </a:t>
            </a:r>
            <a:br>
              <a:rPr lang="en-US" sz="2700">
                <a:solidFill>
                  <a:schemeClr val="bg1"/>
                </a:solidFill>
                <a:latin typeface="Roboto Light" charset="0"/>
                <a:ea typeface="Roboto Light" charset="0"/>
                <a:cs typeface="Roboto Light" charset="0"/>
              </a:rPr>
            </a:br>
            <a:r>
              <a:rPr lang="en-US" sz="2700">
                <a:solidFill>
                  <a:schemeClr val="bg1"/>
                </a:solidFill>
                <a:latin typeface="Roboto Light" charset="0"/>
                <a:ea typeface="Roboto Light" charset="0"/>
                <a:cs typeface="Roboto Light" charset="0"/>
              </a:rPr>
              <a:t>for the general population.</a:t>
            </a:r>
          </a:p>
          <a:p>
            <a:pPr lvl="0">
              <a:defRPr/>
            </a:pPr>
            <a:endParaRPr lang="en-US" sz="1600">
              <a:solidFill>
                <a:schemeClr val="bg1"/>
              </a:solidFill>
              <a:latin typeface="Roboto Light" charset="0"/>
              <a:ea typeface="Roboto Light" charset="0"/>
              <a:cs typeface="Roboto Light" charset="0"/>
            </a:endParaRPr>
          </a:p>
          <a:p>
            <a:pPr lvl="0">
              <a:defRPr/>
            </a:pPr>
            <a:r>
              <a:rPr lang="en-US" sz="1050">
                <a:solidFill>
                  <a:schemeClr val="bg1"/>
                </a:solidFill>
                <a:latin typeface="Roboto Light" charset="0"/>
              </a:rPr>
              <a:t>-New England Journal of Medicine</a:t>
            </a:r>
            <a:endParaRPr lang="en-US">
              <a:solidFill>
                <a:schemeClr val="bg1"/>
              </a:solidFill>
            </a:endParaRPr>
          </a:p>
        </p:txBody>
      </p:sp>
    </p:spTree>
    <p:extLst>
      <p:ext uri="{BB962C8B-B14F-4D97-AF65-F5344CB8AC3E}">
        <p14:creationId xmlns:p14="http://schemas.microsoft.com/office/powerpoint/2010/main" val="348400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E2020-A62D-2244-994B-492FE3CD4EAA}"/>
              </a:ext>
            </a:extLst>
          </p:cNvPr>
          <p:cNvSpPr>
            <a:spLocks noGrp="1"/>
          </p:cNvSpPr>
          <p:nvPr>
            <p:ph type="title"/>
          </p:nvPr>
        </p:nvSpPr>
        <p:spPr/>
        <p:txBody>
          <a:bodyPr>
            <a:normAutofit/>
          </a:bodyPr>
          <a:lstStyle/>
          <a:p>
            <a:r>
              <a:rPr lang="en-US">
                <a:latin typeface="Roboto Light"/>
                <a:ea typeface="Roboto Light"/>
                <a:cs typeface="Roboto Light"/>
              </a:rPr>
              <a:t>HOW TO RECOGNIZE AN OVERDOSE</a:t>
            </a:r>
            <a:endParaRPr lang="en-US"/>
          </a:p>
        </p:txBody>
      </p:sp>
      <p:sp>
        <p:nvSpPr>
          <p:cNvPr id="6" name="Text Placeholder 5">
            <a:extLst>
              <a:ext uri="{FF2B5EF4-FFF2-40B4-BE49-F238E27FC236}">
                <a16:creationId xmlns:a16="http://schemas.microsoft.com/office/drawing/2014/main" id="{94D39C3A-F694-2E47-8101-83A4C5266D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983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1048-BDF5-DF4C-8BEF-A9B905932520}"/>
              </a:ext>
            </a:extLst>
          </p:cNvPr>
          <p:cNvSpPr>
            <a:spLocks noGrp="1"/>
          </p:cNvSpPr>
          <p:nvPr>
            <p:ph type="title"/>
          </p:nvPr>
        </p:nvSpPr>
        <p:spPr/>
        <p:txBody>
          <a:bodyPr/>
          <a:lstStyle/>
          <a:p>
            <a:r>
              <a:rPr lang="en-US" dirty="0">
                <a:latin typeface="Roboto Medium"/>
                <a:ea typeface="Roboto Medium"/>
                <a:cs typeface="Roboto Medium"/>
              </a:rPr>
              <a:t>Video: Signs of an Overdose</a:t>
            </a:r>
            <a:endParaRPr lang="en-US" dirty="0"/>
          </a:p>
        </p:txBody>
      </p:sp>
      <p:sp>
        <p:nvSpPr>
          <p:cNvPr id="4" name="Slide Number Placeholder 3">
            <a:extLst>
              <a:ext uri="{FF2B5EF4-FFF2-40B4-BE49-F238E27FC236}">
                <a16:creationId xmlns:a16="http://schemas.microsoft.com/office/drawing/2014/main" id="{BBAA13E6-D574-F240-A52E-BAD14ED29165}"/>
              </a:ext>
            </a:extLst>
          </p:cNvPr>
          <p:cNvSpPr>
            <a:spLocks noGrp="1"/>
          </p:cNvSpPr>
          <p:nvPr>
            <p:ph type="sldNum" sz="quarter" idx="12"/>
          </p:nvPr>
        </p:nvSpPr>
        <p:spPr/>
        <p:txBody>
          <a:bodyPr/>
          <a:lstStyle/>
          <a:p>
            <a:fld id="{CDAB618C-C30C-9546-A470-A28181F8AE7A}" type="slidenum">
              <a:rPr lang="en-US" smtClean="0"/>
              <a:t>18</a:t>
            </a:fld>
            <a:endParaRPr lang="en-US"/>
          </a:p>
        </p:txBody>
      </p:sp>
      <p:pic>
        <p:nvPicPr>
          <p:cNvPr id="7" name="Online Media 6" title="Video: Signs of an overdose and how to respond">
            <a:hlinkClick r:id="" action="ppaction://media"/>
            <a:extLst>
              <a:ext uri="{FF2B5EF4-FFF2-40B4-BE49-F238E27FC236}">
                <a16:creationId xmlns:a16="http://schemas.microsoft.com/office/drawing/2014/main" id="{1BA1DD30-E802-9139-6DEA-49BD5EA85897}"/>
              </a:ext>
            </a:extLst>
          </p:cNvPr>
          <p:cNvPicPr>
            <a:picLocks noGrp="1" noRot="1" noChangeAspect="1"/>
          </p:cNvPicPr>
          <p:nvPr>
            <p:ph idx="1"/>
            <a:videoFile r:link="rId1"/>
          </p:nvPr>
        </p:nvPicPr>
        <p:blipFill>
          <a:blip r:embed="rId4"/>
          <a:stretch>
            <a:fillRect/>
          </a:stretch>
        </p:blipFill>
        <p:spPr>
          <a:xfrm>
            <a:off x="2184400" y="1725613"/>
            <a:ext cx="7877175" cy="4451350"/>
          </a:xfrm>
        </p:spPr>
      </p:pic>
    </p:spTree>
    <p:extLst>
      <p:ext uri="{BB962C8B-B14F-4D97-AF65-F5344CB8AC3E}">
        <p14:creationId xmlns:p14="http://schemas.microsoft.com/office/powerpoint/2010/main" val="357164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E2020-A62D-2244-994B-492FE3CD4EAA}"/>
              </a:ext>
            </a:extLst>
          </p:cNvPr>
          <p:cNvSpPr>
            <a:spLocks noGrp="1"/>
          </p:cNvSpPr>
          <p:nvPr>
            <p:ph type="title"/>
          </p:nvPr>
        </p:nvSpPr>
        <p:spPr/>
        <p:txBody>
          <a:bodyPr/>
          <a:lstStyle/>
          <a:p>
            <a:r>
              <a:rPr lang="en-US"/>
              <a:t>WELCOME &amp; INTRODUCTIONS</a:t>
            </a:r>
          </a:p>
        </p:txBody>
      </p:sp>
      <p:sp>
        <p:nvSpPr>
          <p:cNvPr id="6" name="Text Placeholder 5">
            <a:extLst>
              <a:ext uri="{FF2B5EF4-FFF2-40B4-BE49-F238E27FC236}">
                <a16:creationId xmlns:a16="http://schemas.microsoft.com/office/drawing/2014/main" id="{94D39C3A-F694-2E47-8101-83A4C5266D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0756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07931B-3CAC-354C-B0CD-4FA0E8398F07}"/>
              </a:ext>
            </a:extLst>
          </p:cNvPr>
          <p:cNvSpPr/>
          <p:nvPr/>
        </p:nvSpPr>
        <p:spPr>
          <a:xfrm>
            <a:off x="0" y="1177967"/>
            <a:ext cx="12192000" cy="57421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9AC146-92D4-CC41-8991-F606A0F85137}"/>
              </a:ext>
            </a:extLst>
          </p:cNvPr>
          <p:cNvSpPr/>
          <p:nvPr/>
        </p:nvSpPr>
        <p:spPr>
          <a:xfrm>
            <a:off x="4283775" y="1588802"/>
            <a:ext cx="7421196" cy="4767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221729-9865-DF47-9312-63017097D7B0}"/>
              </a:ext>
            </a:extLst>
          </p:cNvPr>
          <p:cNvSpPr/>
          <p:nvPr/>
        </p:nvSpPr>
        <p:spPr>
          <a:xfrm>
            <a:off x="487028" y="1588802"/>
            <a:ext cx="3624449" cy="4767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64435B-1931-3C4C-B03C-1D3A56864415}"/>
              </a:ext>
            </a:extLst>
          </p:cNvPr>
          <p:cNvSpPr>
            <a:spLocks noGrp="1"/>
          </p:cNvSpPr>
          <p:nvPr>
            <p:ph type="title"/>
          </p:nvPr>
        </p:nvSpPr>
        <p:spPr/>
        <p:txBody>
          <a:bodyPr/>
          <a:lstStyle/>
          <a:p>
            <a:r>
              <a:rPr lang="en-US"/>
              <a:t>Recognizing an Overdose</a:t>
            </a:r>
          </a:p>
        </p:txBody>
      </p:sp>
      <p:sp>
        <p:nvSpPr>
          <p:cNvPr id="3" name="Content Placeholder 2">
            <a:extLst>
              <a:ext uri="{FF2B5EF4-FFF2-40B4-BE49-F238E27FC236}">
                <a16:creationId xmlns:a16="http://schemas.microsoft.com/office/drawing/2014/main" id="{2E36653B-B41D-9345-B428-5B3B509E6361}"/>
              </a:ext>
            </a:extLst>
          </p:cNvPr>
          <p:cNvSpPr>
            <a:spLocks noGrp="1"/>
          </p:cNvSpPr>
          <p:nvPr>
            <p:ph idx="1"/>
          </p:nvPr>
        </p:nvSpPr>
        <p:spPr>
          <a:xfrm>
            <a:off x="689811" y="1725328"/>
            <a:ext cx="3106937" cy="4451635"/>
          </a:xfrm>
        </p:spPr>
        <p:txBody>
          <a:bodyPr/>
          <a:lstStyle/>
          <a:p>
            <a:r>
              <a:rPr lang="en-US" sz="2400"/>
              <a:t>Really High</a:t>
            </a:r>
          </a:p>
          <a:p>
            <a:pPr lvl="1"/>
            <a:r>
              <a:rPr lang="en-US" sz="1800"/>
              <a:t>Muscles become relaxed</a:t>
            </a:r>
          </a:p>
          <a:p>
            <a:pPr lvl="1"/>
            <a:r>
              <a:rPr lang="en-US" sz="1800"/>
              <a:t>Speech is slow and slurred</a:t>
            </a:r>
          </a:p>
          <a:p>
            <a:pPr lvl="1"/>
            <a:r>
              <a:rPr lang="en-US" sz="1800"/>
              <a:t>Sleepy looking</a:t>
            </a:r>
          </a:p>
          <a:p>
            <a:pPr lvl="1"/>
            <a:r>
              <a:rPr lang="en-US" sz="1800"/>
              <a:t>Nodding</a:t>
            </a:r>
          </a:p>
          <a:p>
            <a:pPr lvl="1"/>
            <a:r>
              <a:rPr lang="en-US" sz="1800"/>
              <a:t>Will respond to stimulation like yelling, sternal rub, pinching, etc.</a:t>
            </a:r>
          </a:p>
        </p:txBody>
      </p:sp>
      <p:sp>
        <p:nvSpPr>
          <p:cNvPr id="4" name="Slide Number Placeholder 3">
            <a:extLst>
              <a:ext uri="{FF2B5EF4-FFF2-40B4-BE49-F238E27FC236}">
                <a16:creationId xmlns:a16="http://schemas.microsoft.com/office/drawing/2014/main" id="{51C416DA-3022-504B-A708-173CA95D5B1F}"/>
              </a:ext>
            </a:extLst>
          </p:cNvPr>
          <p:cNvSpPr>
            <a:spLocks noGrp="1"/>
          </p:cNvSpPr>
          <p:nvPr>
            <p:ph type="sldNum" sz="quarter" idx="12"/>
          </p:nvPr>
        </p:nvSpPr>
        <p:spPr/>
        <p:txBody>
          <a:bodyPr/>
          <a:lstStyle/>
          <a:p>
            <a:fld id="{CDAB618C-C30C-9546-A470-A28181F8AE7A}" type="slidenum">
              <a:rPr lang="en-US" dirty="0" smtClean="0"/>
              <a:t>19</a:t>
            </a:fld>
            <a:endParaRPr lang="en-US"/>
          </a:p>
        </p:txBody>
      </p:sp>
      <p:sp>
        <p:nvSpPr>
          <p:cNvPr id="6" name="Subtitle 2">
            <a:extLst>
              <a:ext uri="{FF2B5EF4-FFF2-40B4-BE49-F238E27FC236}">
                <a16:creationId xmlns:a16="http://schemas.microsoft.com/office/drawing/2014/main" id="{4F048FCA-93F7-7B4A-BBC0-2C21A878E384}"/>
              </a:ext>
            </a:extLst>
          </p:cNvPr>
          <p:cNvSpPr txBox="1">
            <a:spLocks/>
          </p:cNvSpPr>
          <p:nvPr/>
        </p:nvSpPr>
        <p:spPr>
          <a:xfrm>
            <a:off x="4602601" y="2209340"/>
            <a:ext cx="3565326" cy="3066666"/>
          </a:xfrm>
          <a:prstGeom prst="rect">
            <a:avLst/>
          </a:prstGeom>
        </p:spPr>
        <p:txBody>
          <a:bodyPr vert="horz" wrap="square" lIns="91440" tIns="45720" rIns="91440" bIns="45720" numCol="1" spcCol="457200" rtlCol="0" anchor="t">
            <a:noAutofit/>
          </a:bodyPr>
          <a:lstStyle>
            <a:lvl1pPr marL="0" indent="0" algn="ctr" defTabSz="1005840" rtl="0" eaLnBrk="1" latinLnBrk="0" hangingPunct="1">
              <a:lnSpc>
                <a:spcPct val="90000"/>
              </a:lnSpc>
              <a:spcBef>
                <a:spcPts val="1100"/>
              </a:spcBef>
              <a:buFont typeface="Arial" panose="020B0604020202020204" pitchFamily="34" charset="0"/>
              <a:buNone/>
              <a:defRPr sz="2640" kern="1200">
                <a:solidFill>
                  <a:schemeClr val="tx1"/>
                </a:solidFill>
                <a:latin typeface="+mn-lt"/>
                <a:ea typeface="+mn-ea"/>
                <a:cs typeface="+mn-cs"/>
              </a:defRPr>
            </a:lvl1pPr>
            <a:lvl2pPr marL="502920" indent="0" algn="ctr" defTabSz="1005840" rtl="0" eaLnBrk="1" latinLnBrk="0" hangingPunct="1">
              <a:lnSpc>
                <a:spcPct val="90000"/>
              </a:lnSpc>
              <a:spcBef>
                <a:spcPts val="550"/>
              </a:spcBef>
              <a:buFont typeface="Arial" panose="020B0604020202020204" pitchFamily="34" charset="0"/>
              <a:buNone/>
              <a:defRPr sz="2200" kern="1200">
                <a:solidFill>
                  <a:schemeClr val="tx1"/>
                </a:solidFill>
                <a:latin typeface="+mn-lt"/>
                <a:ea typeface="+mn-ea"/>
                <a:cs typeface="+mn-cs"/>
              </a:defRPr>
            </a:lvl2pPr>
            <a:lvl3pPr marL="1005840" indent="0" algn="ctr" defTabSz="1005840" rtl="0" eaLnBrk="1" latinLnBrk="0" hangingPunct="1">
              <a:lnSpc>
                <a:spcPct val="90000"/>
              </a:lnSpc>
              <a:spcBef>
                <a:spcPts val="550"/>
              </a:spcBef>
              <a:buFont typeface="Arial" panose="020B0604020202020204" pitchFamily="34" charset="0"/>
              <a:buNone/>
              <a:defRPr sz="1980" kern="1200">
                <a:solidFill>
                  <a:schemeClr val="tx1"/>
                </a:solidFill>
                <a:latin typeface="+mn-lt"/>
                <a:ea typeface="+mn-ea"/>
                <a:cs typeface="+mn-cs"/>
              </a:defRPr>
            </a:lvl3pPr>
            <a:lvl4pPr marL="15087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4pPr>
            <a:lvl5pPr marL="201168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5pPr>
            <a:lvl6pPr marL="251460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6pPr>
            <a:lvl7pPr marL="301752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7pPr>
            <a:lvl8pPr marL="352044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8pPr>
            <a:lvl9pPr marL="40233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9pPr>
          </a:lstStyle>
          <a:p>
            <a:pPr algn="l">
              <a:lnSpc>
                <a:spcPct val="100000"/>
              </a:lnSpc>
            </a:pPr>
            <a:r>
              <a:rPr lang="en-US" sz="1600">
                <a:solidFill>
                  <a:schemeClr val="accent3"/>
                </a:solidFill>
                <a:latin typeface="Roboto Medium"/>
                <a:ea typeface="Roboto Medium"/>
                <a:cs typeface="Roboto Medium"/>
              </a:rPr>
              <a:t>1. Non-responsive to sounds </a:t>
            </a:r>
            <a:br>
              <a:rPr lang="en-US" sz="1600">
                <a:latin typeface="Roboto Medium" panose="02000000000000000000" pitchFamily="2" charset="0"/>
                <a:ea typeface="Roboto Medium" panose="02000000000000000000" pitchFamily="2" charset="0"/>
                <a:cs typeface="Roboto Medium" panose="02000000000000000000" pitchFamily="2" charset="0"/>
              </a:rPr>
            </a:br>
            <a:r>
              <a:rPr lang="en-US" sz="1600">
                <a:solidFill>
                  <a:schemeClr val="accent3"/>
                </a:solidFill>
                <a:latin typeface="Roboto Medium"/>
                <a:ea typeface="Roboto Medium"/>
                <a:cs typeface="Roboto Medium"/>
              </a:rPr>
              <a:t>and/or touch:</a:t>
            </a:r>
            <a:endParaRPr lang="en-US">
              <a:solidFill>
                <a:schemeClr val="accent3"/>
              </a:solidFill>
              <a:cs typeface="Calibri" panose="020F0502020204030204"/>
            </a:endParaRPr>
          </a:p>
          <a:p>
            <a:pPr algn="l">
              <a:lnSpc>
                <a:spcPct val="100000"/>
              </a:lnSpc>
              <a:spcBef>
                <a:spcPts val="500"/>
              </a:spcBef>
            </a:pPr>
            <a:r>
              <a:rPr lang="en-US" sz="1600">
                <a:solidFill>
                  <a:schemeClr val="tx1">
                    <a:lumMod val="65000"/>
                    <a:lumOff val="35000"/>
                  </a:schemeClr>
                </a:solidFill>
                <a:latin typeface="Roboto Light"/>
                <a:ea typeface="Roboto Light"/>
                <a:cs typeface="Roboto Light"/>
              </a:rPr>
              <a:t>Loud sounds (e.g. calling the person’s name) or appropriate physical stimulation (e.g. sternal rub) is ineffective in rousing the individual.</a:t>
            </a:r>
            <a:endParaRPr lang="en-US" sz="16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a:p>
            <a:pPr algn="l">
              <a:lnSpc>
                <a:spcPct val="100000"/>
              </a:lnSpc>
            </a:pPr>
            <a:r>
              <a:rPr lang="en-US" sz="1600">
                <a:solidFill>
                  <a:schemeClr val="accent3"/>
                </a:solidFill>
                <a:latin typeface="Roboto Medium"/>
                <a:ea typeface="+mn-lt"/>
                <a:cs typeface="+mn-lt"/>
              </a:rPr>
              <a:t>2. Very infrequent or no breathing:</a:t>
            </a:r>
          </a:p>
          <a:p>
            <a:pPr algn="l">
              <a:lnSpc>
                <a:spcPct val="100000"/>
              </a:lnSpc>
              <a:spcBef>
                <a:spcPts val="500"/>
              </a:spcBef>
            </a:pPr>
            <a:r>
              <a:rPr lang="en-US" sz="1600">
                <a:solidFill>
                  <a:schemeClr val="tx1">
                    <a:lumMod val="65000"/>
                    <a:lumOff val="35000"/>
                  </a:schemeClr>
                </a:solidFill>
                <a:latin typeface="Roboto Light"/>
                <a:ea typeface="+mn-lt"/>
                <a:cs typeface="+mn-lt"/>
              </a:rPr>
              <a:t>Death rattle (shallow snoring, gurgling) or labored breathing and slow heartbeat/pulse. </a:t>
            </a:r>
            <a:r>
              <a:rPr lang="en-US" sz="1600">
                <a:solidFill>
                  <a:schemeClr val="tx1">
                    <a:lumMod val="65000"/>
                    <a:lumOff val="35000"/>
                  </a:schemeClr>
                </a:solidFill>
                <a:latin typeface="Roboto Light"/>
                <a:ea typeface="Roboto Light"/>
                <a:cs typeface="Roboto Light"/>
              </a:rPr>
              <a:t>  </a:t>
            </a:r>
            <a:endParaRPr lang="en-US" sz="16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a:p>
            <a:pPr algn="l">
              <a:lnSpc>
                <a:spcPct val="100000"/>
              </a:lnSpc>
              <a:spcAft>
                <a:spcPts val="200"/>
              </a:spcAft>
            </a:pPr>
            <a:endParaRPr lang="en-US" sz="1400">
              <a:solidFill>
                <a:schemeClr val="tx1">
                  <a:lumMod val="50000"/>
                  <a:lumOff val="50000"/>
                </a:schemeClr>
              </a:solidFill>
              <a:latin typeface="Roboto" charset="0"/>
              <a:ea typeface="Roboto" charset="0"/>
              <a:cs typeface="Roboto" charset="0"/>
            </a:endParaRPr>
          </a:p>
          <a:p>
            <a:pPr algn="l">
              <a:lnSpc>
                <a:spcPct val="100000"/>
              </a:lnSpc>
            </a:pPr>
            <a:endParaRPr lang="en-US" sz="1400" b="1" i="1">
              <a:solidFill>
                <a:schemeClr val="tx1">
                  <a:lumMod val="50000"/>
                  <a:lumOff val="50000"/>
                </a:schemeClr>
              </a:solidFill>
              <a:latin typeface="Roboto" charset="0"/>
              <a:ea typeface="Roboto" charset="0"/>
              <a:cs typeface="Roboto" charset="0"/>
            </a:endParaRPr>
          </a:p>
          <a:p>
            <a:pPr algn="l">
              <a:lnSpc>
                <a:spcPct val="100000"/>
              </a:lnSpc>
            </a:pPr>
            <a:endParaRPr lang="en-US" sz="1200" b="1">
              <a:solidFill>
                <a:schemeClr val="tx1">
                  <a:lumMod val="50000"/>
                  <a:lumOff val="50000"/>
                </a:schemeClr>
              </a:solidFill>
              <a:latin typeface="Roboto" charset="0"/>
              <a:ea typeface="Roboto" charset="0"/>
              <a:cs typeface="Roboto" charset="0"/>
            </a:endParaRPr>
          </a:p>
        </p:txBody>
      </p:sp>
      <p:sp>
        <p:nvSpPr>
          <p:cNvPr id="12" name="Rectangle 11">
            <a:extLst>
              <a:ext uri="{FF2B5EF4-FFF2-40B4-BE49-F238E27FC236}">
                <a16:creationId xmlns:a16="http://schemas.microsoft.com/office/drawing/2014/main" id="{A5C217D3-FFDC-7D4A-BC0F-4CB1E11D9CD5}"/>
              </a:ext>
            </a:extLst>
          </p:cNvPr>
          <p:cNvSpPr/>
          <p:nvPr/>
        </p:nvSpPr>
        <p:spPr>
          <a:xfrm>
            <a:off x="487028" y="5486401"/>
            <a:ext cx="3624449" cy="8859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a:latin typeface="Roboto Medium" panose="02000000000000000000" pitchFamily="2" charset="0"/>
                <a:ea typeface="Roboto Medium" panose="02000000000000000000" pitchFamily="2" charset="0"/>
                <a:cs typeface="Roboto Medium" panose="02000000000000000000" pitchFamily="2" charset="0"/>
              </a:rPr>
              <a:t>IF REALLY HIGH: </a:t>
            </a:r>
            <a:br>
              <a:rPr lang="en-US">
                <a:latin typeface="Roboto Medium" panose="02000000000000000000" pitchFamily="2" charset="0"/>
                <a:ea typeface="Roboto Medium" panose="02000000000000000000" pitchFamily="2" charset="0"/>
                <a:cs typeface="Roboto Medium" panose="02000000000000000000" pitchFamily="2" charset="0"/>
              </a:rPr>
            </a:br>
            <a:r>
              <a:rPr lang="en-US">
                <a:latin typeface="Roboto Light" panose="02000000000000000000" pitchFamily="2" charset="0"/>
                <a:ea typeface="Roboto Light" panose="02000000000000000000" pitchFamily="2" charset="0"/>
                <a:cs typeface="Roboto Light" panose="02000000000000000000" pitchFamily="2" charset="0"/>
              </a:rPr>
              <a:t>Stimulate and observe</a:t>
            </a:r>
          </a:p>
        </p:txBody>
      </p:sp>
      <p:sp>
        <p:nvSpPr>
          <p:cNvPr id="13" name="Rectangle 12">
            <a:extLst>
              <a:ext uri="{FF2B5EF4-FFF2-40B4-BE49-F238E27FC236}">
                <a16:creationId xmlns:a16="http://schemas.microsoft.com/office/drawing/2014/main" id="{D3A48742-09D0-9047-B573-199E6E400256}"/>
              </a:ext>
            </a:extLst>
          </p:cNvPr>
          <p:cNvSpPr/>
          <p:nvPr/>
        </p:nvSpPr>
        <p:spPr>
          <a:xfrm>
            <a:off x="4283775" y="5486401"/>
            <a:ext cx="7421196" cy="8859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a:latin typeface="Roboto Medium" panose="02000000000000000000" pitchFamily="2" charset="0"/>
                <a:ea typeface="Roboto Medium" panose="02000000000000000000" pitchFamily="2" charset="0"/>
                <a:cs typeface="Roboto Medium" panose="02000000000000000000" pitchFamily="2" charset="0"/>
              </a:rPr>
              <a:t>IF OVERDOSING: </a:t>
            </a:r>
            <a:br>
              <a:rPr lang="en-US">
                <a:latin typeface="Roboto Medium" panose="02000000000000000000" pitchFamily="2" charset="0"/>
                <a:ea typeface="Roboto Medium" panose="02000000000000000000" pitchFamily="2" charset="0"/>
                <a:cs typeface="Roboto Medium" panose="02000000000000000000" pitchFamily="2" charset="0"/>
              </a:rPr>
            </a:br>
            <a:r>
              <a:rPr lang="en-US">
                <a:latin typeface="Roboto Light" panose="02000000000000000000" pitchFamily="2" charset="0"/>
                <a:ea typeface="Roboto Light" panose="02000000000000000000" pitchFamily="2" charset="0"/>
                <a:cs typeface="Roboto Light" panose="02000000000000000000" pitchFamily="2" charset="0"/>
              </a:rPr>
              <a:t>Give Naloxone and perform rescue breathing</a:t>
            </a:r>
          </a:p>
        </p:txBody>
      </p:sp>
      <p:sp>
        <p:nvSpPr>
          <p:cNvPr id="14" name="Content Placeholder 2">
            <a:extLst>
              <a:ext uri="{FF2B5EF4-FFF2-40B4-BE49-F238E27FC236}">
                <a16:creationId xmlns:a16="http://schemas.microsoft.com/office/drawing/2014/main" id="{F962695B-1ABF-CA45-B600-17035E198DFF}"/>
              </a:ext>
            </a:extLst>
          </p:cNvPr>
          <p:cNvSpPr txBox="1">
            <a:spLocks/>
          </p:cNvSpPr>
          <p:nvPr/>
        </p:nvSpPr>
        <p:spPr>
          <a:xfrm>
            <a:off x="4555958" y="1725329"/>
            <a:ext cx="3106937" cy="52472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Clr>
                <a:schemeClr val="accent3"/>
              </a:buClr>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System Font Regular"/>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Overdose</a:t>
            </a:r>
          </a:p>
        </p:txBody>
      </p:sp>
      <p:sp>
        <p:nvSpPr>
          <p:cNvPr id="5" name="Subtitle 2">
            <a:extLst>
              <a:ext uri="{FF2B5EF4-FFF2-40B4-BE49-F238E27FC236}">
                <a16:creationId xmlns:a16="http://schemas.microsoft.com/office/drawing/2014/main" id="{91685921-F822-F9EE-1E51-93626EC0B45C}"/>
              </a:ext>
            </a:extLst>
          </p:cNvPr>
          <p:cNvSpPr txBox="1">
            <a:spLocks/>
          </p:cNvSpPr>
          <p:nvPr/>
        </p:nvSpPr>
        <p:spPr>
          <a:xfrm>
            <a:off x="8110417" y="2209340"/>
            <a:ext cx="3507816" cy="2522458"/>
          </a:xfrm>
          <a:prstGeom prst="rect">
            <a:avLst/>
          </a:prstGeom>
        </p:spPr>
        <p:txBody>
          <a:bodyPr vert="horz" wrap="square" lIns="91440" tIns="45720" rIns="91440" bIns="45720" numCol="1" spcCol="457200" rtlCol="0" anchor="t">
            <a:noAutofit/>
          </a:bodyPr>
          <a:lstStyle>
            <a:lvl1pPr marL="0" indent="0" algn="ctr" defTabSz="1005840" rtl="0" eaLnBrk="1" latinLnBrk="0" hangingPunct="1">
              <a:lnSpc>
                <a:spcPct val="90000"/>
              </a:lnSpc>
              <a:spcBef>
                <a:spcPts val="1100"/>
              </a:spcBef>
              <a:buFont typeface="Arial" panose="020B0604020202020204" pitchFamily="34" charset="0"/>
              <a:buNone/>
              <a:defRPr sz="2640" kern="1200">
                <a:solidFill>
                  <a:schemeClr val="tx1"/>
                </a:solidFill>
                <a:latin typeface="+mn-lt"/>
                <a:ea typeface="+mn-ea"/>
                <a:cs typeface="+mn-cs"/>
              </a:defRPr>
            </a:lvl1pPr>
            <a:lvl2pPr marL="502920" indent="0" algn="ctr" defTabSz="1005840" rtl="0" eaLnBrk="1" latinLnBrk="0" hangingPunct="1">
              <a:lnSpc>
                <a:spcPct val="90000"/>
              </a:lnSpc>
              <a:spcBef>
                <a:spcPts val="550"/>
              </a:spcBef>
              <a:buFont typeface="Arial" panose="020B0604020202020204" pitchFamily="34" charset="0"/>
              <a:buNone/>
              <a:defRPr sz="2200" kern="1200">
                <a:solidFill>
                  <a:schemeClr val="tx1"/>
                </a:solidFill>
                <a:latin typeface="+mn-lt"/>
                <a:ea typeface="+mn-ea"/>
                <a:cs typeface="+mn-cs"/>
              </a:defRPr>
            </a:lvl2pPr>
            <a:lvl3pPr marL="1005840" indent="0" algn="ctr" defTabSz="1005840" rtl="0" eaLnBrk="1" latinLnBrk="0" hangingPunct="1">
              <a:lnSpc>
                <a:spcPct val="90000"/>
              </a:lnSpc>
              <a:spcBef>
                <a:spcPts val="550"/>
              </a:spcBef>
              <a:buFont typeface="Arial" panose="020B0604020202020204" pitchFamily="34" charset="0"/>
              <a:buNone/>
              <a:defRPr sz="1980" kern="1200">
                <a:solidFill>
                  <a:schemeClr val="tx1"/>
                </a:solidFill>
                <a:latin typeface="+mn-lt"/>
                <a:ea typeface="+mn-ea"/>
                <a:cs typeface="+mn-cs"/>
              </a:defRPr>
            </a:lvl3pPr>
            <a:lvl4pPr marL="15087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4pPr>
            <a:lvl5pPr marL="201168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5pPr>
            <a:lvl6pPr marL="251460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6pPr>
            <a:lvl7pPr marL="301752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7pPr>
            <a:lvl8pPr marL="352044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8pPr>
            <a:lvl9pPr marL="40233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9pPr>
          </a:lstStyle>
          <a:p>
            <a:pPr algn="l">
              <a:lnSpc>
                <a:spcPct val="100000"/>
              </a:lnSpc>
            </a:pPr>
            <a:r>
              <a:rPr lang="en-US" sz="1600">
                <a:solidFill>
                  <a:schemeClr val="accent3"/>
                </a:solidFill>
                <a:latin typeface="Roboto Medium"/>
                <a:ea typeface="Roboto Medium"/>
                <a:cs typeface="Roboto Medium"/>
              </a:rPr>
              <a:t>3. Skin color:</a:t>
            </a:r>
          </a:p>
          <a:p>
            <a:pPr algn="l">
              <a:lnSpc>
                <a:spcPct val="100000"/>
              </a:lnSpc>
              <a:spcBef>
                <a:spcPts val="500"/>
              </a:spcBef>
            </a:pPr>
            <a:r>
              <a:rPr lang="en-US" sz="1600">
                <a:solidFill>
                  <a:schemeClr val="tx1">
                    <a:lumMod val="65000"/>
                    <a:lumOff val="35000"/>
                  </a:schemeClr>
                </a:solidFill>
                <a:latin typeface="Roboto Medium"/>
                <a:ea typeface="Roboto Medium"/>
                <a:cs typeface="Roboto Medium"/>
              </a:rPr>
              <a:t>White or fair skin: </a:t>
            </a:r>
            <a:r>
              <a:rPr lang="en-US" sz="1600">
                <a:solidFill>
                  <a:schemeClr val="tx1">
                    <a:lumMod val="65000"/>
                    <a:lumOff val="35000"/>
                  </a:schemeClr>
                </a:solidFill>
                <a:latin typeface="Roboto Light"/>
                <a:ea typeface="Roboto Light"/>
                <a:cs typeface="Roboto Light"/>
              </a:rPr>
              <a:t>individuals’ skin, eyelids, nail beds and lips turn blue. </a:t>
            </a:r>
            <a:br>
              <a:rPr lang="en-US" sz="1600">
                <a:latin typeface="Roboto Light" panose="02000000000000000000" pitchFamily="2" charset="0"/>
                <a:ea typeface="Roboto Light" panose="02000000000000000000" pitchFamily="2" charset="0"/>
                <a:cs typeface="Roboto Light" panose="02000000000000000000" pitchFamily="2" charset="0"/>
              </a:rPr>
            </a:br>
            <a:r>
              <a:rPr lang="en-US" sz="1600">
                <a:solidFill>
                  <a:schemeClr val="tx1">
                    <a:lumMod val="65000"/>
                    <a:lumOff val="35000"/>
                  </a:schemeClr>
                </a:solidFill>
                <a:latin typeface="Roboto Medium"/>
                <a:ea typeface="Roboto Medium"/>
                <a:cs typeface="Roboto Medium"/>
              </a:rPr>
              <a:t>Black or brown skin: </a:t>
            </a:r>
            <a:r>
              <a:rPr lang="en-US" sz="1600">
                <a:solidFill>
                  <a:schemeClr val="tx1">
                    <a:lumMod val="65000"/>
                    <a:lumOff val="35000"/>
                  </a:schemeClr>
                </a:solidFill>
                <a:latin typeface="Roboto Light"/>
                <a:ea typeface="Roboto Light"/>
                <a:cs typeface="Roboto Light"/>
              </a:rPr>
              <a:t>individuals’ skin turns grey, their lips turn grey or purple and the nail beds turn a vivid white color.  </a:t>
            </a:r>
            <a:endParaRPr lang="en-US" sz="16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a:p>
            <a:pPr algn="l">
              <a:lnSpc>
                <a:spcPct val="100000"/>
              </a:lnSpc>
              <a:spcBef>
                <a:spcPts val="500"/>
              </a:spcBef>
            </a:pPr>
            <a:endParaRPr lang="en-US" sz="14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a:p>
            <a:pPr algn="l">
              <a:lnSpc>
                <a:spcPct val="100000"/>
              </a:lnSpc>
              <a:spcBef>
                <a:spcPts val="500"/>
              </a:spcBef>
            </a:pPr>
            <a:endParaRPr lang="en-US" sz="14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a:p>
            <a:pPr algn="l">
              <a:lnSpc>
                <a:spcPct val="100000"/>
              </a:lnSpc>
              <a:spcBef>
                <a:spcPts val="500"/>
              </a:spcBef>
            </a:pPr>
            <a:endParaRPr lang="en-US" sz="14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a:p>
            <a:pPr algn="l">
              <a:lnSpc>
                <a:spcPct val="100000"/>
              </a:lnSpc>
            </a:pPr>
            <a:endParaRPr lang="en-US" sz="1400" b="1" i="1">
              <a:solidFill>
                <a:schemeClr val="tx1">
                  <a:lumMod val="50000"/>
                  <a:lumOff val="50000"/>
                </a:schemeClr>
              </a:solidFill>
              <a:latin typeface="Roboto" charset="0"/>
              <a:ea typeface="Roboto" charset="0"/>
              <a:cs typeface="Roboto" charset="0"/>
            </a:endParaRPr>
          </a:p>
          <a:p>
            <a:pPr algn="l">
              <a:lnSpc>
                <a:spcPct val="100000"/>
              </a:lnSpc>
            </a:pPr>
            <a:endParaRPr lang="en-US" sz="1200" b="1">
              <a:solidFill>
                <a:schemeClr val="tx1">
                  <a:lumMod val="50000"/>
                  <a:lumOff val="50000"/>
                </a:schemeClr>
              </a:solidFill>
              <a:latin typeface="Roboto" charset="0"/>
              <a:ea typeface="Roboto" charset="0"/>
              <a:cs typeface="Roboto" charset="0"/>
            </a:endParaRPr>
          </a:p>
        </p:txBody>
      </p:sp>
      <p:sp>
        <p:nvSpPr>
          <p:cNvPr id="10" name="Content Placeholder 2">
            <a:extLst>
              <a:ext uri="{FF2B5EF4-FFF2-40B4-BE49-F238E27FC236}">
                <a16:creationId xmlns:a16="http://schemas.microsoft.com/office/drawing/2014/main" id="{83405CE3-CD2E-16ED-453B-418B97A44840}"/>
              </a:ext>
            </a:extLst>
          </p:cNvPr>
          <p:cNvSpPr txBox="1">
            <a:spLocks/>
          </p:cNvSpPr>
          <p:nvPr/>
        </p:nvSpPr>
        <p:spPr>
          <a:xfrm>
            <a:off x="8106580" y="3859675"/>
            <a:ext cx="3106937" cy="162518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Clr>
                <a:schemeClr val="accent3"/>
              </a:buClr>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System Font Regular"/>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a:p>
            <a:pPr marL="0" lvl="1" indent="0">
              <a:buNone/>
            </a:pPr>
            <a:r>
              <a:rPr lang="en-US" sz="1800" b="1"/>
              <a:t>Other potential symptoms</a:t>
            </a:r>
            <a:r>
              <a:rPr lang="en-US" sz="1800"/>
              <a:t>: Wooden Chest Syndrome</a:t>
            </a:r>
          </a:p>
          <a:p>
            <a:pPr lvl="1"/>
            <a:endParaRPr lang="en-US" sz="1800"/>
          </a:p>
        </p:txBody>
      </p:sp>
    </p:spTree>
    <p:extLst>
      <p:ext uri="{BB962C8B-B14F-4D97-AF65-F5344CB8AC3E}">
        <p14:creationId xmlns:p14="http://schemas.microsoft.com/office/powerpoint/2010/main" val="385326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E2020-A62D-2244-994B-492FE3CD4EAA}"/>
              </a:ext>
            </a:extLst>
          </p:cNvPr>
          <p:cNvSpPr>
            <a:spLocks noGrp="1"/>
          </p:cNvSpPr>
          <p:nvPr>
            <p:ph type="title"/>
          </p:nvPr>
        </p:nvSpPr>
        <p:spPr/>
        <p:txBody>
          <a:bodyPr>
            <a:normAutofit/>
          </a:bodyPr>
          <a:lstStyle/>
          <a:p>
            <a:r>
              <a:rPr lang="en-US" dirty="0">
                <a:latin typeface="Roboto Light"/>
                <a:ea typeface="Roboto Light"/>
                <a:cs typeface="Roboto Light"/>
              </a:rPr>
              <a:t>BREAK </a:t>
            </a:r>
            <a:endParaRPr lang="en-US" dirty="0"/>
          </a:p>
        </p:txBody>
      </p:sp>
      <p:sp>
        <p:nvSpPr>
          <p:cNvPr id="6" name="Text Placeholder 5">
            <a:extLst>
              <a:ext uri="{FF2B5EF4-FFF2-40B4-BE49-F238E27FC236}">
                <a16:creationId xmlns:a16="http://schemas.microsoft.com/office/drawing/2014/main" id="{94D39C3A-F694-2E47-8101-83A4C5266D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5618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E2020-A62D-2244-994B-492FE3CD4EAA}"/>
              </a:ext>
            </a:extLst>
          </p:cNvPr>
          <p:cNvSpPr>
            <a:spLocks noGrp="1"/>
          </p:cNvSpPr>
          <p:nvPr>
            <p:ph type="title"/>
          </p:nvPr>
        </p:nvSpPr>
        <p:spPr>
          <a:xfrm>
            <a:off x="831850" y="1630226"/>
            <a:ext cx="8570567" cy="2852737"/>
          </a:xfrm>
        </p:spPr>
        <p:txBody>
          <a:bodyPr>
            <a:normAutofit/>
          </a:bodyPr>
          <a:lstStyle/>
          <a:p>
            <a:r>
              <a:rPr lang="en-US" sz="5000" dirty="0"/>
              <a:t>WHAT IS NALOXONE?</a:t>
            </a:r>
          </a:p>
        </p:txBody>
      </p:sp>
      <p:sp>
        <p:nvSpPr>
          <p:cNvPr id="6" name="Text Placeholder 5">
            <a:extLst>
              <a:ext uri="{FF2B5EF4-FFF2-40B4-BE49-F238E27FC236}">
                <a16:creationId xmlns:a16="http://schemas.microsoft.com/office/drawing/2014/main" id="{94D39C3A-F694-2E47-8101-83A4C5266D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2148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49FAA-7970-4C00-A91A-0BC860497AA8}"/>
              </a:ext>
            </a:extLst>
          </p:cNvPr>
          <p:cNvSpPr>
            <a:spLocks noGrp="1"/>
          </p:cNvSpPr>
          <p:nvPr>
            <p:ph type="title"/>
          </p:nvPr>
        </p:nvSpPr>
        <p:spPr/>
        <p:txBody>
          <a:bodyPr/>
          <a:lstStyle/>
          <a:p>
            <a:r>
              <a:rPr lang="en-US" dirty="0"/>
              <a:t>How does Naloxone work in the body?</a:t>
            </a:r>
          </a:p>
        </p:txBody>
      </p:sp>
      <p:pic>
        <p:nvPicPr>
          <p:cNvPr id="5" name="Online Media 4" title="What is Naloxone?">
            <a:hlinkClick r:id="" action="ppaction://media"/>
            <a:extLst>
              <a:ext uri="{FF2B5EF4-FFF2-40B4-BE49-F238E27FC236}">
                <a16:creationId xmlns:a16="http://schemas.microsoft.com/office/drawing/2014/main" id="{A4C2EC70-3278-4770-9CCB-9B7DE956EA7E}"/>
              </a:ext>
            </a:extLst>
          </p:cNvPr>
          <p:cNvPicPr>
            <a:picLocks noGrp="1" noRot="1" noChangeAspect="1"/>
          </p:cNvPicPr>
          <p:nvPr>
            <p:ph idx="1"/>
            <a:videoFile r:link="rId1"/>
          </p:nvPr>
        </p:nvPicPr>
        <p:blipFill>
          <a:blip r:embed="rId4"/>
          <a:stretch>
            <a:fillRect/>
          </a:stretch>
        </p:blipFill>
        <p:spPr>
          <a:xfrm>
            <a:off x="2167407" y="1674813"/>
            <a:ext cx="7913687" cy="4451350"/>
          </a:xfrm>
          <a:prstGeom prst="rect">
            <a:avLst/>
          </a:prstGeom>
        </p:spPr>
      </p:pic>
      <p:sp>
        <p:nvSpPr>
          <p:cNvPr id="4" name="Slide Number Placeholder 3">
            <a:extLst>
              <a:ext uri="{FF2B5EF4-FFF2-40B4-BE49-F238E27FC236}">
                <a16:creationId xmlns:a16="http://schemas.microsoft.com/office/drawing/2014/main" id="{1D59FA38-3FE5-436B-820F-1D19678EF21F}"/>
              </a:ext>
            </a:extLst>
          </p:cNvPr>
          <p:cNvSpPr>
            <a:spLocks noGrp="1"/>
          </p:cNvSpPr>
          <p:nvPr>
            <p:ph type="sldNum" sz="quarter" idx="12"/>
          </p:nvPr>
        </p:nvSpPr>
        <p:spPr/>
        <p:txBody>
          <a:bodyPr/>
          <a:lstStyle/>
          <a:p>
            <a:fld id="{CDAB618C-C30C-9546-A470-A28181F8AE7A}" type="slidenum">
              <a:rPr lang="en-US" dirty="0" smtClean="0"/>
              <a:t>22</a:t>
            </a:fld>
            <a:endParaRPr lang="en-US"/>
          </a:p>
        </p:txBody>
      </p:sp>
    </p:spTree>
    <p:extLst>
      <p:ext uri="{BB962C8B-B14F-4D97-AF65-F5344CB8AC3E}">
        <p14:creationId xmlns:p14="http://schemas.microsoft.com/office/powerpoint/2010/main" val="4596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0073A-FC5D-9146-A31B-29641F226FE8}"/>
              </a:ext>
            </a:extLst>
          </p:cNvPr>
          <p:cNvSpPr>
            <a:spLocks noGrp="1"/>
          </p:cNvSpPr>
          <p:nvPr>
            <p:ph type="title"/>
          </p:nvPr>
        </p:nvSpPr>
        <p:spPr/>
        <p:txBody>
          <a:bodyPr/>
          <a:lstStyle/>
          <a:p>
            <a:r>
              <a:rPr lang="en-US" dirty="0"/>
              <a:t>What is Naloxone?</a:t>
            </a:r>
          </a:p>
        </p:txBody>
      </p:sp>
      <p:sp>
        <p:nvSpPr>
          <p:cNvPr id="3" name="Content Placeholder 2">
            <a:extLst>
              <a:ext uri="{FF2B5EF4-FFF2-40B4-BE49-F238E27FC236}">
                <a16:creationId xmlns:a16="http://schemas.microsoft.com/office/drawing/2014/main" id="{8A7998C6-5133-7D44-A179-3644B1474C47}"/>
              </a:ext>
            </a:extLst>
          </p:cNvPr>
          <p:cNvSpPr>
            <a:spLocks noGrp="1"/>
          </p:cNvSpPr>
          <p:nvPr>
            <p:ph idx="1"/>
          </p:nvPr>
        </p:nvSpPr>
        <p:spPr>
          <a:xfrm>
            <a:off x="473597" y="1509428"/>
            <a:ext cx="7000629" cy="4451635"/>
          </a:xfrm>
        </p:spPr>
        <p:txBody>
          <a:bodyPr vert="horz" lIns="91440" tIns="45720" rIns="91440" bIns="45720" rtlCol="0" anchor="t">
            <a:noAutofit/>
          </a:bodyPr>
          <a:lstStyle/>
          <a:p>
            <a:pPr>
              <a:defRPr/>
            </a:pPr>
            <a:endParaRPr lang="en-US" sz="1800">
              <a:highlight>
                <a:srgbClr val="FFFF00"/>
              </a:highlight>
              <a:latin typeface="Roboto"/>
              <a:ea typeface="Roboto"/>
              <a:cs typeface="Roboto"/>
            </a:endParaRPr>
          </a:p>
          <a:p>
            <a:pPr marL="285750" lvl="0" indent="-285750" defTabSz="777240">
              <a:spcBef>
                <a:spcPts val="850"/>
              </a:spcBef>
              <a:buFont typeface="Arial" panose="020B0604020202020204" pitchFamily="34" charset="0"/>
              <a:buChar char="•"/>
              <a:defRPr/>
            </a:pPr>
            <a:r>
              <a:rPr lang="en-US" sz="2400" dirty="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Reverses overdose in ~3-5 minutes</a:t>
            </a:r>
          </a:p>
          <a:p>
            <a:pPr marL="285750" lvl="0" indent="-285750" defTabSz="777240">
              <a:spcBef>
                <a:spcPts val="850"/>
              </a:spcBef>
              <a:buFont typeface="Arial" panose="020B0604020202020204" pitchFamily="34" charset="0"/>
              <a:buChar char="•"/>
              <a:defRPr/>
            </a:pPr>
            <a:r>
              <a:rPr lang="en-US" sz="2400" dirty="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Lasts ~30-90 minutes</a:t>
            </a:r>
          </a:p>
          <a:p>
            <a:pPr marL="285750" lvl="0" indent="-285750" defTabSz="777240">
              <a:spcBef>
                <a:spcPts val="850"/>
              </a:spcBef>
              <a:buFont typeface="Arial" panose="020B0604020202020204" pitchFamily="34" charset="0"/>
              <a:buChar char="•"/>
              <a:defRPr/>
            </a:pPr>
            <a:r>
              <a:rPr lang="en-US" sz="2400" dirty="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No side effects</a:t>
            </a:r>
          </a:p>
          <a:p>
            <a:pPr marL="285750" lvl="0" indent="-285750" defTabSz="777240">
              <a:spcBef>
                <a:spcPts val="850"/>
              </a:spcBef>
              <a:buFont typeface="Arial" panose="020B0604020202020204" pitchFamily="34" charset="0"/>
              <a:buChar char="•"/>
              <a:defRPr/>
            </a:pPr>
            <a:r>
              <a:rPr lang="en-US" sz="2400" dirty="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No potential for misuse or addiction</a:t>
            </a:r>
          </a:p>
          <a:p>
            <a:pPr marL="285750" indent="-285750">
              <a:spcBef>
                <a:spcPts val="850"/>
              </a:spcBef>
              <a:buFont typeface="Arial" panose="020B0604020202020204" pitchFamily="34" charset="0"/>
              <a:buChar char="•"/>
              <a:defRPr/>
            </a:pPr>
            <a:r>
              <a:rPr lang="en-US" sz="2400" dirty="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Store at room temperature (68°F to 77°F)</a:t>
            </a:r>
          </a:p>
          <a:p>
            <a:pPr marL="285750" indent="-285750">
              <a:spcBef>
                <a:spcPts val="850"/>
              </a:spcBef>
              <a:buFont typeface="Arial" panose="020B0604020202020204" pitchFamily="34" charset="0"/>
              <a:buChar char="•"/>
              <a:defRPr/>
            </a:pPr>
            <a:r>
              <a:rPr lang="en-US" sz="2400" dirty="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Check the expiration date regularly </a:t>
            </a:r>
          </a:p>
          <a:p>
            <a:pPr marL="285750" indent="-285750">
              <a:spcBef>
                <a:spcPts val="850"/>
              </a:spcBef>
              <a:buFont typeface="Arial" panose="020B0604020202020204" pitchFamily="34" charset="0"/>
              <a:buChar char="•"/>
              <a:defRPr/>
            </a:pPr>
            <a:r>
              <a:rPr lang="en-US" sz="2400" dirty="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Expired naloxone is effective</a:t>
            </a:r>
          </a:p>
          <a:p>
            <a:pPr marL="285750" indent="-285750">
              <a:spcBef>
                <a:spcPts val="850"/>
              </a:spcBef>
              <a:buFont typeface="Arial" panose="020B0604020202020204" pitchFamily="34" charset="0"/>
              <a:buChar char="•"/>
              <a:defRPr/>
            </a:pPr>
            <a:endParaRPr lang="en-US" sz="1800">
              <a:latin typeface="Roboto"/>
            </a:endParaRPr>
          </a:p>
          <a:p>
            <a:pPr>
              <a:defRPr/>
            </a:pPr>
            <a:endParaRPr lang="en-US" sz="1600"/>
          </a:p>
        </p:txBody>
      </p:sp>
      <p:sp>
        <p:nvSpPr>
          <p:cNvPr id="4" name="Slide Number Placeholder 3">
            <a:extLst>
              <a:ext uri="{FF2B5EF4-FFF2-40B4-BE49-F238E27FC236}">
                <a16:creationId xmlns:a16="http://schemas.microsoft.com/office/drawing/2014/main" id="{EEF3AE08-5A2F-064F-99E0-5C35AFF18101}"/>
              </a:ext>
            </a:extLst>
          </p:cNvPr>
          <p:cNvSpPr>
            <a:spLocks noGrp="1"/>
          </p:cNvSpPr>
          <p:nvPr>
            <p:ph type="sldNum" sz="quarter" idx="12"/>
          </p:nvPr>
        </p:nvSpPr>
        <p:spPr/>
        <p:txBody>
          <a:bodyPr/>
          <a:lstStyle/>
          <a:p>
            <a:fld id="{CDAB618C-C30C-9546-A470-A28181F8AE7A}" type="slidenum">
              <a:rPr lang="en-US" dirty="0" smtClean="0"/>
              <a:t>23</a:t>
            </a:fld>
            <a:endParaRPr lang="en-US"/>
          </a:p>
        </p:txBody>
      </p:sp>
      <p:sp>
        <p:nvSpPr>
          <p:cNvPr id="6" name="TextBox 5">
            <a:extLst>
              <a:ext uri="{FF2B5EF4-FFF2-40B4-BE49-F238E27FC236}">
                <a16:creationId xmlns:a16="http://schemas.microsoft.com/office/drawing/2014/main" id="{DBB032A6-4C29-9A4C-956B-55AC84B18A3E}"/>
              </a:ext>
            </a:extLst>
          </p:cNvPr>
          <p:cNvSpPr txBox="1"/>
          <p:nvPr/>
        </p:nvSpPr>
        <p:spPr>
          <a:xfrm>
            <a:off x="8396401" y="6367011"/>
            <a:ext cx="2519897" cy="276999"/>
          </a:xfrm>
          <a:prstGeom prst="rect">
            <a:avLst/>
          </a:prstGeom>
          <a:noFill/>
        </p:spPr>
        <p:txBody>
          <a:bodyPr wrap="square" rtlCol="0">
            <a:spAutoFit/>
          </a:bodyPr>
          <a:lstStyle/>
          <a:p>
            <a:r>
              <a:rPr lang="en-US" sz="1200" dirty="0">
                <a:solidFill>
                  <a:schemeClr val="bg1"/>
                </a:solidFill>
                <a:latin typeface="Roboto"/>
              </a:rPr>
              <a:t>Single-step nasal spray Naloxone</a:t>
            </a:r>
            <a:endParaRPr lang="en-US" sz="1200" dirty="0">
              <a:solidFill>
                <a:schemeClr val="bg1"/>
              </a:solidFill>
            </a:endParaRPr>
          </a:p>
        </p:txBody>
      </p:sp>
      <p:pic>
        <p:nvPicPr>
          <p:cNvPr id="11" name="Picture 10">
            <a:extLst>
              <a:ext uri="{FF2B5EF4-FFF2-40B4-BE49-F238E27FC236}">
                <a16:creationId xmlns:a16="http://schemas.microsoft.com/office/drawing/2014/main" id="{0D720D16-0914-CA80-4A6E-9F4DAEE6A33A}"/>
              </a:ext>
            </a:extLst>
          </p:cNvPr>
          <p:cNvPicPr>
            <a:picLocks noChangeAspect="1"/>
          </p:cNvPicPr>
          <p:nvPr/>
        </p:nvPicPr>
        <p:blipFill>
          <a:blip r:embed="rId3"/>
          <a:stretch>
            <a:fillRect/>
          </a:stretch>
        </p:blipFill>
        <p:spPr>
          <a:xfrm>
            <a:off x="7474226" y="2326647"/>
            <a:ext cx="3695584" cy="2682915"/>
          </a:xfrm>
          <a:prstGeom prst="rect">
            <a:avLst/>
          </a:prstGeom>
        </p:spPr>
      </p:pic>
    </p:spTree>
    <p:extLst>
      <p:ext uri="{BB962C8B-B14F-4D97-AF65-F5344CB8AC3E}">
        <p14:creationId xmlns:p14="http://schemas.microsoft.com/office/powerpoint/2010/main" val="365634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DE385-0E2C-BC49-8705-974E73B0D9C3}"/>
              </a:ext>
            </a:extLst>
          </p:cNvPr>
          <p:cNvSpPr>
            <a:spLocks noGrp="1"/>
          </p:cNvSpPr>
          <p:nvPr>
            <p:ph type="title"/>
          </p:nvPr>
        </p:nvSpPr>
        <p:spPr/>
        <p:txBody>
          <a:bodyPr/>
          <a:lstStyle/>
          <a:p>
            <a:r>
              <a:rPr lang="en-US"/>
              <a:t>Naloxone Distribution Sites &amp; Opioid Resources in MA</a:t>
            </a:r>
          </a:p>
        </p:txBody>
      </p:sp>
      <p:sp>
        <p:nvSpPr>
          <p:cNvPr id="6" name="Content Placeholder 5">
            <a:extLst>
              <a:ext uri="{FF2B5EF4-FFF2-40B4-BE49-F238E27FC236}">
                <a16:creationId xmlns:a16="http://schemas.microsoft.com/office/drawing/2014/main" id="{4E9F232B-4ED5-7E41-8518-5EA3F63E69BB}"/>
              </a:ext>
            </a:extLst>
          </p:cNvPr>
          <p:cNvSpPr>
            <a:spLocks noGrp="1"/>
          </p:cNvSpPr>
          <p:nvPr>
            <p:ph idx="1"/>
          </p:nvPr>
        </p:nvSpPr>
        <p:spPr>
          <a:xfrm>
            <a:off x="473597" y="1506071"/>
            <a:ext cx="11400156" cy="4948518"/>
          </a:xfrm>
        </p:spPr>
        <p:txBody>
          <a:bodyPr numCol="5" spcCol="457200"/>
          <a:lstStyle/>
          <a:p>
            <a:pPr>
              <a:spcBef>
                <a:spcPts val="0"/>
              </a:spcBef>
            </a:pPr>
            <a:r>
              <a:rPr lang="en-US" sz="900" b="1">
                <a:latin typeface="Roboto"/>
              </a:rPr>
              <a:t>BOSTON</a:t>
            </a:r>
            <a:br>
              <a:rPr lang="en-US" sz="900" b="1">
                <a:solidFill>
                  <a:schemeClr val="tx1">
                    <a:lumMod val="65000"/>
                    <a:lumOff val="35000"/>
                  </a:schemeClr>
                </a:solidFill>
                <a:latin typeface="Roboto"/>
              </a:rPr>
            </a:br>
            <a:r>
              <a:rPr lang="en-US" sz="900" err="1">
                <a:solidFill>
                  <a:schemeClr val="tx1">
                    <a:lumMod val="65000"/>
                    <a:lumOff val="35000"/>
                  </a:schemeClr>
                </a:solidFill>
                <a:latin typeface="Roboto"/>
              </a:rPr>
              <a:t>Boston</a:t>
            </a:r>
            <a:r>
              <a:rPr lang="en-US" sz="900">
                <a:solidFill>
                  <a:schemeClr val="tx1">
                    <a:lumMod val="65000"/>
                    <a:lumOff val="35000"/>
                  </a:schemeClr>
                </a:solidFill>
                <a:latin typeface="Roboto"/>
              </a:rPr>
              <a:t> Public Health </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Commission, AHOPE</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774 Albany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617-534-3976 </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Mobile Outreach</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617-592-7828</a:t>
            </a:r>
          </a:p>
          <a:p>
            <a:r>
              <a:rPr lang="en-US" sz="900" b="1">
                <a:latin typeface="Roboto"/>
              </a:rPr>
              <a:t>BROCKTON</a:t>
            </a:r>
            <a:br>
              <a:rPr lang="en-US" sz="900" b="1">
                <a:solidFill>
                  <a:schemeClr val="tx1">
                    <a:lumMod val="65000"/>
                    <a:lumOff val="35000"/>
                  </a:schemeClr>
                </a:solidFill>
                <a:latin typeface="Roboto"/>
              </a:rPr>
            </a:br>
            <a:r>
              <a:rPr lang="en-US" sz="900" err="1">
                <a:solidFill>
                  <a:schemeClr val="tx1">
                    <a:lumMod val="65000"/>
                    <a:lumOff val="35000"/>
                  </a:schemeClr>
                </a:solidFill>
                <a:latin typeface="Roboto"/>
              </a:rPr>
              <a:t>Brockton</a:t>
            </a:r>
            <a:r>
              <a:rPr lang="en-US" sz="900">
                <a:solidFill>
                  <a:schemeClr val="tx1">
                    <a:lumMod val="65000"/>
                    <a:lumOff val="35000"/>
                  </a:schemeClr>
                </a:solidFill>
                <a:latin typeface="Roboto"/>
              </a:rPr>
              <a:t> Area Multi-Services, Inc. </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The COPE Center</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81 Pleasant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508-583-3405</a:t>
            </a:r>
          </a:p>
          <a:p>
            <a:r>
              <a:rPr lang="en-US" sz="900" b="1">
                <a:latin typeface="Roboto"/>
              </a:rPr>
              <a:t>CAMBRIDGE</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Fenway Health</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AIDS Action Committee</a:t>
            </a:r>
            <a:br>
              <a:rPr lang="en-US" sz="900"/>
            </a:br>
            <a:r>
              <a:rPr lang="en-US" sz="900">
                <a:solidFill>
                  <a:schemeClr val="tx1">
                    <a:lumMod val="65000"/>
                    <a:lumOff val="35000"/>
                  </a:schemeClr>
                </a:solidFill>
                <a:latin typeface="Roboto"/>
              </a:rPr>
              <a:t>Access: Drug User Health Program at Green Street</a:t>
            </a:r>
            <a:br>
              <a:rPr lang="en-US" sz="900"/>
            </a:br>
            <a:r>
              <a:rPr lang="en-US" sz="900">
                <a:solidFill>
                  <a:schemeClr val="tx1">
                    <a:lumMod val="65000"/>
                    <a:lumOff val="35000"/>
                  </a:schemeClr>
                </a:solidFill>
                <a:latin typeface="Roboto"/>
              </a:rPr>
              <a:t>359 Green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617-599-0246</a:t>
            </a:r>
            <a:endParaRPr lang="en-US" sz="900" b="1">
              <a:solidFill>
                <a:schemeClr val="tx1">
                  <a:lumMod val="65000"/>
                  <a:lumOff val="35000"/>
                </a:schemeClr>
              </a:solidFill>
              <a:latin typeface="Roboto"/>
            </a:endParaRPr>
          </a:p>
          <a:p>
            <a:r>
              <a:rPr lang="en-US" sz="900" b="1">
                <a:latin typeface="Roboto"/>
              </a:rPr>
              <a:t>FALL RIVER</a:t>
            </a:r>
            <a:br>
              <a:rPr lang="en-US" sz="900" b="1">
                <a:solidFill>
                  <a:schemeClr val="tx1">
                    <a:lumMod val="65000"/>
                    <a:lumOff val="35000"/>
                  </a:schemeClr>
                </a:solidFill>
                <a:latin typeface="Roboto"/>
              </a:rPr>
            </a:br>
            <a:r>
              <a:rPr lang="en-US" sz="900" b="1" i="1">
                <a:solidFill>
                  <a:schemeClr val="tx1">
                    <a:lumMod val="65000"/>
                    <a:lumOff val="35000"/>
                  </a:schemeClr>
                </a:solidFill>
                <a:latin typeface="Roboto"/>
              </a:rPr>
              <a:t>Seven Hills Behavioral Health</a:t>
            </a:r>
            <a:br>
              <a:rPr lang="en-US" sz="900" b="1" i="1">
                <a:solidFill>
                  <a:schemeClr val="tx1">
                    <a:lumMod val="65000"/>
                    <a:lumOff val="35000"/>
                  </a:schemeClr>
                </a:solidFill>
                <a:latin typeface="Roboto"/>
              </a:rPr>
            </a:br>
            <a:r>
              <a:rPr lang="en-US" sz="900">
                <a:solidFill>
                  <a:schemeClr val="tx1">
                    <a:lumMod val="65000"/>
                    <a:lumOff val="35000"/>
                  </a:schemeClr>
                </a:solidFill>
                <a:latin typeface="Roboto"/>
              </a:rPr>
              <a:t>310 South Main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508-235-1012</a:t>
            </a:r>
          </a:p>
          <a:p>
            <a:pPr lvl="0" defTabSz="777240">
              <a:spcBef>
                <a:spcPts val="0"/>
              </a:spcBef>
              <a:spcAft>
                <a:spcPts val="0"/>
              </a:spcAft>
              <a:defRPr/>
            </a:pPr>
            <a:r>
              <a:rPr lang="en-US" sz="900" b="1" i="1">
                <a:solidFill>
                  <a:schemeClr val="tx1">
                    <a:lumMod val="65000"/>
                    <a:lumOff val="35000"/>
                  </a:schemeClr>
                </a:solidFill>
                <a:latin typeface="Roboto"/>
              </a:rPr>
              <a:t>Stanley Street Treatment</a:t>
            </a:r>
            <a:br>
              <a:rPr lang="en-US" sz="900" b="1" i="1">
                <a:solidFill>
                  <a:schemeClr val="tx1">
                    <a:lumMod val="65000"/>
                    <a:lumOff val="35000"/>
                  </a:schemeClr>
                </a:solidFill>
                <a:latin typeface="Roboto"/>
              </a:rPr>
            </a:br>
            <a:r>
              <a:rPr lang="en-US" sz="900" b="1" i="1">
                <a:solidFill>
                  <a:schemeClr val="tx1">
                    <a:lumMod val="65000"/>
                    <a:lumOff val="35000"/>
                  </a:schemeClr>
                </a:solidFill>
                <a:latin typeface="Roboto"/>
              </a:rPr>
              <a:t>and Resources</a:t>
            </a:r>
          </a:p>
          <a:p>
            <a:pPr lvl="0" defTabSz="777240">
              <a:spcBef>
                <a:spcPts val="0"/>
              </a:spcBef>
              <a:spcAft>
                <a:spcPts val="0"/>
              </a:spcAft>
              <a:defRPr/>
            </a:pPr>
            <a:r>
              <a:rPr lang="en-US" sz="900">
                <a:solidFill>
                  <a:schemeClr val="tx1">
                    <a:lumMod val="65000"/>
                    <a:lumOff val="35000"/>
                  </a:schemeClr>
                </a:solidFill>
                <a:latin typeface="Roboto"/>
              </a:rPr>
              <a:t>386 Stanley Street</a:t>
            </a:r>
          </a:p>
          <a:p>
            <a:pPr lvl="0" defTabSz="777240">
              <a:spcBef>
                <a:spcPts val="0"/>
              </a:spcBef>
              <a:spcAft>
                <a:spcPts val="0"/>
              </a:spcAft>
              <a:defRPr/>
            </a:pPr>
            <a:r>
              <a:rPr lang="en-US" sz="900">
                <a:solidFill>
                  <a:schemeClr val="tx1">
                    <a:lumMod val="65000"/>
                    <a:lumOff val="35000"/>
                  </a:schemeClr>
                </a:solidFill>
                <a:latin typeface="Roboto"/>
              </a:rPr>
              <a:t>508-324-3561</a:t>
            </a:r>
          </a:p>
          <a:p>
            <a:pPr lvl="0" defTabSz="777240">
              <a:spcBef>
                <a:spcPts val="0"/>
              </a:spcBef>
              <a:spcAft>
                <a:spcPts val="0"/>
              </a:spcAft>
              <a:defRPr/>
            </a:pPr>
            <a:endParaRPr lang="en-US" sz="900">
              <a:solidFill>
                <a:schemeClr val="tx1">
                  <a:lumMod val="65000"/>
                  <a:lumOff val="35000"/>
                </a:schemeClr>
              </a:solidFill>
              <a:latin typeface="Roboto"/>
            </a:endParaRPr>
          </a:p>
          <a:p>
            <a:pPr lvl="0" defTabSz="777240">
              <a:spcBef>
                <a:spcPts val="0"/>
              </a:spcBef>
              <a:spcAft>
                <a:spcPts val="0"/>
              </a:spcAft>
              <a:defRPr/>
            </a:pPr>
            <a:endParaRPr lang="en-US" sz="900">
              <a:solidFill>
                <a:schemeClr val="tx1">
                  <a:lumMod val="65000"/>
                  <a:lumOff val="35000"/>
                </a:schemeClr>
              </a:solidFill>
              <a:latin typeface="Roboto"/>
            </a:endParaRPr>
          </a:p>
          <a:p>
            <a:r>
              <a:rPr lang="en-US" sz="900" b="1">
                <a:latin typeface="Roboto"/>
              </a:rPr>
              <a:t>GREENFIELD</a:t>
            </a:r>
            <a:br>
              <a:rPr lang="en-US" sz="900" b="1">
                <a:solidFill>
                  <a:schemeClr val="tx1">
                    <a:lumMod val="65000"/>
                    <a:lumOff val="35000"/>
                  </a:schemeClr>
                </a:solidFill>
                <a:latin typeface="Roboto"/>
              </a:rPr>
            </a:br>
            <a:r>
              <a:rPr lang="en-US" sz="900" b="1" i="1">
                <a:solidFill>
                  <a:schemeClr val="tx1">
                    <a:lumMod val="65000"/>
                    <a:lumOff val="35000"/>
                  </a:schemeClr>
                </a:solidFill>
                <a:latin typeface="Roboto"/>
              </a:rPr>
              <a:t>Tapestry Health</a:t>
            </a:r>
            <a:br>
              <a:rPr lang="en-US" sz="900" b="1" i="1">
                <a:solidFill>
                  <a:schemeClr val="tx1">
                    <a:lumMod val="65000"/>
                    <a:lumOff val="35000"/>
                  </a:schemeClr>
                </a:solidFill>
                <a:latin typeface="Roboto"/>
              </a:rPr>
            </a:br>
            <a:r>
              <a:rPr lang="en-US" sz="900">
                <a:solidFill>
                  <a:schemeClr val="tx1">
                    <a:lumMod val="65000"/>
                    <a:lumOff val="35000"/>
                  </a:schemeClr>
                </a:solidFill>
                <a:latin typeface="Roboto"/>
              </a:rPr>
              <a:t>277 Main Street #404a</a:t>
            </a:r>
            <a:br>
              <a:rPr lang="en-US" sz="900"/>
            </a:br>
            <a:r>
              <a:rPr lang="en-US" sz="900">
                <a:solidFill>
                  <a:schemeClr val="tx1">
                    <a:lumMod val="65000"/>
                    <a:lumOff val="35000"/>
                  </a:schemeClr>
                </a:solidFill>
                <a:latin typeface="Roboto"/>
              </a:rPr>
              <a:t>413-773-5403</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a:t>
            </a:r>
            <a:r>
              <a:rPr lang="en-US" sz="900" b="1" i="1">
                <a:solidFill>
                  <a:schemeClr val="tx1">
                    <a:lumMod val="65000"/>
                    <a:lumOff val="35000"/>
                  </a:schemeClr>
                </a:solidFill>
                <a:latin typeface="Roboto"/>
              </a:rPr>
              <a:t>Syringe Access Program – Greenfield</a:t>
            </a:r>
            <a:br>
              <a:rPr lang="en-US" sz="900" b="1" i="1">
                <a:solidFill>
                  <a:schemeClr val="tx1">
                    <a:lumMod val="65000"/>
                    <a:lumOff val="35000"/>
                  </a:schemeClr>
                </a:solidFill>
                <a:latin typeface="Roboto"/>
              </a:rPr>
            </a:br>
            <a:r>
              <a:rPr lang="en-US" sz="900">
                <a:solidFill>
                  <a:schemeClr val="tx1">
                    <a:lumMod val="65000"/>
                    <a:lumOff val="35000"/>
                  </a:schemeClr>
                </a:solidFill>
                <a:latin typeface="Roboto"/>
              </a:rPr>
              <a:t>8 Church Street </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413-475-3377</a:t>
            </a:r>
          </a:p>
          <a:p>
            <a:r>
              <a:rPr lang="en-US" sz="900" b="1">
                <a:latin typeface="Roboto"/>
              </a:rPr>
              <a:t>HOLYOKE</a:t>
            </a:r>
            <a:br>
              <a:rPr lang="en-US" sz="900" b="1">
                <a:solidFill>
                  <a:schemeClr val="tx1">
                    <a:lumMod val="65000"/>
                    <a:lumOff val="35000"/>
                  </a:schemeClr>
                </a:solidFill>
                <a:latin typeface="Roboto"/>
              </a:rPr>
            </a:br>
            <a:r>
              <a:rPr lang="en-US" sz="900" b="1" i="1">
                <a:solidFill>
                  <a:schemeClr val="tx1">
                    <a:lumMod val="65000"/>
                    <a:lumOff val="35000"/>
                  </a:schemeClr>
                </a:solidFill>
                <a:latin typeface="Roboto"/>
              </a:rPr>
              <a:t>Tapestry Health</a:t>
            </a:r>
            <a:br>
              <a:rPr lang="en-US" sz="900" b="1" i="1">
                <a:solidFill>
                  <a:schemeClr val="tx1">
                    <a:lumMod val="65000"/>
                    <a:lumOff val="35000"/>
                  </a:schemeClr>
                </a:solidFill>
                <a:latin typeface="Roboto"/>
              </a:rPr>
            </a:br>
            <a:r>
              <a:rPr lang="en-US" sz="900">
                <a:solidFill>
                  <a:schemeClr val="tx1">
                    <a:lumMod val="65000"/>
                    <a:lumOff val="35000"/>
                  </a:schemeClr>
                </a:solidFill>
                <a:latin typeface="Roboto"/>
              </a:rPr>
              <a:t>15A Main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413-315-3732</a:t>
            </a:r>
            <a:br>
              <a:rPr lang="en-US" sz="900">
                <a:solidFill>
                  <a:schemeClr val="tx1">
                    <a:lumMod val="65000"/>
                    <a:lumOff val="35000"/>
                  </a:schemeClr>
                </a:solidFill>
                <a:latin typeface="Roboto"/>
              </a:rPr>
            </a:br>
            <a:r>
              <a:rPr lang="en-US" sz="900" b="1" i="1">
                <a:solidFill>
                  <a:schemeClr val="tx1">
                    <a:lumMod val="65000"/>
                    <a:lumOff val="35000"/>
                  </a:schemeClr>
                </a:solidFill>
                <a:latin typeface="Roboto"/>
              </a:rPr>
              <a:t>Holyoke Health Center</a:t>
            </a:r>
            <a:br>
              <a:rPr lang="en-US" sz="900" b="1" i="1">
                <a:solidFill>
                  <a:schemeClr val="tx1">
                    <a:lumMod val="65000"/>
                    <a:lumOff val="35000"/>
                  </a:schemeClr>
                </a:solidFill>
                <a:latin typeface="Roboto"/>
              </a:rPr>
            </a:br>
            <a:r>
              <a:rPr lang="en-US" sz="900">
                <a:solidFill>
                  <a:schemeClr val="tx1">
                    <a:lumMod val="65000"/>
                    <a:lumOff val="35000"/>
                  </a:schemeClr>
                </a:solidFill>
                <a:latin typeface="Roboto"/>
              </a:rPr>
              <a:t>230 Maple Street, lower level</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413-420-2200</a:t>
            </a:r>
          </a:p>
          <a:p>
            <a:r>
              <a:rPr lang="en-US" sz="900" b="1">
                <a:latin typeface="Roboto"/>
              </a:rPr>
              <a:t>HYANNIS</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AIDS Support Group of Cape Cod</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428 South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508-778-1954</a:t>
            </a:r>
          </a:p>
          <a:p>
            <a:r>
              <a:rPr lang="en-US" sz="900" b="1">
                <a:latin typeface="Roboto"/>
              </a:rPr>
              <a:t>HULL</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Manet Community Health Center</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180 George Washington Blvd. </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857-939-4108</a:t>
            </a:r>
          </a:p>
          <a:p>
            <a:r>
              <a:rPr lang="en-US" sz="900" b="1">
                <a:latin typeface="Roboto"/>
              </a:rPr>
              <a:t>LAWRENCE</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Greater Lawrence Family Health Center, Prevention &amp; Education Dept.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100 Water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978-685-7663</a:t>
            </a:r>
          </a:p>
          <a:p>
            <a:r>
              <a:rPr lang="en-US" sz="900" b="1">
                <a:latin typeface="Roboto"/>
              </a:rPr>
              <a:t>LOWELL</a:t>
            </a:r>
            <a:br>
              <a:rPr lang="en-US" sz="900" b="1">
                <a:solidFill>
                  <a:schemeClr val="tx1">
                    <a:lumMod val="65000"/>
                    <a:lumOff val="35000"/>
                  </a:schemeClr>
                </a:solidFill>
                <a:latin typeface="Roboto"/>
              </a:rPr>
            </a:br>
            <a:r>
              <a:rPr lang="en-US" sz="900" b="1" i="1" err="1">
                <a:solidFill>
                  <a:schemeClr val="tx1">
                    <a:lumMod val="65000"/>
                    <a:lumOff val="35000"/>
                  </a:schemeClr>
                </a:solidFill>
                <a:latin typeface="Roboto"/>
              </a:rPr>
              <a:t>Lowell</a:t>
            </a:r>
            <a:r>
              <a:rPr lang="en-US" sz="900" b="1" i="1">
                <a:solidFill>
                  <a:schemeClr val="tx1">
                    <a:lumMod val="65000"/>
                    <a:lumOff val="35000"/>
                  </a:schemeClr>
                </a:solidFill>
                <a:latin typeface="Roboto"/>
              </a:rPr>
              <a:t> Community Health Center</a:t>
            </a:r>
            <a:br>
              <a:rPr lang="en-US" sz="900" b="1" i="1">
                <a:solidFill>
                  <a:schemeClr val="tx1">
                    <a:lumMod val="65000"/>
                    <a:lumOff val="35000"/>
                  </a:schemeClr>
                </a:solidFill>
                <a:latin typeface="Roboto"/>
              </a:rPr>
            </a:br>
            <a:r>
              <a:rPr lang="en-US" sz="900">
                <a:solidFill>
                  <a:schemeClr val="tx1">
                    <a:lumMod val="65000"/>
                    <a:lumOff val="35000"/>
                  </a:schemeClr>
                </a:solidFill>
                <a:latin typeface="Roboto"/>
              </a:rPr>
              <a:t>161 Jackson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978-937-9700</a:t>
            </a:r>
            <a:br>
              <a:rPr lang="en-US" sz="900">
                <a:solidFill>
                  <a:schemeClr val="tx1">
                    <a:lumMod val="65000"/>
                    <a:lumOff val="35000"/>
                  </a:schemeClr>
                </a:solidFill>
                <a:latin typeface="Roboto"/>
              </a:rPr>
            </a:br>
            <a:r>
              <a:rPr lang="en-US" sz="900" b="1" i="1">
                <a:solidFill>
                  <a:schemeClr val="tx1">
                    <a:lumMod val="65000"/>
                    <a:lumOff val="35000"/>
                  </a:schemeClr>
                </a:solidFill>
                <a:latin typeface="Roboto"/>
              </a:rPr>
              <a:t>Lowell House </a:t>
            </a:r>
            <a:br>
              <a:rPr lang="en-US" sz="900" b="1" i="1">
                <a:solidFill>
                  <a:schemeClr val="tx1">
                    <a:lumMod val="65000"/>
                    <a:lumOff val="35000"/>
                  </a:schemeClr>
                </a:solidFill>
                <a:latin typeface="Roboto"/>
              </a:rPr>
            </a:br>
            <a:r>
              <a:rPr lang="en-US" sz="900">
                <a:solidFill>
                  <a:schemeClr val="tx1">
                    <a:lumMod val="65000"/>
                    <a:lumOff val="35000"/>
                  </a:schemeClr>
                </a:solidFill>
                <a:latin typeface="Roboto"/>
              </a:rPr>
              <a:t>101 Jackson Street 4th Floor</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978-459-8656</a:t>
            </a:r>
          </a:p>
          <a:p>
            <a:r>
              <a:rPr lang="en-US" sz="900" b="1">
                <a:latin typeface="Roboto"/>
              </a:rPr>
              <a:t>LYNN</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Health Innovations, Inc</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Healthy Street Outreach Program</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100 Willow Street, 2</a:t>
            </a:r>
            <a:r>
              <a:rPr lang="en-US" sz="900" baseline="30000">
                <a:solidFill>
                  <a:schemeClr val="tx1">
                    <a:lumMod val="65000"/>
                    <a:lumOff val="35000"/>
                  </a:schemeClr>
                </a:solidFill>
                <a:latin typeface="Roboto"/>
              </a:rPr>
              <a:t>nd</a:t>
            </a:r>
            <a:r>
              <a:rPr lang="en-US" sz="900">
                <a:solidFill>
                  <a:schemeClr val="tx1">
                    <a:lumMod val="65000"/>
                    <a:lumOff val="35000"/>
                  </a:schemeClr>
                </a:solidFill>
                <a:latin typeface="Roboto"/>
              </a:rPr>
              <a:t> floor</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339-440-5633</a:t>
            </a:r>
          </a:p>
          <a:p>
            <a:r>
              <a:rPr lang="en-US" sz="900" b="1">
                <a:latin typeface="Roboto"/>
              </a:rPr>
              <a:t>NEW BEDFORD</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Seven Hills Behavioral Health</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1173 Acushnet Avenue</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508-996-0546</a:t>
            </a:r>
          </a:p>
          <a:p>
            <a:r>
              <a:rPr lang="en-US" sz="900" b="1">
                <a:latin typeface="Roboto"/>
              </a:rPr>
              <a:t>NORTH ADAMS</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Tapestry Health</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MCLA Wellness Center</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289 Church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413-443-2844 or 413-662-5258</a:t>
            </a:r>
          </a:p>
          <a:p>
            <a:r>
              <a:rPr lang="en-US" sz="900" b="1">
                <a:latin typeface="Roboto"/>
              </a:rPr>
              <a:t>NORTHAMPTON</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Tapestry Health</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16 Center Street, Suite 423</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413-586-0310</a:t>
            </a:r>
          </a:p>
          <a:p>
            <a:endParaRPr lang="en-US" sz="900">
              <a:solidFill>
                <a:schemeClr val="tx1">
                  <a:lumMod val="65000"/>
                  <a:lumOff val="35000"/>
                </a:schemeClr>
              </a:solidFill>
              <a:latin typeface="Roboto"/>
            </a:endParaRPr>
          </a:p>
          <a:p>
            <a:endParaRPr lang="en-US" sz="900">
              <a:solidFill>
                <a:schemeClr val="tx1">
                  <a:lumMod val="65000"/>
                  <a:lumOff val="35000"/>
                </a:schemeClr>
              </a:solidFill>
              <a:latin typeface="Roboto"/>
            </a:endParaRPr>
          </a:p>
          <a:p>
            <a:r>
              <a:rPr lang="en-US" sz="900" b="1">
                <a:latin typeface="Roboto"/>
              </a:rPr>
              <a:t>ORANGE</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Center for Human Development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131 West Main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978-544-2148, option 4</a:t>
            </a:r>
          </a:p>
          <a:p>
            <a:r>
              <a:rPr lang="en-US" sz="900" b="1">
                <a:latin typeface="Roboto"/>
              </a:rPr>
              <a:t>PITTSFIELD</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Tapestry Health </a:t>
            </a:r>
            <a:r>
              <a:rPr lang="en-US" sz="900" b="1" i="1">
                <a:solidFill>
                  <a:schemeClr val="tx1">
                    <a:lumMod val="65000"/>
                    <a:lumOff val="35000"/>
                  </a:schemeClr>
                </a:solidFill>
                <a:latin typeface="Roboto"/>
              </a:rPr>
              <a:t>     </a:t>
            </a:r>
            <a:br>
              <a:rPr lang="en-US" sz="900" b="1" i="1">
                <a:solidFill>
                  <a:schemeClr val="tx1">
                    <a:lumMod val="65000"/>
                    <a:lumOff val="35000"/>
                  </a:schemeClr>
                </a:solidFill>
                <a:latin typeface="Roboto"/>
              </a:rPr>
            </a:br>
            <a:r>
              <a:rPr lang="en-US" sz="900">
                <a:solidFill>
                  <a:schemeClr val="tx1">
                    <a:lumMod val="65000"/>
                    <a:lumOff val="35000"/>
                  </a:schemeClr>
                </a:solidFill>
                <a:latin typeface="Roboto"/>
              </a:rPr>
              <a:t>100 Wendell Avenue Suite 1   </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413-443-2844</a:t>
            </a:r>
          </a:p>
          <a:p>
            <a:r>
              <a:rPr lang="en-US" sz="900" b="1">
                <a:latin typeface="Roboto"/>
              </a:rPr>
              <a:t>PROVINCETOWN</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AIDS Support Group of Cape Cod</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336 Commercial Street, Unit 10</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508-487-8311</a:t>
            </a:r>
          </a:p>
          <a:p>
            <a:r>
              <a:rPr lang="en-US" sz="900" b="1">
                <a:latin typeface="Roboto"/>
              </a:rPr>
              <a:t>QUINCY</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Manet Community Health Center</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110 West Squantum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617-376-3000</a:t>
            </a:r>
          </a:p>
          <a:p>
            <a:r>
              <a:rPr lang="en-US" sz="900" b="1">
                <a:latin typeface="Roboto"/>
              </a:rPr>
              <a:t>REVERE</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North Suffolk Mental Health Association</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265 Beach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617-912-7700</a:t>
            </a:r>
          </a:p>
          <a:p>
            <a:r>
              <a:rPr lang="en-US" sz="900" b="1">
                <a:latin typeface="Roboto"/>
              </a:rPr>
              <a:t>SPRINGFIELD</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Tapestry Health</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1985 Main Street </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413-363-9472</a:t>
            </a:r>
          </a:p>
          <a:p>
            <a:endParaRPr lang="en-US" sz="900">
              <a:solidFill>
                <a:schemeClr val="tx1">
                  <a:lumMod val="65000"/>
                  <a:lumOff val="35000"/>
                </a:schemeClr>
              </a:solidFill>
              <a:latin typeface="Roboto"/>
            </a:endParaRPr>
          </a:p>
          <a:p>
            <a:r>
              <a:rPr lang="en-US" sz="900" b="1">
                <a:latin typeface="Roboto"/>
              </a:rPr>
              <a:t>WORCESTER</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AIDS Project Worcester</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85 Green Street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(Entrance in rear, off Plymouth St.)</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508-755-3773 x 27</a:t>
            </a:r>
          </a:p>
          <a:p>
            <a:r>
              <a:rPr lang="en-US" sz="900" b="1">
                <a:latin typeface="Roboto"/>
              </a:rPr>
              <a:t>PHARMACY ACCESS</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You can get naloxone from a pharmacy without a prescription, under a standing order. Please call or visit a local pharmacy for more information.</a:t>
            </a:r>
          </a:p>
          <a:p>
            <a:r>
              <a:rPr lang="en-US" sz="900" b="1">
                <a:latin typeface="Roboto"/>
              </a:rPr>
              <a:t>LEARN TO COPE</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508-738-5148</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Naloxone is available at support groups for family members dealing with a loved one suffering from addiction.  Please go to </a:t>
            </a:r>
            <a:r>
              <a:rPr lang="en-US" sz="900">
                <a:solidFill>
                  <a:schemeClr val="tx1">
                    <a:lumMod val="65000"/>
                    <a:lumOff val="35000"/>
                  </a:schemeClr>
                </a:solidFill>
                <a:latin typeface="Roboto"/>
                <a:hlinkClick r:id="rId2">
                  <a:extLst>
                    <a:ext uri="{A12FA001-AC4F-418D-AE19-62706E023703}">
                      <ahyp:hlinkClr xmlns:ahyp="http://schemas.microsoft.com/office/drawing/2018/hyperlinkcolor" val="tx"/>
                    </a:ext>
                  </a:extLst>
                </a:hlinkClick>
              </a:rPr>
              <a:t>www.learn2cope.org</a:t>
            </a:r>
            <a:r>
              <a:rPr lang="en-US" sz="900">
                <a:solidFill>
                  <a:schemeClr val="tx1">
                    <a:lumMod val="65000"/>
                    <a:lumOff val="35000"/>
                  </a:schemeClr>
                </a:solidFill>
                <a:latin typeface="Roboto"/>
              </a:rPr>
              <a:t> for meeting locations and times</a:t>
            </a:r>
          </a:p>
          <a:p>
            <a:r>
              <a:rPr lang="en-US" sz="900" b="1">
                <a:latin typeface="Roboto"/>
              </a:rPr>
              <a:t>MA HEALTH PROMOTION CLEARINGHOUSE</a:t>
            </a:r>
            <a:br>
              <a:rPr lang="en-US" sz="900" b="1">
                <a:solidFill>
                  <a:schemeClr val="tx1">
                    <a:lumMod val="65000"/>
                    <a:lumOff val="35000"/>
                  </a:schemeClr>
                </a:solidFill>
                <a:latin typeface="Roboto"/>
              </a:rPr>
            </a:br>
            <a:r>
              <a:rPr lang="en-US" sz="900">
                <a:solidFill>
                  <a:schemeClr val="tx1">
                    <a:lumMod val="65000"/>
                    <a:lumOff val="35000"/>
                  </a:schemeClr>
                </a:solidFill>
                <a:latin typeface="Roboto"/>
              </a:rPr>
              <a:t>Free education materials</a:t>
            </a:r>
            <a:br>
              <a:rPr lang="en-US" sz="900">
                <a:solidFill>
                  <a:schemeClr val="tx1">
                    <a:lumMod val="65000"/>
                    <a:lumOff val="35000"/>
                  </a:schemeClr>
                </a:solidFill>
                <a:latin typeface="Roboto"/>
              </a:rPr>
            </a:br>
            <a:r>
              <a:rPr lang="en-US" sz="900">
                <a:solidFill>
                  <a:schemeClr val="tx1">
                    <a:lumMod val="65000"/>
                    <a:lumOff val="35000"/>
                  </a:schemeClr>
                </a:solidFill>
                <a:latin typeface="Roboto"/>
                <a:hlinkClick r:id="rId3">
                  <a:extLst>
                    <a:ext uri="{A12FA001-AC4F-418D-AE19-62706E023703}">
                      <ahyp:hlinkClr xmlns:ahyp="http://schemas.microsoft.com/office/drawing/2018/hyperlinkcolor" val="tx"/>
                    </a:ext>
                  </a:extLst>
                </a:hlinkClick>
              </a:rPr>
              <a:t>https://massclearinghouse.ehs.state.ma.us/</a:t>
            </a:r>
            <a:r>
              <a:rPr lang="en-US" sz="900">
                <a:solidFill>
                  <a:schemeClr val="tx1">
                    <a:lumMod val="65000"/>
                    <a:lumOff val="35000"/>
                  </a:schemeClr>
                </a:solidFill>
                <a:latin typeface="Roboto"/>
              </a:rPr>
              <a:t> </a:t>
            </a:r>
          </a:p>
          <a:p>
            <a:r>
              <a:rPr lang="en-US" sz="900" b="1">
                <a:latin typeface="Roboto"/>
              </a:rPr>
              <a:t>MA SUBSTANCE USE HELPLINE</a:t>
            </a:r>
            <a:br>
              <a:rPr lang="en-US" sz="900" b="1"/>
            </a:br>
            <a:r>
              <a:rPr lang="en-US" sz="900">
                <a:solidFill>
                  <a:schemeClr val="tx1">
                    <a:lumMod val="65000"/>
                    <a:lumOff val="35000"/>
                  </a:schemeClr>
                </a:solidFill>
                <a:latin typeface="Roboto"/>
                <a:hlinkClick r:id="rId4">
                  <a:extLst>
                    <a:ext uri="{A12FA001-AC4F-418D-AE19-62706E023703}">
                      <ahyp:hlinkClr xmlns:ahyp="http://schemas.microsoft.com/office/drawing/2018/hyperlinkcolor" val="tx"/>
                    </a:ext>
                  </a:extLst>
                </a:hlinkClick>
              </a:rPr>
              <a:t>https://helplinema.org</a:t>
            </a:r>
            <a:r>
              <a:rPr lang="en-US" sz="900">
                <a:solidFill>
                  <a:schemeClr val="tx1">
                    <a:lumMod val="65000"/>
                    <a:lumOff val="35000"/>
                  </a:schemeClr>
                </a:solidFill>
                <a:latin typeface="Roboto"/>
              </a:rPr>
              <a:t> </a:t>
            </a:r>
            <a:br>
              <a:rPr lang="en-US" sz="900">
                <a:solidFill>
                  <a:schemeClr val="tx1">
                    <a:lumMod val="65000"/>
                    <a:lumOff val="35000"/>
                  </a:schemeClr>
                </a:solidFill>
                <a:latin typeface="Roboto"/>
              </a:rPr>
            </a:br>
            <a:r>
              <a:rPr lang="en-US" sz="900">
                <a:solidFill>
                  <a:schemeClr val="tx1">
                    <a:lumMod val="65000"/>
                    <a:lumOff val="35000"/>
                  </a:schemeClr>
                </a:solidFill>
                <a:latin typeface="Roboto"/>
              </a:rPr>
              <a:t>800-327-5050</a:t>
            </a:r>
            <a:endParaRPr lang="en-US">
              <a:solidFill>
                <a:schemeClr val="tx1">
                  <a:lumMod val="65000"/>
                  <a:lumOff val="35000"/>
                </a:schemeClr>
              </a:solidFill>
            </a:endParaRPr>
          </a:p>
        </p:txBody>
      </p:sp>
      <p:sp>
        <p:nvSpPr>
          <p:cNvPr id="3" name="Slide Number Placeholder 2">
            <a:extLst>
              <a:ext uri="{FF2B5EF4-FFF2-40B4-BE49-F238E27FC236}">
                <a16:creationId xmlns:a16="http://schemas.microsoft.com/office/drawing/2014/main" id="{424E3FA3-AD5C-FD4E-8E5C-2DEA6663A305}"/>
              </a:ext>
            </a:extLst>
          </p:cNvPr>
          <p:cNvSpPr>
            <a:spLocks noGrp="1"/>
          </p:cNvSpPr>
          <p:nvPr>
            <p:ph type="sldNum" sz="quarter" idx="12"/>
          </p:nvPr>
        </p:nvSpPr>
        <p:spPr/>
        <p:txBody>
          <a:bodyPr/>
          <a:lstStyle/>
          <a:p>
            <a:fld id="{CDAB618C-C30C-9546-A470-A28181F8AE7A}" type="slidenum">
              <a:rPr lang="en-US" dirty="0" smtClean="0"/>
              <a:t>24</a:t>
            </a:fld>
            <a:endParaRPr lang="en-US"/>
          </a:p>
        </p:txBody>
      </p:sp>
      <p:sp>
        <p:nvSpPr>
          <p:cNvPr id="5" name="TextBox 4">
            <a:extLst>
              <a:ext uri="{FF2B5EF4-FFF2-40B4-BE49-F238E27FC236}">
                <a16:creationId xmlns:a16="http://schemas.microsoft.com/office/drawing/2014/main" id="{A51175DE-641F-4342-AFB8-3EEB62374BB6}"/>
              </a:ext>
            </a:extLst>
          </p:cNvPr>
          <p:cNvSpPr txBox="1"/>
          <p:nvPr/>
        </p:nvSpPr>
        <p:spPr>
          <a:xfrm>
            <a:off x="417095" y="6356350"/>
            <a:ext cx="9387305" cy="307777"/>
          </a:xfrm>
          <a:prstGeom prst="rect">
            <a:avLst/>
          </a:prstGeom>
          <a:noFill/>
        </p:spPr>
        <p:txBody>
          <a:bodyPr wrap="square" rtlCol="0">
            <a:spAutoFit/>
          </a:bodyPr>
          <a:lstStyle/>
          <a:p>
            <a:r>
              <a:rPr lang="en-US" sz="1400" b="1">
                <a:solidFill>
                  <a:schemeClr val="tx1">
                    <a:lumMod val="65000"/>
                    <a:lumOff val="35000"/>
                  </a:schemeClr>
                </a:solidFill>
                <a:latin typeface="Roboto"/>
              </a:rPr>
              <a:t>Locations may change. Be sure to check </a:t>
            </a:r>
            <a:r>
              <a:rPr lang="en-US" sz="1400" b="1">
                <a:solidFill>
                  <a:schemeClr val="tx1">
                    <a:lumMod val="65000"/>
                    <a:lumOff val="35000"/>
                  </a:schemeClr>
                </a:solidFill>
                <a:latin typeface="Roboto"/>
                <a:hlinkClick r:id="rId5"/>
              </a:rPr>
              <a:t>here</a:t>
            </a:r>
            <a:r>
              <a:rPr lang="en-US" sz="1400" b="1">
                <a:solidFill>
                  <a:schemeClr val="tx1">
                    <a:lumMod val="65000"/>
                    <a:lumOff val="35000"/>
                  </a:schemeClr>
                </a:solidFill>
                <a:latin typeface="Roboto"/>
              </a:rPr>
              <a:t> or </a:t>
            </a:r>
            <a:r>
              <a:rPr lang="en-US" sz="1400" b="1">
                <a:solidFill>
                  <a:schemeClr val="tx1">
                    <a:lumMod val="65000"/>
                    <a:lumOff val="35000"/>
                  </a:schemeClr>
                </a:solidFill>
                <a:latin typeface="Roboto"/>
                <a:hlinkClick r:id="rId6">
                  <a:extLst>
                    <a:ext uri="{A12FA001-AC4F-418D-AE19-62706E023703}">
                      <ahyp:hlinkClr xmlns:ahyp="http://schemas.microsoft.com/office/drawing/2018/hyperlinkcolor" val="tx"/>
                    </a:ext>
                  </a:extLst>
                </a:hlinkClick>
              </a:rPr>
              <a:t>www.mass.gov/narcan</a:t>
            </a:r>
            <a:r>
              <a:rPr lang="en-US" sz="1400" b="1">
                <a:solidFill>
                  <a:schemeClr val="tx1">
                    <a:lumMod val="65000"/>
                    <a:lumOff val="35000"/>
                  </a:schemeClr>
                </a:solidFill>
                <a:latin typeface="Roboto"/>
              </a:rPr>
              <a:t> for the most up-to-date information.                                        </a:t>
            </a:r>
          </a:p>
        </p:txBody>
      </p:sp>
    </p:spTree>
    <p:extLst>
      <p:ext uri="{BB962C8B-B14F-4D97-AF65-F5344CB8AC3E}">
        <p14:creationId xmlns:p14="http://schemas.microsoft.com/office/powerpoint/2010/main" val="425785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E0D8-5AAB-7E46-8667-FAC0B0E4E73C}"/>
              </a:ext>
            </a:extLst>
          </p:cNvPr>
          <p:cNvSpPr>
            <a:spLocks noGrp="1"/>
          </p:cNvSpPr>
          <p:nvPr>
            <p:ph type="title"/>
          </p:nvPr>
        </p:nvSpPr>
        <p:spPr/>
        <p:txBody>
          <a:bodyPr/>
          <a:lstStyle/>
          <a:p>
            <a:r>
              <a:rPr lang="en-US" dirty="0">
                <a:latin typeface="Roboto Medium"/>
                <a:ea typeface="Roboto Medium"/>
              </a:rPr>
              <a:t>Community Naloxone Purchasing Program (CNPP)</a:t>
            </a:r>
            <a:endParaRPr lang="en-US" dirty="0"/>
          </a:p>
        </p:txBody>
      </p:sp>
      <p:sp>
        <p:nvSpPr>
          <p:cNvPr id="9" name="Content Placeholder 8">
            <a:extLst>
              <a:ext uri="{FF2B5EF4-FFF2-40B4-BE49-F238E27FC236}">
                <a16:creationId xmlns:a16="http://schemas.microsoft.com/office/drawing/2014/main" id="{CEE916FE-E2D7-5F45-94F5-B1E63C2B3419}"/>
              </a:ext>
            </a:extLst>
          </p:cNvPr>
          <p:cNvSpPr>
            <a:spLocks noGrp="1"/>
          </p:cNvSpPr>
          <p:nvPr>
            <p:ph idx="1"/>
          </p:nvPr>
        </p:nvSpPr>
        <p:spPr>
          <a:xfrm>
            <a:off x="473597" y="1590262"/>
            <a:ext cx="7398194" cy="5067528"/>
          </a:xfrm>
        </p:spPr>
        <p:txBody>
          <a:bodyPr vert="horz" lIns="91440" tIns="45720" rIns="91440" bIns="45720" rtlCol="0" anchor="t">
            <a:normAutofit/>
          </a:bodyPr>
          <a:lstStyle/>
          <a:p>
            <a:pPr marL="285750" indent="-285750" defTabSz="777240">
              <a:spcBef>
                <a:spcPts val="850"/>
              </a:spcBef>
              <a:spcAft>
                <a:spcPts val="700"/>
              </a:spcAft>
              <a:buFont typeface="Arial" panose="020B0604020202020204" pitchFamily="34" charset="0"/>
              <a:buChar char="•"/>
              <a:defRPr/>
            </a:pPr>
            <a:r>
              <a:rPr lang="en-US" sz="2100" dirty="0">
                <a:solidFill>
                  <a:schemeClr val="tx1">
                    <a:lumMod val="50000"/>
                    <a:lumOff val="50000"/>
                  </a:schemeClr>
                </a:solidFill>
                <a:latin typeface="Roboto"/>
                <a:ea typeface="Roboto"/>
              </a:rPr>
              <a:t>The Massachusetts Department of Public Health recently expanded the </a:t>
            </a:r>
            <a:r>
              <a:rPr lang="en-US" sz="2100" dirty="0">
                <a:solidFill>
                  <a:schemeClr val="tx1">
                    <a:lumMod val="50000"/>
                    <a:lumOff val="50000"/>
                  </a:schemeClr>
                </a:solidFill>
                <a:latin typeface="Roboto" panose="02000000000000000000" pitchFamily="2" charset="0"/>
                <a:ea typeface="Roboto" panose="02000000000000000000" pitchFamily="2" charset="0"/>
              </a:rPr>
              <a:t>types of agencies eligible to purchase naloxone through the State Office of Pharmacy Services (SOPS).</a:t>
            </a:r>
          </a:p>
          <a:p>
            <a:pPr marL="285750" indent="-285750" defTabSz="777240">
              <a:spcBef>
                <a:spcPts val="850"/>
              </a:spcBef>
              <a:spcAft>
                <a:spcPts val="700"/>
              </a:spcAft>
              <a:buFont typeface="Arial" panose="020B0604020202020204" pitchFamily="34" charset="0"/>
              <a:buChar char="•"/>
              <a:defRPr/>
            </a:pPr>
            <a:r>
              <a:rPr lang="en-US" sz="2100" dirty="0">
                <a:solidFill>
                  <a:schemeClr val="tx1">
                    <a:lumMod val="50000"/>
                    <a:lumOff val="50000"/>
                  </a:schemeClr>
                </a:solidFill>
                <a:latin typeface="Roboto" panose="02000000000000000000" pitchFamily="2" charset="0"/>
                <a:ea typeface="Roboto" panose="02000000000000000000" pitchFamily="2" charset="0"/>
              </a:rPr>
              <a:t>To purchase naloxone through SOPS, an agency must apply to become an “affiliate program” of CNPP.</a:t>
            </a:r>
          </a:p>
          <a:p>
            <a:pPr marL="285750" indent="-285750" defTabSz="777240">
              <a:spcBef>
                <a:spcPts val="850"/>
              </a:spcBef>
              <a:spcAft>
                <a:spcPts val="700"/>
              </a:spcAft>
              <a:buFont typeface="Arial" panose="020B0604020202020204" pitchFamily="34" charset="0"/>
              <a:buChar char="•"/>
              <a:defRPr/>
            </a:pPr>
            <a:r>
              <a:rPr lang="en-US" sz="2100" dirty="0">
                <a:solidFill>
                  <a:schemeClr val="tx1">
                    <a:lumMod val="50000"/>
                    <a:lumOff val="50000"/>
                  </a:schemeClr>
                </a:solidFill>
                <a:latin typeface="Roboto" panose="02000000000000000000" pitchFamily="2" charset="0"/>
                <a:ea typeface="Roboto" panose="02000000000000000000" pitchFamily="2" charset="0"/>
              </a:rPr>
              <a:t>Those eligible to apply include BSAS-licensed or funded treatment programs, criminal justice personnel, and more. You can find a full list of those eligible here: </a:t>
            </a:r>
            <a:r>
              <a:rPr lang="en-US" sz="2100" dirty="0">
                <a:solidFill>
                  <a:srgbClr val="E7892C"/>
                </a:solidFill>
                <a:latin typeface="Roboto" panose="02000000000000000000" pitchFamily="2" charset="0"/>
                <a:ea typeface="Roboto" panose="02000000000000000000" pitchFamily="2" charset="0"/>
                <a:hlinkClick r:id="rId2"/>
              </a:rPr>
              <a:t>https://www.mass.gov/news/order-of-the-commissioner-of-public-health-allowing-statewide-standing-order-for-community-dispensing-of-naloxone</a:t>
            </a:r>
            <a:r>
              <a:rPr lang="en-US" sz="2100" dirty="0">
                <a:solidFill>
                  <a:srgbClr val="E7892C"/>
                </a:solidFill>
                <a:latin typeface="Roboto" panose="02000000000000000000" pitchFamily="2" charset="0"/>
                <a:ea typeface="Roboto" panose="02000000000000000000" pitchFamily="2" charset="0"/>
              </a:rPr>
              <a:t> </a:t>
            </a:r>
          </a:p>
          <a:p>
            <a:pPr marL="285750" indent="-285750" defTabSz="777240">
              <a:spcBef>
                <a:spcPts val="850"/>
              </a:spcBef>
              <a:spcAft>
                <a:spcPts val="700"/>
              </a:spcAft>
              <a:buFont typeface="Arial" panose="020B0604020202020204" pitchFamily="34" charset="0"/>
              <a:buChar char="•"/>
              <a:defRPr/>
            </a:pPr>
            <a:endParaRPr lang="en-US" sz="2100">
              <a:solidFill>
                <a:srgbClr val="E7892C"/>
              </a:solidFill>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D6EDE35E-106D-5E48-BB39-4E3F8529FE93}"/>
              </a:ext>
            </a:extLst>
          </p:cNvPr>
          <p:cNvSpPr>
            <a:spLocks noGrp="1"/>
          </p:cNvSpPr>
          <p:nvPr>
            <p:ph type="sldNum" sz="quarter" idx="12"/>
          </p:nvPr>
        </p:nvSpPr>
        <p:spPr/>
        <p:txBody>
          <a:bodyPr/>
          <a:lstStyle/>
          <a:p>
            <a:fld id="{CDAB618C-C30C-9546-A470-A28181F8AE7A}" type="slidenum">
              <a:rPr lang="en-US" dirty="0" smtClean="0"/>
              <a:t>25</a:t>
            </a:fld>
            <a:endParaRPr lang="en-US"/>
          </a:p>
        </p:txBody>
      </p:sp>
      <p:sp>
        <p:nvSpPr>
          <p:cNvPr id="7" name="Rectangle 6">
            <a:extLst>
              <a:ext uri="{FF2B5EF4-FFF2-40B4-BE49-F238E27FC236}">
                <a16:creationId xmlns:a16="http://schemas.microsoft.com/office/drawing/2014/main" id="{C739E0B9-E1E2-0946-8766-7AB8FA223D6C}"/>
              </a:ext>
            </a:extLst>
          </p:cNvPr>
          <p:cNvSpPr/>
          <p:nvPr/>
        </p:nvSpPr>
        <p:spPr>
          <a:xfrm>
            <a:off x="8130208" y="1234885"/>
            <a:ext cx="4061791" cy="5623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lvl="0" algn="ctr">
              <a:defRPr/>
            </a:pPr>
            <a:endParaRPr lang="en-US" sz="2000">
              <a:solidFill>
                <a:schemeClr val="bg1"/>
              </a:solidFill>
              <a:latin typeface="Roboto Light" charset="0"/>
              <a:ea typeface="Roboto Light" charset="0"/>
              <a:cs typeface="Roboto Light" charset="0"/>
            </a:endParaRPr>
          </a:p>
          <a:p>
            <a:pPr lvl="0" algn="ctr">
              <a:defRPr/>
            </a:pPr>
            <a:endParaRPr lang="en-US" sz="2000">
              <a:solidFill>
                <a:schemeClr val="bg1"/>
              </a:solidFill>
              <a:latin typeface="Roboto Light" charset="0"/>
              <a:ea typeface="Roboto Light" charset="0"/>
              <a:cs typeface="Roboto Light" charset="0"/>
            </a:endParaRPr>
          </a:p>
          <a:p>
            <a:pPr lvl="0" algn="ctr">
              <a:defRPr/>
            </a:pPr>
            <a:endParaRPr lang="en-US" sz="2000">
              <a:solidFill>
                <a:schemeClr val="bg1"/>
              </a:solidFill>
              <a:latin typeface="Roboto Light" charset="0"/>
              <a:ea typeface="Roboto Light" charset="0"/>
              <a:cs typeface="Roboto Light" charset="0"/>
            </a:endParaRPr>
          </a:p>
          <a:p>
            <a:pPr lvl="0" algn="ctr">
              <a:defRPr/>
            </a:pPr>
            <a:endParaRPr lang="en-US" sz="2000">
              <a:solidFill>
                <a:schemeClr val="bg1"/>
              </a:solidFill>
              <a:latin typeface="Roboto Light" charset="0"/>
              <a:ea typeface="Roboto Light" charset="0"/>
              <a:cs typeface="Roboto Light" charset="0"/>
            </a:endParaRPr>
          </a:p>
          <a:p>
            <a:pPr lvl="0" algn="ctr">
              <a:defRPr/>
            </a:pPr>
            <a:endParaRPr lang="en-US" sz="2000">
              <a:solidFill>
                <a:schemeClr val="bg1"/>
              </a:solidFill>
              <a:latin typeface="Roboto Light" charset="0"/>
              <a:ea typeface="Roboto Light" charset="0"/>
              <a:cs typeface="Roboto Light" charset="0"/>
            </a:endParaRPr>
          </a:p>
          <a:p>
            <a:pPr lvl="0" algn="ctr">
              <a:defRPr/>
            </a:pPr>
            <a:endParaRPr lang="en-US" sz="2000">
              <a:solidFill>
                <a:schemeClr val="bg1"/>
              </a:solidFill>
              <a:latin typeface="Roboto Light" charset="0"/>
              <a:ea typeface="Roboto Light" charset="0"/>
              <a:cs typeface="Roboto Light" charset="0"/>
            </a:endParaRPr>
          </a:p>
          <a:p>
            <a:pPr lvl="0" algn="ctr">
              <a:defRPr/>
            </a:pPr>
            <a:endParaRPr lang="en-US" sz="2000">
              <a:solidFill>
                <a:schemeClr val="bg1"/>
              </a:solidFill>
              <a:latin typeface="Roboto Light" charset="0"/>
              <a:ea typeface="Roboto Light" charset="0"/>
              <a:cs typeface="Roboto Light" charset="0"/>
            </a:endParaRPr>
          </a:p>
          <a:p>
            <a:pPr lvl="0" algn="ctr">
              <a:defRPr/>
            </a:pPr>
            <a:endParaRPr lang="en-US" sz="2000">
              <a:solidFill>
                <a:schemeClr val="bg1"/>
              </a:solidFill>
              <a:latin typeface="Roboto Light" charset="0"/>
              <a:ea typeface="Roboto Light" charset="0"/>
              <a:cs typeface="Roboto Light" charset="0"/>
            </a:endParaRPr>
          </a:p>
          <a:p>
            <a:pPr lvl="0" algn="ctr">
              <a:defRPr/>
            </a:pPr>
            <a:r>
              <a:rPr lang="en-US" sz="2000" b="1" dirty="0">
                <a:solidFill>
                  <a:schemeClr val="tx2"/>
                </a:solidFill>
                <a:latin typeface="Roboto Light" charset="0"/>
                <a:ea typeface="Roboto Light" charset="0"/>
                <a:cs typeface="Roboto Light" charset="0"/>
              </a:rPr>
              <a:t>Learn more and apply:</a:t>
            </a:r>
            <a:r>
              <a:rPr lang="en-US" sz="2000" b="1" dirty="0">
                <a:solidFill>
                  <a:schemeClr val="bg1"/>
                </a:solidFill>
                <a:latin typeface="Roboto Light" charset="0"/>
                <a:ea typeface="Roboto Light" charset="0"/>
                <a:cs typeface="Roboto Light" charset="0"/>
              </a:rPr>
              <a:t> </a:t>
            </a:r>
            <a:r>
              <a:rPr lang="en-US" sz="2000" dirty="0">
                <a:solidFill>
                  <a:schemeClr val="accent1"/>
                </a:solidFill>
                <a:latin typeface="Roboto Light" charset="0"/>
                <a:ea typeface="Roboto Light" charset="0"/>
                <a:cs typeface="Roboto Light" charset="0"/>
                <a:hlinkClick r:id="rId3">
                  <a:extLst>
                    <a:ext uri="{A12FA001-AC4F-418D-AE19-62706E023703}">
                      <ahyp:hlinkClr xmlns:ahyp="http://schemas.microsoft.com/office/drawing/2018/hyperlinkcolor" val="tx"/>
                    </a:ext>
                  </a:extLst>
                </a:hlinkClick>
              </a:rPr>
              <a:t>https://www.mass.gov/service-details/community-naloxone-purchasing-program-cnpp</a:t>
            </a:r>
            <a:r>
              <a:rPr lang="en-US" sz="2000" dirty="0">
                <a:solidFill>
                  <a:schemeClr val="accent1"/>
                </a:solidFill>
                <a:latin typeface="Roboto Light" charset="0"/>
                <a:ea typeface="Roboto Light" charset="0"/>
                <a:cs typeface="Roboto Light" charset="0"/>
              </a:rPr>
              <a:t> </a:t>
            </a:r>
          </a:p>
        </p:txBody>
      </p:sp>
      <p:pic>
        <p:nvPicPr>
          <p:cNvPr id="1026" name="Picture 2" descr="Department of Public Health | Mass.gov">
            <a:extLst>
              <a:ext uri="{FF2B5EF4-FFF2-40B4-BE49-F238E27FC236}">
                <a16:creationId xmlns:a16="http://schemas.microsoft.com/office/drawing/2014/main" id="{EAE340E8-6C6C-483E-84BC-EF37BE4E9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8579" y="1590262"/>
            <a:ext cx="2625048" cy="262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22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E2020-A62D-2244-994B-492FE3CD4EAA}"/>
              </a:ext>
            </a:extLst>
          </p:cNvPr>
          <p:cNvSpPr>
            <a:spLocks noGrp="1"/>
          </p:cNvSpPr>
          <p:nvPr>
            <p:ph type="title"/>
          </p:nvPr>
        </p:nvSpPr>
        <p:spPr>
          <a:xfrm>
            <a:off x="831850" y="1630226"/>
            <a:ext cx="8570567" cy="2852737"/>
          </a:xfrm>
        </p:spPr>
        <p:txBody>
          <a:bodyPr>
            <a:normAutofit/>
          </a:bodyPr>
          <a:lstStyle/>
          <a:p>
            <a:r>
              <a:rPr lang="en-US" sz="5000" dirty="0">
                <a:latin typeface="Roboto Light"/>
                <a:ea typeface="Roboto Light"/>
                <a:cs typeface="Roboto Light"/>
              </a:rPr>
              <a:t>RESPONDING TO AN OVERDOSE</a:t>
            </a:r>
            <a:endParaRPr lang="en-US" sz="5000" dirty="0"/>
          </a:p>
        </p:txBody>
      </p:sp>
      <p:sp>
        <p:nvSpPr>
          <p:cNvPr id="6" name="Text Placeholder 5">
            <a:extLst>
              <a:ext uri="{FF2B5EF4-FFF2-40B4-BE49-F238E27FC236}">
                <a16:creationId xmlns:a16="http://schemas.microsoft.com/office/drawing/2014/main" id="{94D39C3A-F694-2E47-8101-83A4C5266D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8919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picture containing knife&#10;&#10;Description automatically generated">
            <a:extLst>
              <a:ext uri="{FF2B5EF4-FFF2-40B4-BE49-F238E27FC236}">
                <a16:creationId xmlns:a16="http://schemas.microsoft.com/office/drawing/2014/main" id="{54E9959E-6C3D-8943-A6B5-B1C6699A00EF}"/>
              </a:ext>
            </a:extLst>
          </p:cNvPr>
          <p:cNvPicPr>
            <a:picLocks noChangeAspect="1"/>
          </p:cNvPicPr>
          <p:nvPr/>
        </p:nvPicPr>
        <p:blipFill rotWithShape="1">
          <a:blip r:embed="rId2"/>
          <a:srcRect t="22549" b="22549"/>
          <a:stretch/>
        </p:blipFill>
        <p:spPr>
          <a:xfrm>
            <a:off x="0" y="2752977"/>
            <a:ext cx="12192000" cy="4099183"/>
          </a:xfrm>
          <a:prstGeom prst="rect">
            <a:avLst/>
          </a:prstGeom>
        </p:spPr>
      </p:pic>
      <p:sp>
        <p:nvSpPr>
          <p:cNvPr id="2" name="Title 1">
            <a:extLst>
              <a:ext uri="{FF2B5EF4-FFF2-40B4-BE49-F238E27FC236}">
                <a16:creationId xmlns:a16="http://schemas.microsoft.com/office/drawing/2014/main" id="{D4001048-BDF5-DF4C-8BEF-A9B905932520}"/>
              </a:ext>
            </a:extLst>
          </p:cNvPr>
          <p:cNvSpPr>
            <a:spLocks noGrp="1"/>
          </p:cNvSpPr>
          <p:nvPr>
            <p:ph type="title"/>
          </p:nvPr>
        </p:nvSpPr>
        <p:spPr/>
        <p:txBody>
          <a:bodyPr/>
          <a:lstStyle/>
          <a:p>
            <a:r>
              <a:rPr lang="en-US" dirty="0">
                <a:latin typeface="Roboto Medium"/>
                <a:ea typeface="Roboto Medium"/>
                <a:cs typeface="Roboto Medium"/>
              </a:rPr>
              <a:t>[ONLINE] Group Activity – Order the Steps</a:t>
            </a:r>
            <a:endParaRPr lang="en-US" dirty="0"/>
          </a:p>
        </p:txBody>
      </p:sp>
      <p:sp>
        <p:nvSpPr>
          <p:cNvPr id="4" name="Slide Number Placeholder 3">
            <a:extLst>
              <a:ext uri="{FF2B5EF4-FFF2-40B4-BE49-F238E27FC236}">
                <a16:creationId xmlns:a16="http://schemas.microsoft.com/office/drawing/2014/main" id="{BBAA13E6-D574-F240-A52E-BAD14ED29165}"/>
              </a:ext>
            </a:extLst>
          </p:cNvPr>
          <p:cNvSpPr>
            <a:spLocks noGrp="1"/>
          </p:cNvSpPr>
          <p:nvPr>
            <p:ph type="sldNum" sz="quarter" idx="12"/>
          </p:nvPr>
        </p:nvSpPr>
        <p:spPr/>
        <p:txBody>
          <a:bodyPr/>
          <a:lstStyle/>
          <a:p>
            <a:fld id="{CDAB618C-C30C-9546-A470-A28181F8AE7A}" type="slidenum">
              <a:rPr lang="en-US" dirty="0" smtClean="0"/>
              <a:t>27</a:t>
            </a:fld>
            <a:endParaRPr lang="en-US"/>
          </a:p>
        </p:txBody>
      </p:sp>
      <p:sp>
        <p:nvSpPr>
          <p:cNvPr id="3" name="Content Placeholder 2">
            <a:extLst>
              <a:ext uri="{FF2B5EF4-FFF2-40B4-BE49-F238E27FC236}">
                <a16:creationId xmlns:a16="http://schemas.microsoft.com/office/drawing/2014/main" id="{F4C80DBD-1442-7541-AA2B-621DC3A82D35}"/>
              </a:ext>
            </a:extLst>
          </p:cNvPr>
          <p:cNvSpPr>
            <a:spLocks noGrp="1"/>
          </p:cNvSpPr>
          <p:nvPr>
            <p:ph idx="1"/>
          </p:nvPr>
        </p:nvSpPr>
        <p:spPr>
          <a:xfrm>
            <a:off x="473597" y="1546425"/>
            <a:ext cx="11301308" cy="1131895"/>
          </a:xfrm>
        </p:spPr>
        <p:txBody>
          <a:bodyPr numCol="1" spcCol="457200">
            <a:noAutofit/>
          </a:bodyPr>
          <a:lstStyle/>
          <a:p>
            <a:r>
              <a:rPr lang="en-US" sz="2200" dirty="0">
                <a:solidFill>
                  <a:schemeClr val="bg1">
                    <a:lumMod val="50000"/>
                  </a:schemeClr>
                </a:solidFill>
                <a:latin typeface="Roboto Medium" charset="0"/>
                <a:ea typeface="Roboto Medium" charset="0"/>
                <a:cs typeface="Roboto Medium" charset="0"/>
              </a:rPr>
              <a:t>Directions: </a:t>
            </a:r>
            <a:r>
              <a:rPr lang="en-US" sz="2200"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How would you handle this? With your group, review the scenario and steps in the chat box, and discuss what order you think these steps should be in. Be prepared </a:t>
            </a:r>
            <a:br>
              <a:rPr lang="en-US" sz="220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br>
            <a:r>
              <a:rPr lang="en-US" sz="2200"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to share with the rest of the group.</a:t>
            </a:r>
          </a:p>
          <a:p>
            <a:endParaRPr lang="en-US" sz="2200"/>
          </a:p>
        </p:txBody>
      </p:sp>
    </p:spTree>
    <p:extLst>
      <p:ext uri="{BB962C8B-B14F-4D97-AF65-F5344CB8AC3E}">
        <p14:creationId xmlns:p14="http://schemas.microsoft.com/office/powerpoint/2010/main" val="257106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1048-BDF5-DF4C-8BEF-A9B905932520}"/>
              </a:ext>
            </a:extLst>
          </p:cNvPr>
          <p:cNvSpPr>
            <a:spLocks noGrp="1"/>
          </p:cNvSpPr>
          <p:nvPr>
            <p:ph type="title"/>
          </p:nvPr>
        </p:nvSpPr>
        <p:spPr/>
        <p:txBody>
          <a:bodyPr/>
          <a:lstStyle/>
          <a:p>
            <a:r>
              <a:rPr lang="en-US" dirty="0">
                <a:latin typeface="Roboto Medium"/>
                <a:ea typeface="Roboto Medium"/>
                <a:cs typeface="Roboto Medium"/>
              </a:rPr>
              <a:t>[ONLINE] Overdose Rescue Scenario</a:t>
            </a:r>
          </a:p>
        </p:txBody>
      </p:sp>
      <p:sp>
        <p:nvSpPr>
          <p:cNvPr id="3" name="Content Placeholder 2">
            <a:extLst>
              <a:ext uri="{FF2B5EF4-FFF2-40B4-BE49-F238E27FC236}">
                <a16:creationId xmlns:a16="http://schemas.microsoft.com/office/drawing/2014/main" id="{F4C80DBD-1442-7541-AA2B-621DC3A82D35}"/>
              </a:ext>
            </a:extLst>
          </p:cNvPr>
          <p:cNvSpPr>
            <a:spLocks noGrp="1"/>
          </p:cNvSpPr>
          <p:nvPr>
            <p:ph idx="1"/>
          </p:nvPr>
        </p:nvSpPr>
        <p:spPr>
          <a:xfrm>
            <a:off x="473598" y="1725328"/>
            <a:ext cx="7060264" cy="4996147"/>
          </a:xfrm>
        </p:spPr>
        <p:txBody>
          <a:bodyPr>
            <a:noAutofit/>
          </a:bodyPr>
          <a:lstStyle/>
          <a:p>
            <a:pPr>
              <a:spcBef>
                <a:spcPts val="600"/>
              </a:spcBef>
            </a:pPr>
            <a:r>
              <a:rPr lang="en-US" sz="2000" dirty="0">
                <a:solidFill>
                  <a:schemeClr val="tx1">
                    <a:lumMod val="65000"/>
                    <a:lumOff val="35000"/>
                  </a:schemeClr>
                </a:solidFill>
                <a:latin typeface="Roboto Light"/>
                <a:ea typeface="Roboto Light" panose="02000000000000000000" pitchFamily="2" charset="0"/>
                <a:cs typeface="Roboto Light" panose="02000000000000000000" pitchFamily="2" charset="0"/>
              </a:rPr>
              <a:t>Jason has an appointment with you for 9am this morning to talk about possible work opportunities. He arrives an hour late for the appointment and doesn’t seem himself. You ask if he’s okay and he says he’s fine, that he just really needs to use the bathroom. You walk him to the restroom and per your bathroom policy, you start the timer for 5 minutes. The timer goes off and Jason is still inside. You knock loudly and call out his name, but there’s no response. After another loud knock and calling his name, you announce that you’re coming inside. You push open the door to find Jason unconscious on the floor and his lips and fingertips have started turning blue.</a:t>
            </a:r>
          </a:p>
          <a:p>
            <a:pPr>
              <a:spcBef>
                <a:spcPts val="600"/>
              </a:spcBef>
            </a:pPr>
            <a:endParaRPr lang="en-US" sz="2000">
              <a:solidFill>
                <a:schemeClr val="tx1">
                  <a:lumMod val="65000"/>
                  <a:lumOff val="35000"/>
                </a:schemeClr>
              </a:solidFill>
              <a:latin typeface="Roboto Light"/>
              <a:ea typeface="Roboto Light" panose="02000000000000000000" pitchFamily="2" charset="0"/>
              <a:cs typeface="Roboto Light" panose="02000000000000000000" pitchFamily="2" charset="0"/>
            </a:endParaRPr>
          </a:p>
          <a:p>
            <a:pPr>
              <a:spcBef>
                <a:spcPts val="600"/>
              </a:spcBef>
            </a:pPr>
            <a:r>
              <a:rPr lang="en-US" sz="2000" dirty="0">
                <a:solidFill>
                  <a:schemeClr val="tx1">
                    <a:lumMod val="65000"/>
                    <a:lumOff val="35000"/>
                  </a:schemeClr>
                </a:solidFill>
                <a:latin typeface="Roboto Light"/>
                <a:ea typeface="Roboto Light" panose="02000000000000000000" pitchFamily="2" charset="0"/>
                <a:cs typeface="Roboto Light" panose="02000000000000000000" pitchFamily="2" charset="0"/>
              </a:rPr>
              <a:t>How would you respond?</a:t>
            </a:r>
          </a:p>
        </p:txBody>
      </p:sp>
      <p:sp>
        <p:nvSpPr>
          <p:cNvPr id="4" name="Slide Number Placeholder 3">
            <a:extLst>
              <a:ext uri="{FF2B5EF4-FFF2-40B4-BE49-F238E27FC236}">
                <a16:creationId xmlns:a16="http://schemas.microsoft.com/office/drawing/2014/main" id="{BBAA13E6-D574-F240-A52E-BAD14ED29165}"/>
              </a:ext>
            </a:extLst>
          </p:cNvPr>
          <p:cNvSpPr>
            <a:spLocks noGrp="1"/>
          </p:cNvSpPr>
          <p:nvPr>
            <p:ph type="sldNum" sz="quarter" idx="12"/>
          </p:nvPr>
        </p:nvSpPr>
        <p:spPr/>
        <p:txBody>
          <a:bodyPr/>
          <a:lstStyle/>
          <a:p>
            <a:fld id="{CDAB618C-C30C-9546-A470-A28181F8AE7A}" type="slidenum">
              <a:rPr lang="en-US" dirty="0" smtClean="0"/>
              <a:t>28</a:t>
            </a:fld>
            <a:endParaRPr lang="en-US" dirty="0"/>
          </a:p>
        </p:txBody>
      </p:sp>
      <p:sp>
        <p:nvSpPr>
          <p:cNvPr id="6" name="Rectangle 5">
            <a:extLst>
              <a:ext uri="{FF2B5EF4-FFF2-40B4-BE49-F238E27FC236}">
                <a16:creationId xmlns:a16="http://schemas.microsoft.com/office/drawing/2014/main" id="{B30E196E-BD45-4E46-8188-4446982BF09D}"/>
              </a:ext>
            </a:extLst>
          </p:cNvPr>
          <p:cNvSpPr/>
          <p:nvPr/>
        </p:nvSpPr>
        <p:spPr>
          <a:xfrm>
            <a:off x="8130208" y="1234885"/>
            <a:ext cx="4061791" cy="56231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spcAft>
                <a:spcPts val="1000"/>
              </a:spcAft>
            </a:pPr>
            <a:r>
              <a:rPr lang="en-US" sz="20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Put the following steps in order:</a:t>
            </a:r>
          </a:p>
          <a:p>
            <a:pPr marL="171450" indent="-171450">
              <a:spcAft>
                <a:spcPts val="1000"/>
              </a:spcAft>
              <a:buFont typeface="Arial" panose="020B0604020202020204" pitchFamily="34" charset="0"/>
              <a:buChar char="•"/>
            </a:pPr>
            <a:r>
              <a:rPr lang="en-US" dirty="0"/>
              <a:t>Grab naloxone from the kit under the sink and administer it to Jason</a:t>
            </a:r>
          </a:p>
          <a:p>
            <a:pPr marL="171450" indent="-171450">
              <a:spcAft>
                <a:spcPts val="1000"/>
              </a:spcAft>
              <a:buFont typeface="Arial" panose="020B0604020202020204" pitchFamily="34" charset="0"/>
              <a:buChar char="•"/>
            </a:pPr>
            <a:r>
              <a:rPr lang="en-US" dirty="0"/>
              <a:t>Assess Jason for symptoms of overdose</a:t>
            </a:r>
          </a:p>
          <a:p>
            <a:pPr marL="171450" indent="-171450">
              <a:spcAft>
                <a:spcPts val="1000"/>
              </a:spcAft>
              <a:buFont typeface="Arial" panose="020B0604020202020204" pitchFamily="34" charset="0"/>
              <a:buChar char="•"/>
            </a:pPr>
            <a:r>
              <a:rPr lang="en-US" dirty="0"/>
              <a:t>Place Jason in the rescue position (rolled over on his side) while you meet first responders at the door</a:t>
            </a:r>
          </a:p>
          <a:p>
            <a:pPr marL="171450" indent="-171450">
              <a:spcAft>
                <a:spcPts val="1000"/>
              </a:spcAft>
              <a:buFont typeface="Arial" panose="020B0604020202020204" pitchFamily="34" charset="0"/>
              <a:buChar char="•"/>
            </a:pPr>
            <a:r>
              <a:rPr lang="en-US" dirty="0"/>
              <a:t>Call 911 and give a detailed account of the situation, including your specific location</a:t>
            </a:r>
          </a:p>
          <a:p>
            <a:pPr marL="171450" indent="-171450">
              <a:spcAft>
                <a:spcPts val="1000"/>
              </a:spcAft>
              <a:buFont typeface="Arial" panose="020B0604020202020204" pitchFamily="34" charset="0"/>
              <a:buChar char="•"/>
            </a:pPr>
            <a:r>
              <a:rPr lang="en-US" dirty="0"/>
              <a:t>Begin rescue breathing with the CPR face shield you have in your pocket</a:t>
            </a:r>
          </a:p>
        </p:txBody>
      </p:sp>
    </p:spTree>
    <p:extLst>
      <p:ext uri="{BB962C8B-B14F-4D97-AF65-F5344CB8AC3E}">
        <p14:creationId xmlns:p14="http://schemas.microsoft.com/office/powerpoint/2010/main" val="35939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5326-AF14-4CFB-8FD9-5568E1F9E012}"/>
              </a:ext>
            </a:extLst>
          </p:cNvPr>
          <p:cNvSpPr>
            <a:spLocks noGrp="1"/>
          </p:cNvSpPr>
          <p:nvPr>
            <p:ph type="title"/>
          </p:nvPr>
        </p:nvSpPr>
        <p:spPr/>
        <p:txBody>
          <a:bodyPr/>
          <a:lstStyle/>
          <a:p>
            <a:r>
              <a:rPr lang="en-US">
                <a:latin typeface="Roboto Medium"/>
                <a:ea typeface="Roboto Medium"/>
                <a:cs typeface="Roboto Medium"/>
              </a:rPr>
              <a:t>Go-Around Introductions!</a:t>
            </a:r>
            <a:endParaRPr lang="en-US"/>
          </a:p>
        </p:txBody>
      </p:sp>
      <p:sp>
        <p:nvSpPr>
          <p:cNvPr id="3" name="Content Placeholder 2">
            <a:extLst>
              <a:ext uri="{FF2B5EF4-FFF2-40B4-BE49-F238E27FC236}">
                <a16:creationId xmlns:a16="http://schemas.microsoft.com/office/drawing/2014/main" id="{792CFA09-6570-45DB-BA9E-8D67AD4E8DF3}"/>
              </a:ext>
            </a:extLst>
          </p:cNvPr>
          <p:cNvSpPr>
            <a:spLocks noGrp="1"/>
          </p:cNvSpPr>
          <p:nvPr>
            <p:ph idx="1"/>
          </p:nvPr>
        </p:nvSpPr>
        <p:spPr/>
        <p:txBody>
          <a:bodyPr vert="horz" lIns="91440" tIns="45720" rIns="91440" bIns="45720" rtlCol="0" anchor="t">
            <a:normAutofit fontScale="92500" lnSpcReduction="20000"/>
          </a:bodyPr>
          <a:lstStyle/>
          <a:p>
            <a:r>
              <a:rPr lang="en-US" sz="6400">
                <a:latin typeface="Roboto Medium"/>
                <a:ea typeface="Roboto Medium"/>
                <a:cs typeface="Roboto Medium"/>
              </a:rPr>
              <a:t>Tell us...</a:t>
            </a:r>
            <a:endParaRPr lang="en-US"/>
          </a:p>
          <a:p>
            <a:pPr marL="1143000" indent="-1143000">
              <a:buAutoNum type="arabicPeriod"/>
            </a:pPr>
            <a:r>
              <a:rPr lang="en-US" sz="6400" b="1">
                <a:latin typeface="Roboto Medium"/>
                <a:ea typeface="Roboto Medium"/>
                <a:cs typeface="Roboto Medium"/>
              </a:rPr>
              <a:t>Your name &amp; pronouns</a:t>
            </a:r>
          </a:p>
          <a:p>
            <a:pPr marL="1143000" indent="-1143000">
              <a:buAutoNum type="arabicPeriod"/>
            </a:pPr>
            <a:r>
              <a:rPr lang="en-US" sz="6400" b="1">
                <a:latin typeface="Roboto Medium"/>
                <a:ea typeface="Roboto Medium"/>
                <a:cs typeface="Roboto Medium"/>
              </a:rPr>
              <a:t>Your role or what brings you here</a:t>
            </a:r>
          </a:p>
          <a:p>
            <a:pPr marL="1143000" indent="-1143000">
              <a:buAutoNum type="arabicPeriod"/>
            </a:pPr>
            <a:r>
              <a:rPr lang="en-US" sz="5900" b="1">
                <a:latin typeface="Roboto Medium"/>
                <a:ea typeface="Roboto Medium"/>
                <a:cs typeface="Roboto Medium"/>
              </a:rPr>
              <a:t>Last TV show you loved or hated</a:t>
            </a:r>
            <a:endParaRPr lang="en-US" sz="5900" b="1"/>
          </a:p>
        </p:txBody>
      </p:sp>
      <p:sp>
        <p:nvSpPr>
          <p:cNvPr id="4" name="Slide Number Placeholder 3">
            <a:extLst>
              <a:ext uri="{FF2B5EF4-FFF2-40B4-BE49-F238E27FC236}">
                <a16:creationId xmlns:a16="http://schemas.microsoft.com/office/drawing/2014/main" id="{A55BF779-DF38-468D-A37B-477D5AAC80CE}"/>
              </a:ext>
            </a:extLst>
          </p:cNvPr>
          <p:cNvSpPr>
            <a:spLocks noGrp="1"/>
          </p:cNvSpPr>
          <p:nvPr>
            <p:ph type="sldNum" sz="quarter" idx="12"/>
          </p:nvPr>
        </p:nvSpPr>
        <p:spPr/>
        <p:txBody>
          <a:bodyPr/>
          <a:lstStyle/>
          <a:p>
            <a:fld id="{CDAB618C-C30C-9546-A470-A28181F8AE7A}" type="slidenum">
              <a:rPr lang="en-US" dirty="0" smtClean="0"/>
              <a:t>2</a:t>
            </a:fld>
            <a:endParaRPr lang="en-US"/>
          </a:p>
        </p:txBody>
      </p:sp>
    </p:spTree>
    <p:extLst>
      <p:ext uri="{BB962C8B-B14F-4D97-AF65-F5344CB8AC3E}">
        <p14:creationId xmlns:p14="http://schemas.microsoft.com/office/powerpoint/2010/main" val="312846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B9A1278-8CFD-5E45-801E-1CEA13B86AF7}"/>
              </a:ext>
            </a:extLst>
          </p:cNvPr>
          <p:cNvSpPr/>
          <p:nvPr/>
        </p:nvSpPr>
        <p:spPr>
          <a:xfrm>
            <a:off x="3294" y="1234885"/>
            <a:ext cx="4078723" cy="56231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lvl="0">
              <a:defRPr/>
            </a:pPr>
            <a:endParaRPr lang="en-US">
              <a:solidFill>
                <a:schemeClr val="bg1"/>
              </a:solidFill>
            </a:endParaRPr>
          </a:p>
        </p:txBody>
      </p:sp>
      <p:pic>
        <p:nvPicPr>
          <p:cNvPr id="17" name="Picture 16">
            <a:extLst>
              <a:ext uri="{FF2B5EF4-FFF2-40B4-BE49-F238E27FC236}">
                <a16:creationId xmlns:a16="http://schemas.microsoft.com/office/drawing/2014/main" id="{2BA3E941-FB06-EC49-95CA-562C4CE44D9C}"/>
              </a:ext>
            </a:extLst>
          </p:cNvPr>
          <p:cNvPicPr>
            <a:picLocks noChangeAspect="1"/>
          </p:cNvPicPr>
          <p:nvPr/>
        </p:nvPicPr>
        <p:blipFill>
          <a:blip r:embed="rId2"/>
          <a:stretch>
            <a:fillRect/>
          </a:stretch>
        </p:blipFill>
        <p:spPr>
          <a:xfrm>
            <a:off x="8146560" y="4452126"/>
            <a:ext cx="4267200" cy="1854200"/>
          </a:xfrm>
          <a:prstGeom prst="rect">
            <a:avLst/>
          </a:prstGeom>
          <a:scene3d>
            <a:camera prst="orthographicFront">
              <a:rot lat="0" lon="10799999" rev="0"/>
            </a:camera>
            <a:lightRig rig="threePt" dir="t"/>
          </a:scene3d>
        </p:spPr>
      </p:pic>
      <p:pic>
        <p:nvPicPr>
          <p:cNvPr id="19" name="Picture 18" descr="A close up of a logo&#10;&#10;Description automatically generated">
            <a:extLst>
              <a:ext uri="{FF2B5EF4-FFF2-40B4-BE49-F238E27FC236}">
                <a16:creationId xmlns:a16="http://schemas.microsoft.com/office/drawing/2014/main" id="{7D99A20E-BA19-8C44-B2C6-A3B2C7132FA0}"/>
              </a:ext>
            </a:extLst>
          </p:cNvPr>
          <p:cNvPicPr>
            <a:picLocks noChangeAspect="1"/>
          </p:cNvPicPr>
          <p:nvPr/>
        </p:nvPicPr>
        <p:blipFill>
          <a:blip r:embed="rId3"/>
          <a:stretch>
            <a:fillRect/>
          </a:stretch>
        </p:blipFill>
        <p:spPr>
          <a:xfrm>
            <a:off x="4277410" y="1619450"/>
            <a:ext cx="3869150" cy="2153859"/>
          </a:xfrm>
          <a:prstGeom prst="rect">
            <a:avLst/>
          </a:prstGeom>
        </p:spPr>
      </p:pic>
      <p:sp>
        <p:nvSpPr>
          <p:cNvPr id="2" name="Title 1">
            <a:extLst>
              <a:ext uri="{FF2B5EF4-FFF2-40B4-BE49-F238E27FC236}">
                <a16:creationId xmlns:a16="http://schemas.microsoft.com/office/drawing/2014/main" id="{6880D051-10CC-5549-B17E-ABC69CE1BCF7}"/>
              </a:ext>
            </a:extLst>
          </p:cNvPr>
          <p:cNvSpPr>
            <a:spLocks noGrp="1"/>
          </p:cNvSpPr>
          <p:nvPr>
            <p:ph type="title"/>
          </p:nvPr>
        </p:nvSpPr>
        <p:spPr/>
        <p:txBody>
          <a:bodyPr/>
          <a:lstStyle/>
          <a:p>
            <a:r>
              <a:rPr lang="en-US"/>
              <a:t>Responding to an Overdose</a:t>
            </a:r>
          </a:p>
        </p:txBody>
      </p:sp>
      <p:sp>
        <p:nvSpPr>
          <p:cNvPr id="4" name="Slide Number Placeholder 3">
            <a:extLst>
              <a:ext uri="{FF2B5EF4-FFF2-40B4-BE49-F238E27FC236}">
                <a16:creationId xmlns:a16="http://schemas.microsoft.com/office/drawing/2014/main" id="{9DB40893-2C63-FD41-B99B-1D877887A043}"/>
              </a:ext>
            </a:extLst>
          </p:cNvPr>
          <p:cNvSpPr>
            <a:spLocks noGrp="1"/>
          </p:cNvSpPr>
          <p:nvPr>
            <p:ph type="sldNum" sz="quarter" idx="12"/>
          </p:nvPr>
        </p:nvSpPr>
        <p:spPr/>
        <p:txBody>
          <a:bodyPr/>
          <a:lstStyle/>
          <a:p>
            <a:fld id="{CDAB618C-C30C-9546-A470-A28181F8AE7A}" type="slidenum">
              <a:rPr lang="en-US" dirty="0" smtClean="0"/>
              <a:t>29</a:t>
            </a:fld>
            <a:endParaRPr lang="en-US"/>
          </a:p>
        </p:txBody>
      </p:sp>
      <p:sp>
        <p:nvSpPr>
          <p:cNvPr id="10" name="TextBox 9">
            <a:extLst>
              <a:ext uri="{FF2B5EF4-FFF2-40B4-BE49-F238E27FC236}">
                <a16:creationId xmlns:a16="http://schemas.microsoft.com/office/drawing/2014/main" id="{D317F3FF-86D7-5E45-B08A-4C5C1968C679}"/>
              </a:ext>
            </a:extLst>
          </p:cNvPr>
          <p:cNvSpPr txBox="1"/>
          <p:nvPr/>
        </p:nvSpPr>
        <p:spPr>
          <a:xfrm>
            <a:off x="4221525" y="1314783"/>
            <a:ext cx="1902726" cy="369332"/>
          </a:xfrm>
          <a:prstGeom prst="rect">
            <a:avLst/>
          </a:prstGeom>
          <a:noFill/>
        </p:spPr>
        <p:txBody>
          <a:bodyPr wrap="square" rtlCol="0">
            <a:spAutoFit/>
          </a:bodyPr>
          <a:lstStyle/>
          <a:p>
            <a:pPr lvl="0"/>
            <a:r>
              <a:rPr lang="en-US">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Sternal Rub</a:t>
            </a:r>
          </a:p>
        </p:txBody>
      </p:sp>
      <p:sp>
        <p:nvSpPr>
          <p:cNvPr id="20" name="TextBox 19">
            <a:extLst>
              <a:ext uri="{FF2B5EF4-FFF2-40B4-BE49-F238E27FC236}">
                <a16:creationId xmlns:a16="http://schemas.microsoft.com/office/drawing/2014/main" id="{EA9A9F8B-BF82-9049-812C-A4563405CA25}"/>
              </a:ext>
            </a:extLst>
          </p:cNvPr>
          <p:cNvSpPr txBox="1"/>
          <p:nvPr/>
        </p:nvSpPr>
        <p:spPr>
          <a:xfrm>
            <a:off x="8500579" y="4173524"/>
            <a:ext cx="2017744" cy="369332"/>
          </a:xfrm>
          <a:prstGeom prst="rect">
            <a:avLst/>
          </a:prstGeom>
          <a:noFill/>
        </p:spPr>
        <p:txBody>
          <a:bodyPr wrap="square" lIns="91440" tIns="45720" rIns="91440" bIns="45720" rtlCol="0" anchor="t">
            <a:spAutoFit/>
          </a:bodyPr>
          <a:lstStyle/>
          <a:p>
            <a:r>
              <a:rPr lang="en-US" dirty="0">
                <a:solidFill>
                  <a:schemeClr val="tx1">
                    <a:lumMod val="65000"/>
                    <a:lumOff val="35000"/>
                  </a:schemeClr>
                </a:solidFill>
                <a:latin typeface="Roboto"/>
                <a:ea typeface="Roboto"/>
                <a:cs typeface="Roboto"/>
              </a:rPr>
              <a:t>Recovery Position</a:t>
            </a:r>
            <a:endParaRPr lang="en-US"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9E8D0FFE-6641-634B-89B9-69CB8073400B}"/>
              </a:ext>
            </a:extLst>
          </p:cNvPr>
          <p:cNvSpPr txBox="1"/>
          <p:nvPr/>
        </p:nvSpPr>
        <p:spPr>
          <a:xfrm>
            <a:off x="4277410" y="3928051"/>
            <a:ext cx="2175681" cy="369332"/>
          </a:xfrm>
          <a:prstGeom prst="rect">
            <a:avLst/>
          </a:prstGeom>
          <a:noFill/>
        </p:spPr>
        <p:txBody>
          <a:bodyPr wrap="square" lIns="91440" tIns="45720" rIns="91440" bIns="45720" rtlCol="0" anchor="t">
            <a:spAutoFit/>
          </a:bodyPr>
          <a:lstStyle/>
          <a:p>
            <a:r>
              <a:rPr lang="en-US">
                <a:solidFill>
                  <a:schemeClr val="tx1">
                    <a:lumMod val="65000"/>
                    <a:lumOff val="35000"/>
                  </a:schemeClr>
                </a:solidFill>
                <a:latin typeface="Roboto"/>
                <a:ea typeface="Roboto" panose="02000000000000000000" pitchFamily="2" charset="0"/>
                <a:cs typeface="Roboto" panose="02000000000000000000" pitchFamily="2" charset="0"/>
              </a:rPr>
              <a:t>Rescue Breathing</a:t>
            </a:r>
            <a:endParaRPr lang="en-US">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5" name="Rectangle 24">
            <a:extLst>
              <a:ext uri="{FF2B5EF4-FFF2-40B4-BE49-F238E27FC236}">
                <a16:creationId xmlns:a16="http://schemas.microsoft.com/office/drawing/2014/main" id="{166FE98E-C766-E64C-9091-7B549FF69ABC}"/>
              </a:ext>
            </a:extLst>
          </p:cNvPr>
          <p:cNvSpPr/>
          <p:nvPr/>
        </p:nvSpPr>
        <p:spPr>
          <a:xfrm>
            <a:off x="0" y="1591467"/>
            <a:ext cx="626533" cy="62653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Roboto" panose="02000000000000000000" pitchFamily="2" charset="0"/>
                <a:ea typeface="Roboto" panose="02000000000000000000" pitchFamily="2" charset="0"/>
                <a:cs typeface="Roboto" panose="02000000000000000000" pitchFamily="2" charset="0"/>
              </a:rPr>
              <a:t>1</a:t>
            </a:r>
          </a:p>
        </p:txBody>
      </p:sp>
      <p:sp>
        <p:nvSpPr>
          <p:cNvPr id="26" name="Rectangle 25">
            <a:extLst>
              <a:ext uri="{FF2B5EF4-FFF2-40B4-BE49-F238E27FC236}">
                <a16:creationId xmlns:a16="http://schemas.microsoft.com/office/drawing/2014/main" id="{11EEAEFD-AEEB-9848-A302-7159F03F7EA4}"/>
              </a:ext>
            </a:extLst>
          </p:cNvPr>
          <p:cNvSpPr/>
          <p:nvPr/>
        </p:nvSpPr>
        <p:spPr>
          <a:xfrm>
            <a:off x="0" y="2323834"/>
            <a:ext cx="626533" cy="62653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Roboto" panose="02000000000000000000" pitchFamily="2" charset="0"/>
                <a:ea typeface="Roboto" panose="02000000000000000000" pitchFamily="2" charset="0"/>
                <a:cs typeface="Roboto" panose="02000000000000000000" pitchFamily="2" charset="0"/>
              </a:rPr>
              <a:t>2</a:t>
            </a:r>
          </a:p>
        </p:txBody>
      </p:sp>
      <p:sp>
        <p:nvSpPr>
          <p:cNvPr id="27" name="Rectangle 26">
            <a:extLst>
              <a:ext uri="{FF2B5EF4-FFF2-40B4-BE49-F238E27FC236}">
                <a16:creationId xmlns:a16="http://schemas.microsoft.com/office/drawing/2014/main" id="{D36C758C-C054-2D4C-AC17-C8E69AE46EF9}"/>
              </a:ext>
            </a:extLst>
          </p:cNvPr>
          <p:cNvSpPr/>
          <p:nvPr/>
        </p:nvSpPr>
        <p:spPr>
          <a:xfrm>
            <a:off x="0" y="3056201"/>
            <a:ext cx="626533" cy="62653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Roboto" panose="02000000000000000000" pitchFamily="2" charset="0"/>
                <a:ea typeface="Roboto" panose="02000000000000000000" pitchFamily="2" charset="0"/>
                <a:cs typeface="Roboto" panose="02000000000000000000" pitchFamily="2" charset="0"/>
              </a:rPr>
              <a:t>3</a:t>
            </a:r>
          </a:p>
        </p:txBody>
      </p:sp>
      <p:sp>
        <p:nvSpPr>
          <p:cNvPr id="28" name="Rectangle 27">
            <a:extLst>
              <a:ext uri="{FF2B5EF4-FFF2-40B4-BE49-F238E27FC236}">
                <a16:creationId xmlns:a16="http://schemas.microsoft.com/office/drawing/2014/main" id="{3B1B830E-F3E6-D247-8025-576B3D227D05}"/>
              </a:ext>
            </a:extLst>
          </p:cNvPr>
          <p:cNvSpPr/>
          <p:nvPr/>
        </p:nvSpPr>
        <p:spPr>
          <a:xfrm>
            <a:off x="0" y="4058358"/>
            <a:ext cx="626533" cy="62653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Roboto" panose="02000000000000000000" pitchFamily="2" charset="0"/>
                <a:ea typeface="Roboto" panose="02000000000000000000" pitchFamily="2" charset="0"/>
                <a:cs typeface="Roboto" panose="02000000000000000000" pitchFamily="2" charset="0"/>
              </a:rPr>
              <a:t>4</a:t>
            </a:r>
          </a:p>
        </p:txBody>
      </p:sp>
      <p:sp>
        <p:nvSpPr>
          <p:cNvPr id="29" name="Rectangle 28">
            <a:extLst>
              <a:ext uri="{FF2B5EF4-FFF2-40B4-BE49-F238E27FC236}">
                <a16:creationId xmlns:a16="http://schemas.microsoft.com/office/drawing/2014/main" id="{DFA8BC69-B3AF-9A4C-8D19-A735FEA03A9D}"/>
              </a:ext>
            </a:extLst>
          </p:cNvPr>
          <p:cNvSpPr/>
          <p:nvPr/>
        </p:nvSpPr>
        <p:spPr>
          <a:xfrm>
            <a:off x="0" y="5060516"/>
            <a:ext cx="626533" cy="62653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Roboto" panose="02000000000000000000" pitchFamily="2" charset="0"/>
                <a:ea typeface="Roboto" panose="02000000000000000000" pitchFamily="2" charset="0"/>
                <a:cs typeface="Roboto" panose="02000000000000000000" pitchFamily="2" charset="0"/>
              </a:rPr>
              <a:t>5</a:t>
            </a:r>
          </a:p>
        </p:txBody>
      </p:sp>
      <p:sp>
        <p:nvSpPr>
          <p:cNvPr id="30" name="TextBox 29">
            <a:extLst>
              <a:ext uri="{FF2B5EF4-FFF2-40B4-BE49-F238E27FC236}">
                <a16:creationId xmlns:a16="http://schemas.microsoft.com/office/drawing/2014/main" id="{10ACC35A-3D76-914C-8DA4-79C2D3D99CC4}"/>
              </a:ext>
            </a:extLst>
          </p:cNvPr>
          <p:cNvSpPr txBox="1"/>
          <p:nvPr/>
        </p:nvSpPr>
        <p:spPr>
          <a:xfrm>
            <a:off x="783077" y="1720067"/>
            <a:ext cx="3245432" cy="430887"/>
          </a:xfrm>
          <a:prstGeom prst="rect">
            <a:avLst/>
          </a:prstGeom>
          <a:noFill/>
        </p:spPr>
        <p:txBody>
          <a:bodyPr wrap="square" rtlCol="0">
            <a:spAutoFit/>
          </a:bodyPr>
          <a:lstStyle/>
          <a:p>
            <a:r>
              <a:rPr lang="en-US" sz="2200">
                <a:solidFill>
                  <a:schemeClr val="bg1"/>
                </a:solidFill>
                <a:latin typeface="Roboto" panose="02000000000000000000" pitchFamily="2" charset="0"/>
                <a:ea typeface="Roboto" panose="02000000000000000000" pitchFamily="2" charset="0"/>
                <a:cs typeface="Roboto" panose="02000000000000000000" pitchFamily="2" charset="0"/>
              </a:rPr>
              <a:t>Recognize overdose</a:t>
            </a:r>
          </a:p>
        </p:txBody>
      </p:sp>
      <p:sp>
        <p:nvSpPr>
          <p:cNvPr id="31" name="TextBox 30">
            <a:extLst>
              <a:ext uri="{FF2B5EF4-FFF2-40B4-BE49-F238E27FC236}">
                <a16:creationId xmlns:a16="http://schemas.microsoft.com/office/drawing/2014/main" id="{83F1BA28-8AD6-874B-95F7-1C42FE0E87F2}"/>
              </a:ext>
            </a:extLst>
          </p:cNvPr>
          <p:cNvSpPr txBox="1"/>
          <p:nvPr/>
        </p:nvSpPr>
        <p:spPr>
          <a:xfrm>
            <a:off x="783077" y="2433299"/>
            <a:ext cx="2876678" cy="430887"/>
          </a:xfrm>
          <a:prstGeom prst="rect">
            <a:avLst/>
          </a:prstGeom>
          <a:noFill/>
        </p:spPr>
        <p:txBody>
          <a:bodyPr wrap="square" rtlCol="0">
            <a:spAutoFit/>
          </a:bodyPr>
          <a:lstStyle/>
          <a:p>
            <a:r>
              <a:rPr lang="en-US" sz="2200">
                <a:solidFill>
                  <a:schemeClr val="bg1"/>
                </a:solidFill>
                <a:latin typeface="Roboto" panose="02000000000000000000" pitchFamily="2" charset="0"/>
                <a:ea typeface="Roboto" panose="02000000000000000000" pitchFamily="2" charset="0"/>
                <a:cs typeface="Roboto" panose="02000000000000000000" pitchFamily="2" charset="0"/>
              </a:rPr>
              <a:t>Call 911</a:t>
            </a:r>
          </a:p>
        </p:txBody>
      </p:sp>
      <p:sp>
        <p:nvSpPr>
          <p:cNvPr id="32" name="TextBox 31">
            <a:extLst>
              <a:ext uri="{FF2B5EF4-FFF2-40B4-BE49-F238E27FC236}">
                <a16:creationId xmlns:a16="http://schemas.microsoft.com/office/drawing/2014/main" id="{B5A1C2D9-5760-0242-A5B8-E660E2223E6B}"/>
              </a:ext>
            </a:extLst>
          </p:cNvPr>
          <p:cNvSpPr txBox="1"/>
          <p:nvPr/>
        </p:nvSpPr>
        <p:spPr>
          <a:xfrm>
            <a:off x="783077" y="3146531"/>
            <a:ext cx="3245432" cy="769441"/>
          </a:xfrm>
          <a:prstGeom prst="rect">
            <a:avLst/>
          </a:prstGeom>
          <a:noFill/>
        </p:spPr>
        <p:txBody>
          <a:bodyPr wrap="square" rtlCol="0">
            <a:spAutoFit/>
          </a:bodyPr>
          <a:lstStyle/>
          <a:p>
            <a:r>
              <a:rPr lang="en-US" sz="2200">
                <a:solidFill>
                  <a:schemeClr val="bg1"/>
                </a:solidFill>
                <a:latin typeface="Roboto" panose="02000000000000000000" pitchFamily="2" charset="0"/>
                <a:ea typeface="Roboto" panose="02000000000000000000" pitchFamily="2" charset="0"/>
                <a:cs typeface="Roboto" panose="02000000000000000000" pitchFamily="2" charset="0"/>
              </a:rPr>
              <a:t>Administer naloxone as soon as available</a:t>
            </a:r>
          </a:p>
        </p:txBody>
      </p:sp>
      <p:sp>
        <p:nvSpPr>
          <p:cNvPr id="33" name="TextBox 32">
            <a:extLst>
              <a:ext uri="{FF2B5EF4-FFF2-40B4-BE49-F238E27FC236}">
                <a16:creationId xmlns:a16="http://schemas.microsoft.com/office/drawing/2014/main" id="{95C8C33A-33EB-8F48-956D-C29381C39791}"/>
              </a:ext>
            </a:extLst>
          </p:cNvPr>
          <p:cNvSpPr txBox="1"/>
          <p:nvPr/>
        </p:nvSpPr>
        <p:spPr>
          <a:xfrm>
            <a:off x="783077" y="4097115"/>
            <a:ext cx="3245432" cy="769441"/>
          </a:xfrm>
          <a:prstGeom prst="rect">
            <a:avLst/>
          </a:prstGeom>
          <a:noFill/>
        </p:spPr>
        <p:txBody>
          <a:bodyPr wrap="square" lIns="91440" tIns="45720" rIns="91440" bIns="45720" rtlCol="0" anchor="t">
            <a:spAutoFit/>
          </a:bodyPr>
          <a:lstStyle/>
          <a:p>
            <a:r>
              <a:rPr lang="en-US" sz="2200">
                <a:solidFill>
                  <a:schemeClr val="bg1"/>
                </a:solidFill>
                <a:latin typeface="Roboto"/>
                <a:ea typeface="Roboto" panose="02000000000000000000" pitchFamily="2" charset="0"/>
                <a:cs typeface="Roboto" panose="02000000000000000000" pitchFamily="2" charset="0"/>
              </a:rPr>
              <a:t>Begin rescue breathing or CPR compressions</a:t>
            </a:r>
          </a:p>
        </p:txBody>
      </p:sp>
      <p:sp>
        <p:nvSpPr>
          <p:cNvPr id="34" name="TextBox 33">
            <a:extLst>
              <a:ext uri="{FF2B5EF4-FFF2-40B4-BE49-F238E27FC236}">
                <a16:creationId xmlns:a16="http://schemas.microsoft.com/office/drawing/2014/main" id="{0A88D756-1012-0543-9D5F-A5C3D532B209}"/>
              </a:ext>
            </a:extLst>
          </p:cNvPr>
          <p:cNvSpPr txBox="1"/>
          <p:nvPr/>
        </p:nvSpPr>
        <p:spPr>
          <a:xfrm>
            <a:off x="783077" y="5136222"/>
            <a:ext cx="3245432" cy="1446550"/>
          </a:xfrm>
          <a:prstGeom prst="rect">
            <a:avLst/>
          </a:prstGeom>
          <a:noFill/>
        </p:spPr>
        <p:txBody>
          <a:bodyPr wrap="square" lIns="91440" tIns="45720" rIns="91440" bIns="45720" rtlCol="0" anchor="t">
            <a:spAutoFit/>
          </a:bodyPr>
          <a:lstStyle/>
          <a:p>
            <a:r>
              <a:rPr lang="en-US" sz="2200" dirty="0">
                <a:solidFill>
                  <a:schemeClr val="bg1"/>
                </a:solidFill>
                <a:latin typeface="Roboto"/>
                <a:ea typeface="Roboto"/>
                <a:cs typeface="Roboto"/>
              </a:rPr>
              <a:t>Stay with the person until help arrives (place in recovery position if they start breathing)</a:t>
            </a:r>
          </a:p>
        </p:txBody>
      </p:sp>
      <p:pic>
        <p:nvPicPr>
          <p:cNvPr id="38" name="Picture 37" descr="RescueBreathing.png">
            <a:extLst>
              <a:ext uri="{FF2B5EF4-FFF2-40B4-BE49-F238E27FC236}">
                <a16:creationId xmlns:a16="http://schemas.microsoft.com/office/drawing/2014/main" id="{D476390B-81A5-4346-A653-AF5B0E6AC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543" y="4380563"/>
            <a:ext cx="2447634" cy="2325307"/>
          </a:xfrm>
          <a:prstGeom prst="rect">
            <a:avLst/>
          </a:prstGeom>
        </p:spPr>
      </p:pic>
      <p:pic>
        <p:nvPicPr>
          <p:cNvPr id="3" name="Picture 2">
            <a:extLst>
              <a:ext uri="{FF2B5EF4-FFF2-40B4-BE49-F238E27FC236}">
                <a16:creationId xmlns:a16="http://schemas.microsoft.com/office/drawing/2014/main" id="{C1B0C189-809A-7125-FD37-28CE96ADC90F}"/>
              </a:ext>
            </a:extLst>
          </p:cNvPr>
          <p:cNvPicPr>
            <a:picLocks noChangeAspect="1"/>
          </p:cNvPicPr>
          <p:nvPr/>
        </p:nvPicPr>
        <p:blipFill>
          <a:blip r:embed="rId5"/>
          <a:stretch>
            <a:fillRect/>
          </a:stretch>
        </p:blipFill>
        <p:spPr>
          <a:xfrm>
            <a:off x="8500579" y="1351308"/>
            <a:ext cx="3274326" cy="2377091"/>
          </a:xfrm>
          <a:prstGeom prst="rect">
            <a:avLst/>
          </a:prstGeom>
        </p:spPr>
      </p:pic>
    </p:spTree>
    <p:extLst>
      <p:ext uri="{BB962C8B-B14F-4D97-AF65-F5344CB8AC3E}">
        <p14:creationId xmlns:p14="http://schemas.microsoft.com/office/powerpoint/2010/main" val="95742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B9A1278-8CFD-5E45-801E-1CEA13B86AF7}"/>
              </a:ext>
            </a:extLst>
          </p:cNvPr>
          <p:cNvSpPr/>
          <p:nvPr/>
        </p:nvSpPr>
        <p:spPr>
          <a:xfrm>
            <a:off x="7982729" y="1234885"/>
            <a:ext cx="4208118" cy="56231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lvl="0">
              <a:defRPr/>
            </a:pPr>
            <a:endParaRPr lang="en-US">
              <a:solidFill>
                <a:schemeClr val="bg1"/>
              </a:solidFill>
            </a:endParaRPr>
          </a:p>
        </p:txBody>
      </p:sp>
      <p:sp>
        <p:nvSpPr>
          <p:cNvPr id="2" name="Title 1">
            <a:extLst>
              <a:ext uri="{FF2B5EF4-FFF2-40B4-BE49-F238E27FC236}">
                <a16:creationId xmlns:a16="http://schemas.microsoft.com/office/drawing/2014/main" id="{6880D051-10CC-5549-B17E-ABC69CE1BCF7}"/>
              </a:ext>
            </a:extLst>
          </p:cNvPr>
          <p:cNvSpPr>
            <a:spLocks noGrp="1"/>
          </p:cNvSpPr>
          <p:nvPr>
            <p:ph type="title"/>
          </p:nvPr>
        </p:nvSpPr>
        <p:spPr/>
        <p:txBody>
          <a:bodyPr/>
          <a:lstStyle/>
          <a:p>
            <a:r>
              <a:rPr lang="en-US" dirty="0">
                <a:latin typeface="Roboto Medium"/>
                <a:ea typeface="Roboto Medium"/>
                <a:cs typeface="Roboto Medium"/>
              </a:rPr>
              <a:t>Rescue Breathing</a:t>
            </a:r>
            <a:endParaRPr lang="en-US" dirty="0"/>
          </a:p>
        </p:txBody>
      </p:sp>
      <p:sp>
        <p:nvSpPr>
          <p:cNvPr id="4" name="Slide Number Placeholder 3">
            <a:extLst>
              <a:ext uri="{FF2B5EF4-FFF2-40B4-BE49-F238E27FC236}">
                <a16:creationId xmlns:a16="http://schemas.microsoft.com/office/drawing/2014/main" id="{9DB40893-2C63-FD41-B99B-1D877887A043}"/>
              </a:ext>
            </a:extLst>
          </p:cNvPr>
          <p:cNvSpPr>
            <a:spLocks noGrp="1"/>
          </p:cNvSpPr>
          <p:nvPr>
            <p:ph type="sldNum" sz="quarter" idx="12"/>
          </p:nvPr>
        </p:nvSpPr>
        <p:spPr/>
        <p:txBody>
          <a:bodyPr/>
          <a:lstStyle/>
          <a:p>
            <a:fld id="{CDAB618C-C30C-9546-A470-A28181F8AE7A}" type="slidenum">
              <a:rPr lang="en-US" dirty="0" smtClean="0">
                <a:solidFill>
                  <a:srgbClr val="FFFFFF"/>
                </a:solidFill>
              </a:rPr>
              <a:t>30</a:t>
            </a:fld>
            <a:endParaRPr lang="en-US">
              <a:solidFill>
                <a:srgbClr val="FFFFFF"/>
              </a:solidFill>
            </a:endParaRPr>
          </a:p>
        </p:txBody>
      </p:sp>
      <p:sp>
        <p:nvSpPr>
          <p:cNvPr id="25" name="Rectangle 24">
            <a:extLst>
              <a:ext uri="{FF2B5EF4-FFF2-40B4-BE49-F238E27FC236}">
                <a16:creationId xmlns:a16="http://schemas.microsoft.com/office/drawing/2014/main" id="{166FE98E-C766-E64C-9091-7B549FF69ABC}"/>
              </a:ext>
            </a:extLst>
          </p:cNvPr>
          <p:cNvSpPr/>
          <p:nvPr/>
        </p:nvSpPr>
        <p:spPr>
          <a:xfrm>
            <a:off x="8094453" y="1605845"/>
            <a:ext cx="626533" cy="62653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Roboto" panose="02000000000000000000" pitchFamily="2" charset="0"/>
                <a:ea typeface="Roboto" panose="02000000000000000000" pitchFamily="2" charset="0"/>
                <a:cs typeface="Roboto" panose="02000000000000000000" pitchFamily="2" charset="0"/>
              </a:rPr>
              <a:t>1</a:t>
            </a:r>
          </a:p>
        </p:txBody>
      </p:sp>
      <p:sp>
        <p:nvSpPr>
          <p:cNvPr id="26" name="Rectangle 25">
            <a:extLst>
              <a:ext uri="{FF2B5EF4-FFF2-40B4-BE49-F238E27FC236}">
                <a16:creationId xmlns:a16="http://schemas.microsoft.com/office/drawing/2014/main" id="{11EEAEFD-AEEB-9848-A302-7159F03F7EA4}"/>
              </a:ext>
            </a:extLst>
          </p:cNvPr>
          <p:cNvSpPr/>
          <p:nvPr/>
        </p:nvSpPr>
        <p:spPr>
          <a:xfrm>
            <a:off x="8094453" y="2424476"/>
            <a:ext cx="626533" cy="62653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Roboto" panose="02000000000000000000" pitchFamily="2" charset="0"/>
                <a:ea typeface="Roboto" panose="02000000000000000000" pitchFamily="2" charset="0"/>
                <a:cs typeface="Roboto" panose="02000000000000000000" pitchFamily="2" charset="0"/>
              </a:rPr>
              <a:t>2</a:t>
            </a:r>
          </a:p>
        </p:txBody>
      </p:sp>
      <p:sp>
        <p:nvSpPr>
          <p:cNvPr id="27" name="Rectangle 26">
            <a:extLst>
              <a:ext uri="{FF2B5EF4-FFF2-40B4-BE49-F238E27FC236}">
                <a16:creationId xmlns:a16="http://schemas.microsoft.com/office/drawing/2014/main" id="{D36C758C-C054-2D4C-AC17-C8E69AE46EF9}"/>
              </a:ext>
            </a:extLst>
          </p:cNvPr>
          <p:cNvSpPr/>
          <p:nvPr/>
        </p:nvSpPr>
        <p:spPr>
          <a:xfrm>
            <a:off x="8094453" y="3273885"/>
            <a:ext cx="626533" cy="62653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Roboto" panose="02000000000000000000" pitchFamily="2" charset="0"/>
                <a:ea typeface="Roboto" panose="02000000000000000000" pitchFamily="2" charset="0"/>
                <a:cs typeface="Roboto" panose="02000000000000000000" pitchFamily="2" charset="0"/>
              </a:rPr>
              <a:t>3</a:t>
            </a:r>
          </a:p>
        </p:txBody>
      </p:sp>
      <p:sp>
        <p:nvSpPr>
          <p:cNvPr id="28" name="Rectangle 27">
            <a:extLst>
              <a:ext uri="{FF2B5EF4-FFF2-40B4-BE49-F238E27FC236}">
                <a16:creationId xmlns:a16="http://schemas.microsoft.com/office/drawing/2014/main" id="{3B1B830E-F3E6-D247-8025-576B3D227D05}"/>
              </a:ext>
            </a:extLst>
          </p:cNvPr>
          <p:cNvSpPr/>
          <p:nvPr/>
        </p:nvSpPr>
        <p:spPr>
          <a:xfrm>
            <a:off x="8094453" y="4187754"/>
            <a:ext cx="626533" cy="62653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Roboto" panose="02000000000000000000" pitchFamily="2" charset="0"/>
                <a:ea typeface="Roboto" panose="02000000000000000000" pitchFamily="2" charset="0"/>
                <a:cs typeface="Roboto" panose="02000000000000000000" pitchFamily="2" charset="0"/>
              </a:rPr>
              <a:t>4</a:t>
            </a:r>
          </a:p>
        </p:txBody>
      </p:sp>
      <p:sp>
        <p:nvSpPr>
          <p:cNvPr id="29" name="Rectangle 28">
            <a:extLst>
              <a:ext uri="{FF2B5EF4-FFF2-40B4-BE49-F238E27FC236}">
                <a16:creationId xmlns:a16="http://schemas.microsoft.com/office/drawing/2014/main" id="{DFA8BC69-B3AF-9A4C-8D19-A735FEA03A9D}"/>
              </a:ext>
            </a:extLst>
          </p:cNvPr>
          <p:cNvSpPr/>
          <p:nvPr/>
        </p:nvSpPr>
        <p:spPr>
          <a:xfrm>
            <a:off x="8094453" y="5290555"/>
            <a:ext cx="626533" cy="62653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Roboto" panose="02000000000000000000" pitchFamily="2" charset="0"/>
                <a:ea typeface="Roboto" panose="02000000000000000000" pitchFamily="2" charset="0"/>
                <a:cs typeface="Roboto" panose="02000000000000000000" pitchFamily="2" charset="0"/>
              </a:rPr>
              <a:t>5</a:t>
            </a:r>
          </a:p>
        </p:txBody>
      </p:sp>
      <p:sp>
        <p:nvSpPr>
          <p:cNvPr id="30" name="TextBox 29">
            <a:extLst>
              <a:ext uri="{FF2B5EF4-FFF2-40B4-BE49-F238E27FC236}">
                <a16:creationId xmlns:a16="http://schemas.microsoft.com/office/drawing/2014/main" id="{10ACC35A-3D76-914C-8DA4-79C2D3D99CC4}"/>
              </a:ext>
            </a:extLst>
          </p:cNvPr>
          <p:cNvSpPr txBox="1"/>
          <p:nvPr/>
        </p:nvSpPr>
        <p:spPr>
          <a:xfrm>
            <a:off x="8877530" y="1705690"/>
            <a:ext cx="3245432" cy="430887"/>
          </a:xfrm>
          <a:prstGeom prst="rect">
            <a:avLst/>
          </a:prstGeom>
          <a:noFill/>
        </p:spPr>
        <p:txBody>
          <a:bodyPr wrap="square" lIns="91440" tIns="45720" rIns="91440" bIns="45720" rtlCol="0" anchor="t">
            <a:spAutoFit/>
          </a:bodyPr>
          <a:lstStyle/>
          <a:p>
            <a:r>
              <a:rPr lang="en-US" sz="2200" dirty="0">
                <a:solidFill>
                  <a:schemeClr val="bg1"/>
                </a:solidFill>
                <a:latin typeface="Roboto"/>
                <a:ea typeface="Roboto"/>
                <a:cs typeface="Roboto"/>
              </a:rPr>
              <a:t>Open the airway</a:t>
            </a:r>
            <a:endParaRPr lang="en-US" dirty="0">
              <a:solidFill>
                <a:schemeClr val="bg1"/>
              </a:solidFill>
            </a:endParaRPr>
          </a:p>
        </p:txBody>
      </p:sp>
      <p:sp>
        <p:nvSpPr>
          <p:cNvPr id="31" name="TextBox 30">
            <a:extLst>
              <a:ext uri="{FF2B5EF4-FFF2-40B4-BE49-F238E27FC236}">
                <a16:creationId xmlns:a16="http://schemas.microsoft.com/office/drawing/2014/main" id="{83F1BA28-8AD6-874B-95F7-1C42FE0E87F2}"/>
              </a:ext>
            </a:extLst>
          </p:cNvPr>
          <p:cNvSpPr txBox="1"/>
          <p:nvPr/>
        </p:nvSpPr>
        <p:spPr>
          <a:xfrm>
            <a:off x="8877530" y="2418922"/>
            <a:ext cx="2876678" cy="430887"/>
          </a:xfrm>
          <a:prstGeom prst="rect">
            <a:avLst/>
          </a:prstGeom>
          <a:noFill/>
        </p:spPr>
        <p:txBody>
          <a:bodyPr wrap="square" lIns="91440" tIns="45720" rIns="91440" bIns="45720" rtlCol="0" anchor="t">
            <a:spAutoFit/>
          </a:bodyPr>
          <a:lstStyle/>
          <a:p>
            <a:r>
              <a:rPr lang="en-US" sz="2200" dirty="0">
                <a:solidFill>
                  <a:schemeClr val="bg1"/>
                </a:solidFill>
                <a:latin typeface="Roboto"/>
                <a:ea typeface="Roboto"/>
                <a:cs typeface="Roboto"/>
              </a:rPr>
              <a:t>Pinch the nostrils</a:t>
            </a:r>
          </a:p>
        </p:txBody>
      </p:sp>
      <p:sp>
        <p:nvSpPr>
          <p:cNvPr id="32" name="TextBox 31">
            <a:extLst>
              <a:ext uri="{FF2B5EF4-FFF2-40B4-BE49-F238E27FC236}">
                <a16:creationId xmlns:a16="http://schemas.microsoft.com/office/drawing/2014/main" id="{B5A1C2D9-5760-0242-A5B8-E660E2223E6B}"/>
              </a:ext>
            </a:extLst>
          </p:cNvPr>
          <p:cNvSpPr txBox="1"/>
          <p:nvPr/>
        </p:nvSpPr>
        <p:spPr>
          <a:xfrm>
            <a:off x="8877530" y="3132154"/>
            <a:ext cx="3245432" cy="769441"/>
          </a:xfrm>
          <a:prstGeom prst="rect">
            <a:avLst/>
          </a:prstGeom>
          <a:noFill/>
        </p:spPr>
        <p:txBody>
          <a:bodyPr wrap="square" lIns="91440" tIns="45720" rIns="91440" bIns="45720" rtlCol="0" anchor="t">
            <a:spAutoFit/>
          </a:bodyPr>
          <a:lstStyle/>
          <a:p>
            <a:r>
              <a:rPr lang="en-US" sz="2200" dirty="0">
                <a:solidFill>
                  <a:schemeClr val="bg1"/>
                </a:solidFill>
                <a:latin typeface="Roboto"/>
                <a:ea typeface="Roboto"/>
                <a:cs typeface="Roboto"/>
              </a:rPr>
              <a:t>Cover their mouth with yours and form a seal</a:t>
            </a:r>
          </a:p>
        </p:txBody>
      </p:sp>
      <p:sp>
        <p:nvSpPr>
          <p:cNvPr id="33" name="TextBox 32">
            <a:extLst>
              <a:ext uri="{FF2B5EF4-FFF2-40B4-BE49-F238E27FC236}">
                <a16:creationId xmlns:a16="http://schemas.microsoft.com/office/drawing/2014/main" id="{95C8C33A-33EB-8F48-956D-C29381C39791}"/>
              </a:ext>
            </a:extLst>
          </p:cNvPr>
          <p:cNvSpPr txBox="1"/>
          <p:nvPr/>
        </p:nvSpPr>
        <p:spPr>
          <a:xfrm>
            <a:off x="8877530" y="4183001"/>
            <a:ext cx="3245432" cy="1107996"/>
          </a:xfrm>
          <a:prstGeom prst="rect">
            <a:avLst/>
          </a:prstGeom>
          <a:noFill/>
        </p:spPr>
        <p:txBody>
          <a:bodyPr wrap="square" lIns="91440" tIns="45720" rIns="91440" bIns="45720" rtlCol="0" anchor="t">
            <a:spAutoFit/>
          </a:bodyPr>
          <a:lstStyle/>
          <a:p>
            <a:r>
              <a:rPr lang="en-US" sz="2200" dirty="0">
                <a:solidFill>
                  <a:schemeClr val="bg1"/>
                </a:solidFill>
                <a:latin typeface="Roboto"/>
                <a:ea typeface="Roboto"/>
                <a:cs typeface="Roboto"/>
              </a:rPr>
              <a:t>1 breath every 5 seconds; watch for chest to rise and fall</a:t>
            </a:r>
            <a:endParaRPr lang="en-US" dirty="0">
              <a:solidFill>
                <a:schemeClr val="bg1"/>
              </a:solidFill>
            </a:endParaRPr>
          </a:p>
        </p:txBody>
      </p:sp>
      <p:sp>
        <p:nvSpPr>
          <p:cNvPr id="34" name="TextBox 33">
            <a:extLst>
              <a:ext uri="{FF2B5EF4-FFF2-40B4-BE49-F238E27FC236}">
                <a16:creationId xmlns:a16="http://schemas.microsoft.com/office/drawing/2014/main" id="{0A88D756-1012-0543-9D5F-A5C3D532B209}"/>
              </a:ext>
            </a:extLst>
          </p:cNvPr>
          <p:cNvSpPr txBox="1"/>
          <p:nvPr/>
        </p:nvSpPr>
        <p:spPr>
          <a:xfrm>
            <a:off x="8877530" y="5294373"/>
            <a:ext cx="3245432" cy="1107996"/>
          </a:xfrm>
          <a:prstGeom prst="rect">
            <a:avLst/>
          </a:prstGeom>
          <a:noFill/>
        </p:spPr>
        <p:txBody>
          <a:bodyPr wrap="square" lIns="91440" tIns="45720" rIns="91440" bIns="45720" rtlCol="0" anchor="t">
            <a:spAutoFit/>
          </a:bodyPr>
          <a:lstStyle/>
          <a:p>
            <a:r>
              <a:rPr lang="en-US" sz="2200" dirty="0">
                <a:solidFill>
                  <a:schemeClr val="bg1"/>
                </a:solidFill>
                <a:latin typeface="Roboto"/>
                <a:ea typeface="Roboto"/>
                <a:cs typeface="Roboto"/>
              </a:rPr>
              <a:t>Continue giving rescue breaths until first responders arrive</a:t>
            </a:r>
          </a:p>
        </p:txBody>
      </p:sp>
      <p:pic>
        <p:nvPicPr>
          <p:cNvPr id="6" name="Online Media 5" title="Video: How to perform rescue breathing">
            <a:hlinkClick r:id="" action="ppaction://media"/>
            <a:extLst>
              <a:ext uri="{FF2B5EF4-FFF2-40B4-BE49-F238E27FC236}">
                <a16:creationId xmlns:a16="http://schemas.microsoft.com/office/drawing/2014/main" id="{BDEA53E4-0BBC-0BF1-1B8E-F8F7FE76DADF}"/>
              </a:ext>
            </a:extLst>
          </p:cNvPr>
          <p:cNvPicPr>
            <a:picLocks noRot="1" noChangeAspect="1"/>
          </p:cNvPicPr>
          <p:nvPr>
            <a:videoFile r:link="rId1"/>
          </p:nvPr>
        </p:nvPicPr>
        <p:blipFill>
          <a:blip r:embed="rId4"/>
          <a:stretch>
            <a:fillRect/>
          </a:stretch>
        </p:blipFill>
        <p:spPr>
          <a:xfrm>
            <a:off x="468969" y="2131159"/>
            <a:ext cx="6928283" cy="3916218"/>
          </a:xfrm>
          <a:prstGeom prst="rect">
            <a:avLst/>
          </a:prstGeom>
        </p:spPr>
      </p:pic>
    </p:spTree>
    <p:extLst>
      <p:ext uri="{BB962C8B-B14F-4D97-AF65-F5344CB8AC3E}">
        <p14:creationId xmlns:p14="http://schemas.microsoft.com/office/powerpoint/2010/main" val="381387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knife&#10;&#10;Description automatically generated">
            <a:extLst>
              <a:ext uri="{FF2B5EF4-FFF2-40B4-BE49-F238E27FC236}">
                <a16:creationId xmlns:a16="http://schemas.microsoft.com/office/drawing/2014/main" id="{54E9959E-6C3D-8943-A6B5-B1C6699A00EF}"/>
              </a:ext>
            </a:extLst>
          </p:cNvPr>
          <p:cNvPicPr>
            <a:picLocks noChangeAspect="1"/>
          </p:cNvPicPr>
          <p:nvPr/>
        </p:nvPicPr>
        <p:blipFill rotWithShape="1">
          <a:blip r:embed="rId2"/>
          <a:srcRect t="22549" b="22549"/>
          <a:stretch/>
        </p:blipFill>
        <p:spPr>
          <a:xfrm>
            <a:off x="0" y="2752977"/>
            <a:ext cx="12192000" cy="4099183"/>
          </a:xfrm>
          <a:prstGeom prst="rect">
            <a:avLst/>
          </a:prstGeom>
        </p:spPr>
      </p:pic>
      <p:sp>
        <p:nvSpPr>
          <p:cNvPr id="2" name="Title 1">
            <a:extLst>
              <a:ext uri="{FF2B5EF4-FFF2-40B4-BE49-F238E27FC236}">
                <a16:creationId xmlns:a16="http://schemas.microsoft.com/office/drawing/2014/main" id="{D4001048-BDF5-DF4C-8BEF-A9B905932520}"/>
              </a:ext>
            </a:extLst>
          </p:cNvPr>
          <p:cNvSpPr>
            <a:spLocks noGrp="1"/>
          </p:cNvSpPr>
          <p:nvPr>
            <p:ph type="title"/>
          </p:nvPr>
        </p:nvSpPr>
        <p:spPr/>
        <p:txBody>
          <a:bodyPr/>
          <a:lstStyle/>
          <a:p>
            <a:r>
              <a:rPr lang="en-US" dirty="0">
                <a:latin typeface="Roboto Medium"/>
                <a:ea typeface="Roboto Medium"/>
                <a:cs typeface="Roboto Medium"/>
              </a:rPr>
              <a:t>[IN-PERSON] Group Activity – Role Play Scenario</a:t>
            </a:r>
            <a:endParaRPr lang="en-US" dirty="0"/>
          </a:p>
        </p:txBody>
      </p:sp>
      <p:sp>
        <p:nvSpPr>
          <p:cNvPr id="4" name="Slide Number Placeholder 3">
            <a:extLst>
              <a:ext uri="{FF2B5EF4-FFF2-40B4-BE49-F238E27FC236}">
                <a16:creationId xmlns:a16="http://schemas.microsoft.com/office/drawing/2014/main" id="{BBAA13E6-D574-F240-A52E-BAD14ED29165}"/>
              </a:ext>
            </a:extLst>
          </p:cNvPr>
          <p:cNvSpPr>
            <a:spLocks noGrp="1"/>
          </p:cNvSpPr>
          <p:nvPr>
            <p:ph type="sldNum" sz="quarter" idx="12"/>
          </p:nvPr>
        </p:nvSpPr>
        <p:spPr/>
        <p:txBody>
          <a:bodyPr/>
          <a:lstStyle/>
          <a:p>
            <a:fld id="{CDAB618C-C30C-9546-A470-A28181F8AE7A}" type="slidenum">
              <a:rPr lang="en-US" dirty="0" smtClean="0"/>
              <a:t>31</a:t>
            </a:fld>
            <a:endParaRPr lang="en-US"/>
          </a:p>
        </p:txBody>
      </p:sp>
      <p:sp>
        <p:nvSpPr>
          <p:cNvPr id="3" name="Content Placeholder 2">
            <a:extLst>
              <a:ext uri="{FF2B5EF4-FFF2-40B4-BE49-F238E27FC236}">
                <a16:creationId xmlns:a16="http://schemas.microsoft.com/office/drawing/2014/main" id="{F4C80DBD-1442-7541-AA2B-621DC3A82D35}"/>
              </a:ext>
            </a:extLst>
          </p:cNvPr>
          <p:cNvSpPr>
            <a:spLocks noGrp="1"/>
          </p:cNvSpPr>
          <p:nvPr>
            <p:ph idx="1"/>
          </p:nvPr>
        </p:nvSpPr>
        <p:spPr>
          <a:xfrm>
            <a:off x="473597" y="1546425"/>
            <a:ext cx="11301308" cy="1131895"/>
          </a:xfrm>
        </p:spPr>
        <p:txBody>
          <a:bodyPr vert="horz" lIns="91440" tIns="45720" rIns="91440" bIns="45720" numCol="1" spcCol="457200" rtlCol="0" anchor="t">
            <a:noAutofit/>
          </a:bodyPr>
          <a:lstStyle/>
          <a:p>
            <a:r>
              <a:rPr lang="en-US" sz="2200" dirty="0">
                <a:solidFill>
                  <a:schemeClr val="bg1">
                    <a:lumMod val="50000"/>
                  </a:schemeClr>
                </a:solidFill>
                <a:latin typeface="Roboto Medium"/>
                <a:ea typeface="Roboto Medium"/>
                <a:cs typeface="Roboto Medium"/>
              </a:rPr>
              <a:t>Directions: </a:t>
            </a:r>
            <a:r>
              <a:rPr lang="en-US" sz="2200" dirty="0">
                <a:solidFill>
                  <a:schemeClr val="bg1">
                    <a:lumMod val="50000"/>
                  </a:schemeClr>
                </a:solidFill>
                <a:latin typeface="Roboto Light"/>
                <a:ea typeface="Roboto Light"/>
                <a:cs typeface="Roboto Light"/>
              </a:rPr>
              <a:t>How would you handle this? With your group, review the scenario and steps to responding to an overdose. Then, perform a role play simulating how you would respond to the given scenario as demonstrated by the facilitators.</a:t>
            </a:r>
          </a:p>
          <a:p>
            <a:endParaRPr lang="en-US" sz="2200"/>
          </a:p>
        </p:txBody>
      </p:sp>
    </p:spTree>
    <p:extLst>
      <p:ext uri="{BB962C8B-B14F-4D97-AF65-F5344CB8AC3E}">
        <p14:creationId xmlns:p14="http://schemas.microsoft.com/office/powerpoint/2010/main" val="420765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1048-BDF5-DF4C-8BEF-A9B905932520}"/>
              </a:ext>
            </a:extLst>
          </p:cNvPr>
          <p:cNvSpPr>
            <a:spLocks noGrp="1"/>
          </p:cNvSpPr>
          <p:nvPr>
            <p:ph type="title"/>
          </p:nvPr>
        </p:nvSpPr>
        <p:spPr/>
        <p:txBody>
          <a:bodyPr/>
          <a:lstStyle/>
          <a:p>
            <a:r>
              <a:rPr lang="en-US" dirty="0"/>
              <a:t>Overdose Rescue Scenario</a:t>
            </a:r>
          </a:p>
        </p:txBody>
      </p:sp>
      <p:sp>
        <p:nvSpPr>
          <p:cNvPr id="3" name="Content Placeholder 2">
            <a:extLst>
              <a:ext uri="{FF2B5EF4-FFF2-40B4-BE49-F238E27FC236}">
                <a16:creationId xmlns:a16="http://schemas.microsoft.com/office/drawing/2014/main" id="{F4C80DBD-1442-7541-AA2B-621DC3A82D35}"/>
              </a:ext>
            </a:extLst>
          </p:cNvPr>
          <p:cNvSpPr>
            <a:spLocks noGrp="1"/>
          </p:cNvSpPr>
          <p:nvPr>
            <p:ph idx="1"/>
          </p:nvPr>
        </p:nvSpPr>
        <p:spPr>
          <a:xfrm>
            <a:off x="473598" y="1713422"/>
            <a:ext cx="11298888" cy="5008053"/>
          </a:xfrm>
        </p:spPr>
        <p:txBody>
          <a:bodyPr vert="horz" lIns="91440" tIns="45720" rIns="91440" bIns="45720" rtlCol="0" anchor="t">
            <a:noAutofit/>
          </a:bodyPr>
          <a:lstStyle/>
          <a:p>
            <a:pPr>
              <a:spcBef>
                <a:spcPts val="600"/>
              </a:spcBef>
            </a:pPr>
            <a:r>
              <a:rPr lang="en-US" sz="2400" dirty="0">
                <a:solidFill>
                  <a:schemeClr val="tx1">
                    <a:lumMod val="65000"/>
                    <a:lumOff val="35000"/>
                  </a:schemeClr>
                </a:solidFill>
                <a:latin typeface="Roboto Light"/>
                <a:ea typeface="Roboto Light"/>
                <a:cs typeface="Roboto Light"/>
              </a:rPr>
              <a:t>Jason has an appointment with you for 9am this morning to talk about possible work opportunities. He arrives an hour late for the appointment and doesn’t seem himself. You ask if he’s okay and he says he’s fine, that he just really needs to use the bathroom. You walk him to the restroom and per your bathroom policy, you start the timer for 5 minutes. The timer goes off and Jason is still inside. You knock loudly and call out his name, but there’s no response. After another loud knock and calling his name, you announce that you’re coming inside. You push open the door to find Jason unconscious on the floor and his lips and fingertips have started turning blue.</a:t>
            </a:r>
          </a:p>
          <a:p>
            <a:pPr>
              <a:spcBef>
                <a:spcPts val="600"/>
              </a:spcBef>
            </a:pPr>
            <a:endParaRPr lang="en-US" sz="2400">
              <a:solidFill>
                <a:schemeClr val="tx1">
                  <a:lumMod val="65000"/>
                  <a:lumOff val="35000"/>
                </a:schemeClr>
              </a:solidFill>
              <a:latin typeface="Roboto Light"/>
              <a:ea typeface="Roboto Light" panose="02000000000000000000" pitchFamily="2" charset="0"/>
              <a:cs typeface="Roboto Light" panose="02000000000000000000" pitchFamily="2" charset="0"/>
            </a:endParaRPr>
          </a:p>
          <a:p>
            <a:pPr>
              <a:spcBef>
                <a:spcPts val="600"/>
              </a:spcBef>
            </a:pPr>
            <a:r>
              <a:rPr lang="en-US" sz="2400" b="1" dirty="0">
                <a:solidFill>
                  <a:schemeClr val="tx1">
                    <a:lumMod val="65000"/>
                    <a:lumOff val="35000"/>
                  </a:schemeClr>
                </a:solidFill>
                <a:latin typeface="Roboto Light"/>
                <a:ea typeface="Roboto Light"/>
                <a:cs typeface="Roboto Light"/>
              </a:rPr>
              <a:t>How would you respond?</a:t>
            </a:r>
          </a:p>
        </p:txBody>
      </p:sp>
      <p:sp>
        <p:nvSpPr>
          <p:cNvPr id="4" name="Slide Number Placeholder 3">
            <a:extLst>
              <a:ext uri="{FF2B5EF4-FFF2-40B4-BE49-F238E27FC236}">
                <a16:creationId xmlns:a16="http://schemas.microsoft.com/office/drawing/2014/main" id="{BBAA13E6-D574-F240-A52E-BAD14ED29165}"/>
              </a:ext>
            </a:extLst>
          </p:cNvPr>
          <p:cNvSpPr>
            <a:spLocks noGrp="1"/>
          </p:cNvSpPr>
          <p:nvPr>
            <p:ph type="sldNum" sz="quarter" idx="12"/>
          </p:nvPr>
        </p:nvSpPr>
        <p:spPr/>
        <p:txBody>
          <a:bodyPr/>
          <a:lstStyle/>
          <a:p>
            <a:fld id="{CDAB618C-C30C-9546-A470-A28181F8AE7A}" type="slidenum">
              <a:rPr lang="en-US" dirty="0" smtClean="0"/>
              <a:t>32</a:t>
            </a:fld>
            <a:endParaRPr lang="en-US" dirty="0"/>
          </a:p>
        </p:txBody>
      </p:sp>
    </p:spTree>
    <p:extLst>
      <p:ext uri="{BB962C8B-B14F-4D97-AF65-F5344CB8AC3E}">
        <p14:creationId xmlns:p14="http://schemas.microsoft.com/office/powerpoint/2010/main" val="270412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D28C-CE5F-C248-956D-9B4614D92DF3}"/>
              </a:ext>
            </a:extLst>
          </p:cNvPr>
          <p:cNvSpPr>
            <a:spLocks noGrp="1"/>
          </p:cNvSpPr>
          <p:nvPr>
            <p:ph type="title"/>
          </p:nvPr>
        </p:nvSpPr>
        <p:spPr/>
        <p:txBody>
          <a:bodyPr/>
          <a:lstStyle/>
          <a:p>
            <a:r>
              <a:rPr lang="en-US"/>
              <a:t>Good Samaritan Law</a:t>
            </a:r>
          </a:p>
        </p:txBody>
      </p:sp>
      <p:sp>
        <p:nvSpPr>
          <p:cNvPr id="3" name="Content Placeholder 2">
            <a:extLst>
              <a:ext uri="{FF2B5EF4-FFF2-40B4-BE49-F238E27FC236}">
                <a16:creationId xmlns:a16="http://schemas.microsoft.com/office/drawing/2014/main" id="{38D64616-9E2A-2F4E-BAE4-EA952290DA43}"/>
              </a:ext>
            </a:extLst>
          </p:cNvPr>
          <p:cNvSpPr>
            <a:spLocks noGrp="1"/>
          </p:cNvSpPr>
          <p:nvPr>
            <p:ph idx="1"/>
          </p:nvPr>
        </p:nvSpPr>
        <p:spPr/>
        <p:txBody>
          <a:bodyPr numCol="2" spcCol="457200">
            <a:normAutofit/>
          </a:bodyPr>
          <a:lstStyle/>
          <a:p>
            <a:r>
              <a:rPr lang="en-US"/>
              <a:t>Protection</a:t>
            </a:r>
          </a:p>
          <a:p>
            <a:r>
              <a:rPr lang="en-US" sz="23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These laws generally protect people when calling 911 or intervening during a medical emergency. Specifically, they typically grant immunity from arrest, charge, or prosecution for controlled substance possession and paraphernalia offenses, when a person overdoses or a person attempts to rescue another person overdosing by seeking help.</a:t>
            </a:r>
            <a:br>
              <a:rPr lang="en-US" sz="23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br>
            <a:br>
              <a:rPr lang="en-US" sz="23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br>
            <a:r>
              <a:rPr lang="en-US"/>
              <a:t>Limitations</a:t>
            </a:r>
            <a:endParaRPr lang="en-US">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a:p>
            <a:r>
              <a:rPr lang="en-US" sz="23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The Good Samaritan Law does have limitations. You can be arrested for possessing the following, also known </a:t>
            </a:r>
            <a:br>
              <a:rPr lang="en-US" sz="23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br>
            <a:r>
              <a:rPr lang="en-US" sz="23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as the “3 </a:t>
            </a:r>
            <a:r>
              <a:rPr lang="en-US" sz="2300" err="1">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Ws</a:t>
            </a:r>
            <a:r>
              <a:rPr lang="en-US" sz="23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a:t>
            </a:r>
          </a:p>
          <a:p>
            <a:pPr lvl="1"/>
            <a:r>
              <a:rPr lang="en-US" sz="2000"/>
              <a:t>Weapons</a:t>
            </a:r>
          </a:p>
          <a:p>
            <a:pPr lvl="1"/>
            <a:r>
              <a:rPr lang="en-US" sz="2000"/>
              <a:t>Warrants (out for someone’s arrest)</a:t>
            </a:r>
          </a:p>
          <a:p>
            <a:pPr lvl="1"/>
            <a:r>
              <a:rPr lang="en-US" sz="2000"/>
              <a:t>Weights (large quantities of drugs)</a:t>
            </a:r>
          </a:p>
        </p:txBody>
      </p:sp>
      <p:sp>
        <p:nvSpPr>
          <p:cNvPr id="4" name="Slide Number Placeholder 3">
            <a:extLst>
              <a:ext uri="{FF2B5EF4-FFF2-40B4-BE49-F238E27FC236}">
                <a16:creationId xmlns:a16="http://schemas.microsoft.com/office/drawing/2014/main" id="{F928C9A6-1B23-9F4A-A99E-8D219F68096B}"/>
              </a:ext>
            </a:extLst>
          </p:cNvPr>
          <p:cNvSpPr>
            <a:spLocks noGrp="1"/>
          </p:cNvSpPr>
          <p:nvPr>
            <p:ph type="sldNum" sz="quarter" idx="12"/>
          </p:nvPr>
        </p:nvSpPr>
        <p:spPr/>
        <p:txBody>
          <a:bodyPr/>
          <a:lstStyle/>
          <a:p>
            <a:fld id="{CDAB618C-C30C-9546-A470-A28181F8AE7A}" type="slidenum">
              <a:rPr lang="en-US" dirty="0" smtClean="0"/>
              <a:t>33</a:t>
            </a:fld>
            <a:endParaRPr lang="en-US"/>
          </a:p>
        </p:txBody>
      </p:sp>
    </p:spTree>
    <p:extLst>
      <p:ext uri="{BB962C8B-B14F-4D97-AF65-F5344CB8AC3E}">
        <p14:creationId xmlns:p14="http://schemas.microsoft.com/office/powerpoint/2010/main" val="12920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shirt&#10;&#10;Description automatically generated">
            <a:extLst>
              <a:ext uri="{FF2B5EF4-FFF2-40B4-BE49-F238E27FC236}">
                <a16:creationId xmlns:a16="http://schemas.microsoft.com/office/drawing/2014/main" id="{B409A76D-CC86-AB43-9C5E-5565C30BA219}"/>
              </a:ext>
            </a:extLst>
          </p:cNvPr>
          <p:cNvPicPr>
            <a:picLocks noChangeAspect="1"/>
          </p:cNvPicPr>
          <p:nvPr/>
        </p:nvPicPr>
        <p:blipFill>
          <a:blip r:embed="rId2"/>
          <a:stretch>
            <a:fillRect/>
          </a:stretch>
        </p:blipFill>
        <p:spPr>
          <a:xfrm>
            <a:off x="10110272" y="2535121"/>
            <a:ext cx="2081728" cy="2768011"/>
          </a:xfrm>
          <a:prstGeom prst="rect">
            <a:avLst/>
          </a:prstGeom>
          <a:effectLst>
            <a:softEdge rad="76200"/>
          </a:effectLst>
        </p:spPr>
      </p:pic>
      <p:sp>
        <p:nvSpPr>
          <p:cNvPr id="2" name="Title 1">
            <a:extLst>
              <a:ext uri="{FF2B5EF4-FFF2-40B4-BE49-F238E27FC236}">
                <a16:creationId xmlns:a16="http://schemas.microsoft.com/office/drawing/2014/main" id="{C544D28C-CE5F-C248-956D-9B4614D92DF3}"/>
              </a:ext>
            </a:extLst>
          </p:cNvPr>
          <p:cNvSpPr>
            <a:spLocks noGrp="1"/>
          </p:cNvSpPr>
          <p:nvPr>
            <p:ph type="title"/>
          </p:nvPr>
        </p:nvSpPr>
        <p:spPr/>
        <p:txBody>
          <a:bodyPr/>
          <a:lstStyle/>
          <a:p>
            <a:r>
              <a:rPr lang="en-US"/>
              <a:t>Overdose Rescue &amp; COVID-19</a:t>
            </a:r>
          </a:p>
        </p:txBody>
      </p:sp>
      <p:sp>
        <p:nvSpPr>
          <p:cNvPr id="4" name="Slide Number Placeholder 3">
            <a:extLst>
              <a:ext uri="{FF2B5EF4-FFF2-40B4-BE49-F238E27FC236}">
                <a16:creationId xmlns:a16="http://schemas.microsoft.com/office/drawing/2014/main" id="{F928C9A6-1B23-9F4A-A99E-8D219F68096B}"/>
              </a:ext>
            </a:extLst>
          </p:cNvPr>
          <p:cNvSpPr>
            <a:spLocks noGrp="1"/>
          </p:cNvSpPr>
          <p:nvPr>
            <p:ph type="sldNum" sz="quarter" idx="12"/>
          </p:nvPr>
        </p:nvSpPr>
        <p:spPr/>
        <p:txBody>
          <a:bodyPr/>
          <a:lstStyle/>
          <a:p>
            <a:fld id="{CDAB618C-C30C-9546-A470-A28181F8AE7A}" type="slidenum">
              <a:rPr lang="en-US" dirty="0" smtClean="0"/>
              <a:t>34</a:t>
            </a:fld>
            <a:endParaRPr lang="en-US"/>
          </a:p>
        </p:txBody>
      </p:sp>
      <p:sp>
        <p:nvSpPr>
          <p:cNvPr id="7" name="Content Placeholder 2">
            <a:extLst>
              <a:ext uri="{FF2B5EF4-FFF2-40B4-BE49-F238E27FC236}">
                <a16:creationId xmlns:a16="http://schemas.microsoft.com/office/drawing/2014/main" id="{91637AAD-E290-4F85-BE91-B33325D90C31}"/>
              </a:ext>
            </a:extLst>
          </p:cNvPr>
          <p:cNvSpPr txBox="1">
            <a:spLocks/>
          </p:cNvSpPr>
          <p:nvPr/>
        </p:nvSpPr>
        <p:spPr>
          <a:xfrm>
            <a:off x="1230910" y="2633999"/>
            <a:ext cx="4764505" cy="2570257"/>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Roboto Light" panose="02000000000000000000"/>
              </a:rPr>
              <a:t>Minimum</a:t>
            </a:r>
          </a:p>
          <a:p>
            <a:pPr marL="0" indent="0">
              <a:buFont typeface="Arial" panose="020B0604020202020204" pitchFamily="34" charset="0"/>
              <a:buNone/>
            </a:pPr>
            <a:endParaRPr lang="en-US" b="1" dirty="0">
              <a:latin typeface="Roboto Light" panose="02000000000000000000"/>
            </a:endParaRPr>
          </a:p>
          <a:p>
            <a:pPr>
              <a:buFont typeface="Wingdings" pitchFamily="2" charset="2"/>
              <a:buChar char="ü"/>
            </a:pPr>
            <a:r>
              <a:rPr lang="en-US" dirty="0">
                <a:latin typeface="Roboto Light" panose="02000000000000000000"/>
              </a:rPr>
              <a:t>Call 911</a:t>
            </a:r>
          </a:p>
          <a:p>
            <a:pPr>
              <a:buFont typeface="Wingdings" pitchFamily="2" charset="2"/>
              <a:buChar char="ü"/>
            </a:pPr>
            <a:r>
              <a:rPr lang="en-US" dirty="0">
                <a:latin typeface="Roboto Light" panose="02000000000000000000"/>
              </a:rPr>
              <a:t>Administer naloxone</a:t>
            </a:r>
          </a:p>
          <a:p>
            <a:pPr>
              <a:buFont typeface="Wingdings" pitchFamily="2" charset="2"/>
              <a:buChar char="ü"/>
            </a:pPr>
            <a:endParaRPr lang="en-US" dirty="0"/>
          </a:p>
          <a:p>
            <a:pPr>
              <a:buFont typeface="Wingdings" pitchFamily="2" charset="2"/>
              <a:buChar char="ü"/>
            </a:pPr>
            <a:endParaRPr lang="en-US" dirty="0"/>
          </a:p>
          <a:p>
            <a:pPr>
              <a:buFont typeface="Wingdings" pitchFamily="2" charset="2"/>
              <a:buChar char="ü"/>
            </a:pPr>
            <a:endParaRPr lang="en-US" dirty="0"/>
          </a:p>
        </p:txBody>
      </p:sp>
      <p:sp>
        <p:nvSpPr>
          <p:cNvPr id="8" name="Rectangle 7">
            <a:extLst>
              <a:ext uri="{FF2B5EF4-FFF2-40B4-BE49-F238E27FC236}">
                <a16:creationId xmlns:a16="http://schemas.microsoft.com/office/drawing/2014/main" id="{C9B94B6E-00F6-487F-96B7-64C56951CBA3}"/>
              </a:ext>
            </a:extLst>
          </p:cNvPr>
          <p:cNvSpPr/>
          <p:nvPr/>
        </p:nvSpPr>
        <p:spPr>
          <a:xfrm>
            <a:off x="6876811" y="2520012"/>
            <a:ext cx="4588040" cy="3662541"/>
          </a:xfrm>
          <a:prstGeom prst="rect">
            <a:avLst/>
          </a:prstGeom>
        </p:spPr>
        <p:txBody>
          <a:bodyPr wrap="square">
            <a:spAutoFit/>
          </a:bodyPr>
          <a:lstStyle/>
          <a:p>
            <a:r>
              <a:rPr lang="en-US" sz="2800" b="1" dirty="0">
                <a:latin typeface="Roboto Light" panose="02000000000000000000"/>
              </a:rPr>
              <a:t>Best Practice</a:t>
            </a:r>
          </a:p>
          <a:p>
            <a:pPr>
              <a:buFont typeface="Wingdings" pitchFamily="2" charset="2"/>
              <a:buChar char="ü"/>
            </a:pPr>
            <a:r>
              <a:rPr lang="en-US" sz="2400" dirty="0">
                <a:latin typeface="Roboto Light" panose="02000000000000000000"/>
              </a:rPr>
              <a:t> Call 911</a:t>
            </a:r>
          </a:p>
          <a:p>
            <a:pPr>
              <a:buFont typeface="Wingdings" pitchFamily="2" charset="2"/>
              <a:buChar char="ü"/>
            </a:pPr>
            <a:r>
              <a:rPr lang="en-US" sz="2400" dirty="0">
                <a:latin typeface="Roboto Light" panose="02000000000000000000"/>
              </a:rPr>
              <a:t> Administer naloxone</a:t>
            </a:r>
          </a:p>
          <a:p>
            <a:pPr>
              <a:buFont typeface="Wingdings" pitchFamily="2" charset="2"/>
              <a:buChar char="ü"/>
            </a:pPr>
            <a:r>
              <a:rPr lang="en-US" sz="2400" dirty="0">
                <a:latin typeface="Roboto Light" panose="02000000000000000000"/>
              </a:rPr>
              <a:t> Wear PPE</a:t>
            </a:r>
          </a:p>
          <a:p>
            <a:pPr>
              <a:buFont typeface="Wingdings" pitchFamily="2" charset="2"/>
              <a:buChar char="ü"/>
            </a:pPr>
            <a:r>
              <a:rPr lang="en-US" sz="2400" dirty="0">
                <a:latin typeface="Roboto Light" panose="02000000000000000000"/>
              </a:rPr>
              <a:t> Use Bag-Valve Mask to      </a:t>
            </a:r>
          </a:p>
          <a:p>
            <a:r>
              <a:rPr lang="en-US" sz="2400" dirty="0">
                <a:latin typeface="Roboto Light" panose="02000000000000000000"/>
              </a:rPr>
              <a:t>    perform rescue breathing</a:t>
            </a:r>
          </a:p>
          <a:p>
            <a:pPr marL="800100" lvl="1" indent="-342900">
              <a:buFont typeface="Arial" panose="020B0604020202020204" pitchFamily="34" charset="0"/>
              <a:buChar char="•"/>
            </a:pPr>
            <a:r>
              <a:rPr lang="en-US" sz="2000" dirty="0">
                <a:latin typeface="Roboto Light" panose="02000000000000000000"/>
              </a:rPr>
              <a:t>Receive proper training, and practice to maintain skills</a:t>
            </a:r>
          </a:p>
          <a:p>
            <a:pPr>
              <a:buFont typeface="Wingdings" pitchFamily="2" charset="2"/>
              <a:buChar char="ü"/>
            </a:pPr>
            <a:r>
              <a:rPr lang="en-US" sz="2400" dirty="0">
                <a:latin typeface="Roboto Light" panose="02000000000000000000"/>
              </a:rPr>
              <a:t>Perform chest compressions</a:t>
            </a:r>
          </a:p>
          <a:p>
            <a:pPr marL="800100" lvl="1" indent="-342900">
              <a:buFont typeface="Arial" panose="020B0604020202020204" pitchFamily="34" charset="0"/>
              <a:buChar char="•"/>
            </a:pPr>
            <a:r>
              <a:rPr lang="en-US" sz="2000" dirty="0">
                <a:latin typeface="Roboto Light" panose="02000000000000000000"/>
              </a:rPr>
              <a:t>Maintain CPR certification</a:t>
            </a:r>
          </a:p>
        </p:txBody>
      </p:sp>
      <p:sp>
        <p:nvSpPr>
          <p:cNvPr id="9" name="Up-Down Arrow 48">
            <a:extLst>
              <a:ext uri="{FF2B5EF4-FFF2-40B4-BE49-F238E27FC236}">
                <a16:creationId xmlns:a16="http://schemas.microsoft.com/office/drawing/2014/main" id="{A2471D1F-6194-48F8-B40B-81962D50F51C}"/>
              </a:ext>
            </a:extLst>
          </p:cNvPr>
          <p:cNvSpPr/>
          <p:nvPr/>
        </p:nvSpPr>
        <p:spPr>
          <a:xfrm rot="5400000">
            <a:off x="5502579" y="-3455554"/>
            <a:ext cx="1042737" cy="1088180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082292E-8F03-412D-96EB-7D0154E39083}"/>
              </a:ext>
            </a:extLst>
          </p:cNvPr>
          <p:cNvSpPr txBox="1"/>
          <p:nvPr/>
        </p:nvSpPr>
        <p:spPr>
          <a:xfrm>
            <a:off x="859235" y="1754311"/>
            <a:ext cx="10417354" cy="461665"/>
          </a:xfrm>
          <a:prstGeom prst="rect">
            <a:avLst/>
          </a:prstGeom>
          <a:noFill/>
        </p:spPr>
        <p:txBody>
          <a:bodyPr wrap="square" rtlCol="0">
            <a:spAutoFit/>
          </a:bodyPr>
          <a:lstStyle/>
          <a:p>
            <a:pPr algn="ctr"/>
            <a:r>
              <a:rPr lang="en-US" sz="2400">
                <a:solidFill>
                  <a:schemeClr val="bg1"/>
                </a:solidFill>
                <a:latin typeface="Roboto Medium" panose="02000000000000000000"/>
              </a:rPr>
              <a:t>RESPONSE OPTIONS (DEPEND ON TRAINING &amp; AVAILABILITY)</a:t>
            </a:r>
          </a:p>
        </p:txBody>
      </p:sp>
      <p:sp>
        <p:nvSpPr>
          <p:cNvPr id="11" name="TextBox 10">
            <a:extLst>
              <a:ext uri="{FF2B5EF4-FFF2-40B4-BE49-F238E27FC236}">
                <a16:creationId xmlns:a16="http://schemas.microsoft.com/office/drawing/2014/main" id="{08FEBA69-9E19-4591-AD6E-CD9156E2B6B9}"/>
              </a:ext>
            </a:extLst>
          </p:cNvPr>
          <p:cNvSpPr txBox="1"/>
          <p:nvPr/>
        </p:nvSpPr>
        <p:spPr>
          <a:xfrm>
            <a:off x="1230911" y="4879022"/>
            <a:ext cx="3793153" cy="1477328"/>
          </a:xfrm>
          <a:prstGeom prst="rect">
            <a:avLst/>
          </a:prstGeom>
          <a:solidFill>
            <a:schemeClr val="accent3"/>
          </a:solidFill>
        </p:spPr>
        <p:txBody>
          <a:bodyPr wrap="square" lIns="91440" tIns="45720" rIns="91440" bIns="45720" rtlCol="0" anchor="t">
            <a:spAutoFit/>
          </a:bodyPr>
          <a:lstStyle/>
          <a:p>
            <a:r>
              <a:rPr lang="en-US" b="1">
                <a:solidFill>
                  <a:schemeClr val="bg1"/>
                </a:solidFill>
                <a:latin typeface="Roboto Light" panose="02000000000000000000"/>
              </a:rPr>
              <a:t>Performing mouth-to-mouth rescue breathing on an individual to whom you have not been exposed increases risk of COVID-19 transmission.</a:t>
            </a:r>
          </a:p>
        </p:txBody>
      </p:sp>
      <p:sp>
        <p:nvSpPr>
          <p:cNvPr id="37" name="TextBox 36">
            <a:extLst>
              <a:ext uri="{FF2B5EF4-FFF2-40B4-BE49-F238E27FC236}">
                <a16:creationId xmlns:a16="http://schemas.microsoft.com/office/drawing/2014/main" id="{56BD0ACB-73CB-4B0F-8E24-0CB7CA101E9C}"/>
              </a:ext>
            </a:extLst>
          </p:cNvPr>
          <p:cNvSpPr txBox="1"/>
          <p:nvPr/>
        </p:nvSpPr>
        <p:spPr>
          <a:xfrm>
            <a:off x="-1901079" y="5270305"/>
            <a:ext cx="1902726" cy="646331"/>
          </a:xfrm>
          <a:prstGeom prst="rect">
            <a:avLst/>
          </a:prstGeom>
          <a:noFill/>
        </p:spPr>
        <p:txBody>
          <a:bodyPr wrap="square" rtlCol="0">
            <a:spAutoFit/>
          </a:bodyPr>
          <a:lstStyle/>
          <a:p>
            <a:pPr lvl="0"/>
            <a:r>
              <a:rPr lang="en-US"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Chest Compression</a:t>
            </a:r>
          </a:p>
        </p:txBody>
      </p:sp>
      <p:pic>
        <p:nvPicPr>
          <p:cNvPr id="35" name="Picture 34">
            <a:extLst>
              <a:ext uri="{FF2B5EF4-FFF2-40B4-BE49-F238E27FC236}">
                <a16:creationId xmlns:a16="http://schemas.microsoft.com/office/drawing/2014/main" id="{458E42ED-FE85-4106-91D3-DC3289E3EA0C}"/>
              </a:ext>
            </a:extLst>
          </p:cNvPr>
          <p:cNvPicPr>
            <a:picLocks noChangeAspect="1"/>
          </p:cNvPicPr>
          <p:nvPr/>
        </p:nvPicPr>
        <p:blipFill rotWithShape="1">
          <a:blip r:embed="rId3"/>
          <a:srcRect r="5588" b="-1"/>
          <a:stretch/>
        </p:blipFill>
        <p:spPr>
          <a:xfrm>
            <a:off x="4582632" y="2506307"/>
            <a:ext cx="2108816" cy="1775756"/>
          </a:xfrm>
          <a:prstGeom prst="rect">
            <a:avLst/>
          </a:prstGeom>
          <a:effectLst>
            <a:softEdge rad="63500"/>
          </a:effectLst>
        </p:spPr>
      </p:pic>
    </p:spTree>
    <p:extLst>
      <p:ext uri="{BB962C8B-B14F-4D97-AF65-F5344CB8AC3E}">
        <p14:creationId xmlns:p14="http://schemas.microsoft.com/office/powerpoint/2010/main" val="88491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7E686CFC-F459-A24B-8309-D714F4DA2AE4}"/>
              </a:ext>
            </a:extLst>
          </p:cNvPr>
          <p:cNvSpPr/>
          <p:nvPr/>
        </p:nvSpPr>
        <p:spPr>
          <a:xfrm>
            <a:off x="0" y="1239351"/>
            <a:ext cx="12192000" cy="5623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71D61CD6-1779-334C-AA0A-32836E195AD7}"/>
              </a:ext>
            </a:extLst>
          </p:cNvPr>
          <p:cNvGrpSpPr/>
          <p:nvPr/>
        </p:nvGrpSpPr>
        <p:grpSpPr>
          <a:xfrm>
            <a:off x="473597" y="1593269"/>
            <a:ext cx="11244807" cy="4767547"/>
            <a:chOff x="473597" y="1588803"/>
            <a:chExt cx="8441127" cy="5033281"/>
          </a:xfrm>
        </p:grpSpPr>
        <p:grpSp>
          <p:nvGrpSpPr>
            <p:cNvPr id="70" name="Group 69">
              <a:extLst>
                <a:ext uri="{FF2B5EF4-FFF2-40B4-BE49-F238E27FC236}">
                  <a16:creationId xmlns:a16="http://schemas.microsoft.com/office/drawing/2014/main" id="{569B8DD5-FE14-BF4F-89BC-3ACF656CFC69}"/>
                </a:ext>
              </a:extLst>
            </p:cNvPr>
            <p:cNvGrpSpPr/>
            <p:nvPr/>
          </p:nvGrpSpPr>
          <p:grpSpPr>
            <a:xfrm>
              <a:off x="473597" y="1588803"/>
              <a:ext cx="8441127" cy="2449107"/>
              <a:chOff x="473597" y="1725328"/>
              <a:chExt cx="7411447" cy="1703672"/>
            </a:xfrm>
          </p:grpSpPr>
          <p:sp>
            <p:nvSpPr>
              <p:cNvPr id="75" name="Rectangle 74">
                <a:extLst>
                  <a:ext uri="{FF2B5EF4-FFF2-40B4-BE49-F238E27FC236}">
                    <a16:creationId xmlns:a16="http://schemas.microsoft.com/office/drawing/2014/main" id="{31FDC3A7-E8D5-2546-8C40-6CF4F79E9D42}"/>
                  </a:ext>
                </a:extLst>
              </p:cNvPr>
              <p:cNvSpPr/>
              <p:nvPr/>
            </p:nvSpPr>
            <p:spPr>
              <a:xfrm>
                <a:off x="473597"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0DC8D784-6D34-524A-90C5-8D0D13160891}"/>
                  </a:ext>
                </a:extLst>
              </p:cNvPr>
              <p:cNvSpPr/>
              <p:nvPr/>
            </p:nvSpPr>
            <p:spPr>
              <a:xfrm>
                <a:off x="2984884"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E9B0F63-6AE5-C44A-B2A1-114B9B44B081}"/>
                  </a:ext>
                </a:extLst>
              </p:cNvPr>
              <p:cNvSpPr/>
              <p:nvPr/>
            </p:nvSpPr>
            <p:spPr>
              <a:xfrm>
                <a:off x="5496171"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82037C5E-152A-5641-8109-E9EBCD81B2E6}"/>
                </a:ext>
              </a:extLst>
            </p:cNvPr>
            <p:cNvGrpSpPr/>
            <p:nvPr/>
          </p:nvGrpSpPr>
          <p:grpSpPr>
            <a:xfrm>
              <a:off x="473597" y="4172977"/>
              <a:ext cx="8441126" cy="2449107"/>
              <a:chOff x="473597" y="1725328"/>
              <a:chExt cx="7411447" cy="1703672"/>
            </a:xfrm>
          </p:grpSpPr>
          <p:sp>
            <p:nvSpPr>
              <p:cNvPr id="72" name="Rectangle 71">
                <a:extLst>
                  <a:ext uri="{FF2B5EF4-FFF2-40B4-BE49-F238E27FC236}">
                    <a16:creationId xmlns:a16="http://schemas.microsoft.com/office/drawing/2014/main" id="{29D5C9C9-B481-EE41-918D-B24F2ED0FB17}"/>
                  </a:ext>
                </a:extLst>
              </p:cNvPr>
              <p:cNvSpPr/>
              <p:nvPr/>
            </p:nvSpPr>
            <p:spPr>
              <a:xfrm>
                <a:off x="473597"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EC12971-5BFA-5944-A2BC-A9C1B1F563FE}"/>
                  </a:ext>
                </a:extLst>
              </p:cNvPr>
              <p:cNvSpPr/>
              <p:nvPr/>
            </p:nvSpPr>
            <p:spPr>
              <a:xfrm>
                <a:off x="2984884"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D17F1BA-49D7-BD4B-B3C2-A1E1A791589E}"/>
                  </a:ext>
                </a:extLst>
              </p:cNvPr>
              <p:cNvSpPr/>
              <p:nvPr/>
            </p:nvSpPr>
            <p:spPr>
              <a:xfrm>
                <a:off x="5496171"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956E1653-834F-4141-90D7-E66A0561043E}"/>
              </a:ext>
            </a:extLst>
          </p:cNvPr>
          <p:cNvSpPr>
            <a:spLocks noGrp="1"/>
          </p:cNvSpPr>
          <p:nvPr>
            <p:ph type="title"/>
          </p:nvPr>
        </p:nvSpPr>
        <p:spPr/>
        <p:txBody>
          <a:bodyPr/>
          <a:lstStyle/>
          <a:p>
            <a:r>
              <a:rPr lang="en-US">
                <a:latin typeface="Roboto Medium"/>
                <a:ea typeface="Roboto Medium"/>
                <a:cs typeface="Roboto Medium"/>
              </a:rPr>
              <a:t>During and After an Overdose...</a:t>
            </a:r>
            <a:endParaRPr lang="en-US"/>
          </a:p>
        </p:txBody>
      </p:sp>
      <p:sp>
        <p:nvSpPr>
          <p:cNvPr id="23" name="Slide Number Placeholder 22">
            <a:extLst>
              <a:ext uri="{FF2B5EF4-FFF2-40B4-BE49-F238E27FC236}">
                <a16:creationId xmlns:a16="http://schemas.microsoft.com/office/drawing/2014/main" id="{3E79D647-0132-7F4F-834B-9D54B091C1E9}"/>
              </a:ext>
            </a:extLst>
          </p:cNvPr>
          <p:cNvSpPr>
            <a:spLocks noGrp="1"/>
          </p:cNvSpPr>
          <p:nvPr>
            <p:ph type="sldNum" sz="quarter" idx="12"/>
          </p:nvPr>
        </p:nvSpPr>
        <p:spPr/>
        <p:txBody>
          <a:bodyPr/>
          <a:lstStyle/>
          <a:p>
            <a:fld id="{CDAB618C-C30C-9546-A470-A28181F8AE7A}" type="slidenum">
              <a:rPr lang="en-US" smtClean="0"/>
              <a:t>35</a:t>
            </a:fld>
            <a:endParaRPr lang="en-US"/>
          </a:p>
        </p:txBody>
      </p:sp>
      <p:sp>
        <p:nvSpPr>
          <p:cNvPr id="20" name="Content Placeholder 2">
            <a:extLst>
              <a:ext uri="{FF2B5EF4-FFF2-40B4-BE49-F238E27FC236}">
                <a16:creationId xmlns:a16="http://schemas.microsoft.com/office/drawing/2014/main" id="{C4221045-C2C0-644A-9D5B-18183758A805}"/>
              </a:ext>
            </a:extLst>
          </p:cNvPr>
          <p:cNvSpPr txBox="1">
            <a:spLocks/>
          </p:cNvSpPr>
          <p:nvPr/>
        </p:nvSpPr>
        <p:spPr>
          <a:xfrm>
            <a:off x="4270344" y="5175143"/>
            <a:ext cx="3624448" cy="117669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en-US" sz="1600" b="1">
                <a:latin typeface="Roboto Light"/>
                <a:ea typeface="Roboto Light"/>
                <a:cs typeface="Roboto Light"/>
              </a:rPr>
              <a:t>Debrief with staff.  </a:t>
            </a:r>
            <a:r>
              <a:rPr lang="en-US" sz="1600">
                <a:latin typeface="Roboto Light"/>
                <a:ea typeface="Roboto Light"/>
                <a:cs typeface="Roboto Light"/>
              </a:rPr>
              <a:t>A traumatic incident just happened and allowing a space to process and debrief is vital! </a:t>
            </a:r>
            <a:endParaRPr lang="en-US" sz="1600"/>
          </a:p>
        </p:txBody>
      </p:sp>
      <p:sp>
        <p:nvSpPr>
          <p:cNvPr id="21" name="Content Placeholder 2">
            <a:extLst>
              <a:ext uri="{FF2B5EF4-FFF2-40B4-BE49-F238E27FC236}">
                <a16:creationId xmlns:a16="http://schemas.microsoft.com/office/drawing/2014/main" id="{164D3D52-D053-2740-9D56-FFC1F9253227}"/>
              </a:ext>
            </a:extLst>
          </p:cNvPr>
          <p:cNvSpPr txBox="1">
            <a:spLocks/>
          </p:cNvSpPr>
          <p:nvPr/>
        </p:nvSpPr>
        <p:spPr>
          <a:xfrm>
            <a:off x="8086970" y="5290462"/>
            <a:ext cx="3624448" cy="804762"/>
          </a:xfrm>
          <a:prstGeom prst="rect">
            <a:avLst/>
          </a:prstGeom>
        </p:spPr>
        <p:txBody>
          <a:bodyPr vert="horz" lIns="91440" tIns="45720" rIns="91440" bIns="45720" rtlCol="0" anchor="t">
            <a:normAutofit fontScale="92500"/>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en-US" sz="2100" b="1">
                <a:latin typeface="Roboto Light"/>
                <a:ea typeface="Roboto Light"/>
                <a:cs typeface="Roboto Light"/>
              </a:rPr>
              <a:t>What else </a:t>
            </a:r>
            <a:r>
              <a:rPr lang="en-US" sz="2100">
                <a:latin typeface="Roboto Light"/>
                <a:ea typeface="Roboto Light"/>
                <a:cs typeface="Roboto Light"/>
              </a:rPr>
              <a:t>feels important during and after an overdose?</a:t>
            </a:r>
            <a:endParaRPr lang="en-US"/>
          </a:p>
        </p:txBody>
      </p:sp>
      <p:sp>
        <p:nvSpPr>
          <p:cNvPr id="18" name="Content Placeholder 2">
            <a:extLst>
              <a:ext uri="{FF2B5EF4-FFF2-40B4-BE49-F238E27FC236}">
                <a16:creationId xmlns:a16="http://schemas.microsoft.com/office/drawing/2014/main" id="{D0A97476-03AB-784C-8CE1-D776EABD76B8}"/>
              </a:ext>
            </a:extLst>
          </p:cNvPr>
          <p:cNvSpPr txBox="1">
            <a:spLocks/>
          </p:cNvSpPr>
          <p:nvPr/>
        </p:nvSpPr>
        <p:spPr>
          <a:xfrm>
            <a:off x="8093953" y="2935736"/>
            <a:ext cx="3624448" cy="117669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endParaRPr lang="en-US" sz="2100"/>
          </a:p>
        </p:txBody>
      </p:sp>
      <p:sp>
        <p:nvSpPr>
          <p:cNvPr id="17" name="Content Placeholder 2">
            <a:extLst>
              <a:ext uri="{FF2B5EF4-FFF2-40B4-BE49-F238E27FC236}">
                <a16:creationId xmlns:a16="http://schemas.microsoft.com/office/drawing/2014/main" id="{BB5A5F42-6AE5-3743-A202-2EE23A073C05}"/>
              </a:ext>
            </a:extLst>
          </p:cNvPr>
          <p:cNvSpPr txBox="1">
            <a:spLocks/>
          </p:cNvSpPr>
          <p:nvPr/>
        </p:nvSpPr>
        <p:spPr>
          <a:xfrm>
            <a:off x="4283773" y="2935736"/>
            <a:ext cx="3624448" cy="117669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endParaRPr lang="en-US" sz="2100"/>
          </a:p>
        </p:txBody>
      </p:sp>
      <p:sp>
        <p:nvSpPr>
          <p:cNvPr id="19" name="Content Placeholder 2">
            <a:extLst>
              <a:ext uri="{FF2B5EF4-FFF2-40B4-BE49-F238E27FC236}">
                <a16:creationId xmlns:a16="http://schemas.microsoft.com/office/drawing/2014/main" id="{41BB9F05-1222-7C4C-AC78-C746052710B1}"/>
              </a:ext>
            </a:extLst>
          </p:cNvPr>
          <p:cNvSpPr txBox="1">
            <a:spLocks/>
          </p:cNvSpPr>
          <p:nvPr/>
        </p:nvSpPr>
        <p:spPr>
          <a:xfrm>
            <a:off x="504987" y="5044282"/>
            <a:ext cx="3624448" cy="117669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en-US" sz="1600" b="1">
                <a:latin typeface="Roboto Light"/>
                <a:ea typeface="Roboto Light"/>
                <a:cs typeface="Roboto Light"/>
              </a:rPr>
              <a:t>Have one person wait outside</a:t>
            </a:r>
            <a:r>
              <a:rPr lang="en-US" sz="1600">
                <a:latin typeface="Roboto Light"/>
                <a:ea typeface="Roboto Light"/>
                <a:cs typeface="Roboto Light"/>
              </a:rPr>
              <a:t> for emergency responders – give them a detailed account of what has happened when they arrive.</a:t>
            </a:r>
            <a:endParaRPr lang="en-US" sz="1600"/>
          </a:p>
        </p:txBody>
      </p:sp>
      <p:sp>
        <p:nvSpPr>
          <p:cNvPr id="44" name="Content Placeholder 2">
            <a:extLst>
              <a:ext uri="{FF2B5EF4-FFF2-40B4-BE49-F238E27FC236}">
                <a16:creationId xmlns:a16="http://schemas.microsoft.com/office/drawing/2014/main" id="{C4DED596-B80C-5D4B-B0C8-A93E84CF598D}"/>
              </a:ext>
            </a:extLst>
          </p:cNvPr>
          <p:cNvSpPr txBox="1">
            <a:spLocks/>
          </p:cNvSpPr>
          <p:nvPr/>
        </p:nvSpPr>
        <p:spPr>
          <a:xfrm>
            <a:off x="474819" y="2838483"/>
            <a:ext cx="3624448" cy="117669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buNone/>
            </a:pPr>
            <a:r>
              <a:rPr lang="en-US" sz="2000" b="1">
                <a:latin typeface="Roboto Light"/>
                <a:ea typeface="Roboto Light"/>
                <a:cs typeface="Roboto Light"/>
              </a:rPr>
              <a:t>Call 911.</a:t>
            </a:r>
            <a:r>
              <a:rPr lang="en-US" sz="2000">
                <a:latin typeface="Roboto Light"/>
                <a:ea typeface="Roboto Light"/>
                <a:cs typeface="Roboto Light"/>
              </a:rPr>
              <a:t> Let EMT's know where you are.</a:t>
            </a:r>
            <a:endParaRPr lang="en-US" sz="2000">
              <a:solidFill>
                <a:schemeClr val="bg2">
                  <a:lumMod val="50000"/>
                </a:schemeClr>
              </a:solidFill>
              <a:latin typeface="Roboto Light"/>
              <a:ea typeface="Roboto Light"/>
              <a:cs typeface="Roboto Light"/>
            </a:endParaRPr>
          </a:p>
          <a:p>
            <a:pPr marL="0" lvl="1" indent="0" algn="ctr">
              <a:buFont typeface="Arial" panose="020B0604020202020204" pitchFamily="34" charset="0"/>
              <a:buNone/>
            </a:pPr>
            <a:endParaRPr lang="en-US" sz="2100"/>
          </a:p>
        </p:txBody>
      </p:sp>
      <p:sp>
        <p:nvSpPr>
          <p:cNvPr id="8" name="Content Placeholder 2">
            <a:extLst>
              <a:ext uri="{FF2B5EF4-FFF2-40B4-BE49-F238E27FC236}">
                <a16:creationId xmlns:a16="http://schemas.microsoft.com/office/drawing/2014/main" id="{5A0BBC6A-CE8D-B8DC-0074-C6625A53512F}"/>
              </a:ext>
            </a:extLst>
          </p:cNvPr>
          <p:cNvSpPr txBox="1">
            <a:spLocks/>
          </p:cNvSpPr>
          <p:nvPr/>
        </p:nvSpPr>
        <p:spPr>
          <a:xfrm>
            <a:off x="4351711" y="2839455"/>
            <a:ext cx="3320484" cy="117669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buNone/>
            </a:pPr>
            <a:r>
              <a:rPr lang="en-US" sz="1800" b="1">
                <a:solidFill>
                  <a:schemeClr val="bg1">
                    <a:lumMod val="50000"/>
                  </a:schemeClr>
                </a:solidFill>
                <a:latin typeface="Roboto Light"/>
                <a:ea typeface="Roboto Light"/>
                <a:cs typeface="Roboto Light"/>
              </a:rPr>
              <a:t>Clear the space</a:t>
            </a:r>
            <a:r>
              <a:rPr lang="en-US" sz="1800">
                <a:solidFill>
                  <a:schemeClr val="bg1">
                    <a:lumMod val="50000"/>
                  </a:schemeClr>
                </a:solidFill>
                <a:latin typeface="Roboto Light"/>
                <a:ea typeface="Roboto Light"/>
                <a:cs typeface="Roboto Light"/>
              </a:rPr>
              <a:t> and alert site directors/building security of the emergency. </a:t>
            </a:r>
            <a:endParaRPr lang="en-US" sz="1800">
              <a:solidFill>
                <a:schemeClr val="bg1">
                  <a:lumMod val="50000"/>
                </a:schemeClr>
              </a:solidFill>
            </a:endParaRPr>
          </a:p>
          <a:p>
            <a:pPr marL="0" lvl="1" indent="0" algn="ctr">
              <a:buFont typeface="Arial" panose="020B0604020202020204" pitchFamily="34" charset="0"/>
              <a:buNone/>
            </a:pPr>
            <a:endParaRPr lang="en-US" sz="2100"/>
          </a:p>
        </p:txBody>
      </p:sp>
      <p:sp>
        <p:nvSpPr>
          <p:cNvPr id="10" name="Content Placeholder 2">
            <a:extLst>
              <a:ext uri="{FF2B5EF4-FFF2-40B4-BE49-F238E27FC236}">
                <a16:creationId xmlns:a16="http://schemas.microsoft.com/office/drawing/2014/main" id="{9A403C83-D3BA-F1CC-22CF-517FE58E9679}"/>
              </a:ext>
            </a:extLst>
          </p:cNvPr>
          <p:cNvSpPr txBox="1">
            <a:spLocks/>
          </p:cNvSpPr>
          <p:nvPr/>
        </p:nvSpPr>
        <p:spPr>
          <a:xfrm>
            <a:off x="8087294" y="2731213"/>
            <a:ext cx="3615354" cy="116549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en-US" sz="1600" b="1">
                <a:latin typeface="Roboto Light"/>
                <a:ea typeface="Roboto Light"/>
                <a:cs typeface="Roboto Light"/>
              </a:rPr>
              <a:t>Keep track of time</a:t>
            </a:r>
            <a:r>
              <a:rPr lang="en-US" sz="1600">
                <a:latin typeface="Roboto Light"/>
                <a:ea typeface="Roboto Light"/>
                <a:cs typeface="Roboto Light"/>
              </a:rPr>
              <a:t> between naloxone doses.  Give a does every 3-5 minutes, with rescue breathing in between (one big breath every 5 seconds).</a:t>
            </a:r>
            <a:endParaRPr lang="en-US" sz="1600"/>
          </a:p>
        </p:txBody>
      </p:sp>
      <p:pic>
        <p:nvPicPr>
          <p:cNvPr id="7" name="Graphic 6">
            <a:extLst>
              <a:ext uri="{FF2B5EF4-FFF2-40B4-BE49-F238E27FC236}">
                <a16:creationId xmlns:a16="http://schemas.microsoft.com/office/drawing/2014/main" id="{60EB761C-17AC-A798-02F6-C59D8875BC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9116" y="1632467"/>
            <a:ext cx="1126523" cy="1098360"/>
          </a:xfrm>
          <a:prstGeom prst="rect">
            <a:avLst/>
          </a:prstGeom>
        </p:spPr>
      </p:pic>
      <p:pic>
        <p:nvPicPr>
          <p:cNvPr id="12" name="Graphic 11">
            <a:extLst>
              <a:ext uri="{FF2B5EF4-FFF2-40B4-BE49-F238E27FC236}">
                <a16:creationId xmlns:a16="http://schemas.microsoft.com/office/drawing/2014/main" id="{8890680B-291F-FEA9-DFB8-3C360DABE7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00000">
            <a:off x="5611535" y="1785133"/>
            <a:ext cx="944073" cy="920472"/>
          </a:xfrm>
          <a:prstGeom prst="rect">
            <a:avLst/>
          </a:prstGeom>
        </p:spPr>
      </p:pic>
      <p:pic>
        <p:nvPicPr>
          <p:cNvPr id="13" name="Graphic 13" descr="Stopwatch 75% outline">
            <a:extLst>
              <a:ext uri="{FF2B5EF4-FFF2-40B4-BE49-F238E27FC236}">
                <a16:creationId xmlns:a16="http://schemas.microsoft.com/office/drawing/2014/main" id="{1D3F7C0F-EFD3-0CEF-A2A5-9FC57DEA2F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8800" y="1716741"/>
            <a:ext cx="914400" cy="914400"/>
          </a:xfrm>
          <a:prstGeom prst="rect">
            <a:avLst/>
          </a:prstGeom>
        </p:spPr>
      </p:pic>
      <p:pic>
        <p:nvPicPr>
          <p:cNvPr id="16" name="Graphic 15">
            <a:extLst>
              <a:ext uri="{FF2B5EF4-FFF2-40B4-BE49-F238E27FC236}">
                <a16:creationId xmlns:a16="http://schemas.microsoft.com/office/drawing/2014/main" id="{E85D4D19-A386-47AC-DD50-4928C70D4A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55514" y="3944470"/>
            <a:ext cx="1135906" cy="1103587"/>
          </a:xfrm>
          <a:prstGeom prst="rect">
            <a:avLst/>
          </a:prstGeom>
        </p:spPr>
      </p:pic>
      <p:pic>
        <p:nvPicPr>
          <p:cNvPr id="24" name="Graphic 24" descr="Meeting outline">
            <a:extLst>
              <a:ext uri="{FF2B5EF4-FFF2-40B4-BE49-F238E27FC236}">
                <a16:creationId xmlns:a16="http://schemas.microsoft.com/office/drawing/2014/main" id="{BDBBBAEB-4B4B-5F35-50B3-6507938E10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60358" y="4114800"/>
            <a:ext cx="914400" cy="914400"/>
          </a:xfrm>
          <a:prstGeom prst="rect">
            <a:avLst/>
          </a:prstGeom>
        </p:spPr>
      </p:pic>
      <p:pic>
        <p:nvPicPr>
          <p:cNvPr id="25" name="Graphic 25" descr="Question Mark with solid fill">
            <a:extLst>
              <a:ext uri="{FF2B5EF4-FFF2-40B4-BE49-F238E27FC236}">
                <a16:creationId xmlns:a16="http://schemas.microsoft.com/office/drawing/2014/main" id="{F2499826-41F9-78BD-356A-1DE6376759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37594" y="4260476"/>
            <a:ext cx="914400" cy="914400"/>
          </a:xfrm>
          <a:prstGeom prst="rect">
            <a:avLst/>
          </a:prstGeom>
        </p:spPr>
      </p:pic>
    </p:spTree>
    <p:extLst>
      <p:ext uri="{BB962C8B-B14F-4D97-AF65-F5344CB8AC3E}">
        <p14:creationId xmlns:p14="http://schemas.microsoft.com/office/powerpoint/2010/main" val="375887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E2020-A62D-2244-994B-492FE3CD4EAA}"/>
              </a:ext>
            </a:extLst>
          </p:cNvPr>
          <p:cNvSpPr>
            <a:spLocks noGrp="1"/>
          </p:cNvSpPr>
          <p:nvPr>
            <p:ph type="title"/>
          </p:nvPr>
        </p:nvSpPr>
        <p:spPr>
          <a:xfrm>
            <a:off x="831850" y="1630226"/>
            <a:ext cx="8173002" cy="2852737"/>
          </a:xfrm>
        </p:spPr>
        <p:txBody>
          <a:bodyPr>
            <a:normAutofit/>
          </a:bodyPr>
          <a:lstStyle/>
          <a:p>
            <a:r>
              <a:rPr lang="en-US" dirty="0">
                <a:latin typeface="Roboto Light"/>
                <a:ea typeface="Roboto Light"/>
                <a:cs typeface="Roboto Light"/>
              </a:rPr>
              <a:t>CLOSING</a:t>
            </a:r>
            <a:endParaRPr lang="en-US" dirty="0"/>
          </a:p>
        </p:txBody>
      </p:sp>
      <p:sp>
        <p:nvSpPr>
          <p:cNvPr id="6" name="Text Placeholder 5">
            <a:extLst>
              <a:ext uri="{FF2B5EF4-FFF2-40B4-BE49-F238E27FC236}">
                <a16:creationId xmlns:a16="http://schemas.microsoft.com/office/drawing/2014/main" id="{94D39C3A-F694-2E47-8101-83A4C5266D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0434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ands holding each other's wrists and interlinked to form a circle">
            <a:extLst>
              <a:ext uri="{FF2B5EF4-FFF2-40B4-BE49-F238E27FC236}">
                <a16:creationId xmlns:a16="http://schemas.microsoft.com/office/drawing/2014/main" id="{E5CCC3E4-4486-66BD-B19D-1372A561099E}"/>
              </a:ext>
            </a:extLst>
          </p:cNvPr>
          <p:cNvPicPr>
            <a:picLocks noChangeAspect="1"/>
          </p:cNvPicPr>
          <p:nvPr/>
        </p:nvPicPr>
        <p:blipFill rotWithShape="1">
          <a:blip r:embed="rId2"/>
          <a:srcRect t="11992" b="3739"/>
          <a:stretch/>
        </p:blipFill>
        <p:spPr>
          <a:xfrm>
            <a:off x="-16033" y="1089071"/>
            <a:ext cx="12208033" cy="6857990"/>
          </a:xfrm>
          <a:prstGeom prst="rect">
            <a:avLst/>
          </a:prstGeom>
        </p:spPr>
      </p:pic>
      <p:sp>
        <p:nvSpPr>
          <p:cNvPr id="18" name="Rectangle 17">
            <a:extLst>
              <a:ext uri="{FF2B5EF4-FFF2-40B4-BE49-F238E27FC236}">
                <a16:creationId xmlns:a16="http://schemas.microsoft.com/office/drawing/2014/main" id="{311AC898-BD0A-5D4E-AE40-6BC6D74D34D6}"/>
              </a:ext>
            </a:extLst>
          </p:cNvPr>
          <p:cNvSpPr/>
          <p:nvPr/>
        </p:nvSpPr>
        <p:spPr>
          <a:xfrm>
            <a:off x="721894" y="1588801"/>
            <a:ext cx="5229727" cy="195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ntinel Book" pitchFamily="2" charset="0"/>
              <a:ea typeface="+mn-ea"/>
              <a:cs typeface="+mn-cs"/>
            </a:endParaRPr>
          </a:p>
        </p:txBody>
      </p:sp>
      <p:sp>
        <p:nvSpPr>
          <p:cNvPr id="19" name="Rectangle 18">
            <a:extLst>
              <a:ext uri="{FF2B5EF4-FFF2-40B4-BE49-F238E27FC236}">
                <a16:creationId xmlns:a16="http://schemas.microsoft.com/office/drawing/2014/main" id="{3E24C85F-E0FF-2E42-9B17-310B686B9F7E}"/>
              </a:ext>
            </a:extLst>
          </p:cNvPr>
          <p:cNvSpPr/>
          <p:nvPr/>
        </p:nvSpPr>
        <p:spPr>
          <a:xfrm>
            <a:off x="721894" y="3670882"/>
            <a:ext cx="5229727" cy="2665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ntinel Book" pitchFamily="2" charset="0"/>
              <a:ea typeface="+mn-ea"/>
              <a:cs typeface="+mn-cs"/>
            </a:endParaRPr>
          </a:p>
        </p:txBody>
      </p:sp>
      <p:sp>
        <p:nvSpPr>
          <p:cNvPr id="22" name="Rectangle 21">
            <a:extLst>
              <a:ext uri="{FF2B5EF4-FFF2-40B4-BE49-F238E27FC236}">
                <a16:creationId xmlns:a16="http://schemas.microsoft.com/office/drawing/2014/main" id="{66026675-A4AE-6642-B877-5826EEFAE170}"/>
              </a:ext>
            </a:extLst>
          </p:cNvPr>
          <p:cNvSpPr/>
          <p:nvPr/>
        </p:nvSpPr>
        <p:spPr>
          <a:xfrm>
            <a:off x="0" y="1594133"/>
            <a:ext cx="626533" cy="19523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Sentinel Book"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26397DFD-23AB-D74E-A619-9B2ADAD99C05}"/>
              </a:ext>
            </a:extLst>
          </p:cNvPr>
          <p:cNvSpPr/>
          <p:nvPr/>
        </p:nvSpPr>
        <p:spPr>
          <a:xfrm>
            <a:off x="0" y="3670882"/>
            <a:ext cx="626533" cy="26654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Sentinel Book" pitchFamily="2" charset="0"/>
              <a:ea typeface="Roboto" panose="02000000000000000000" pitchFamily="2" charset="0"/>
              <a:cs typeface="Roboto" panose="02000000000000000000" pitchFamily="2" charset="0"/>
            </a:endParaRPr>
          </a:p>
        </p:txBody>
      </p:sp>
      <p:grpSp>
        <p:nvGrpSpPr>
          <p:cNvPr id="28" name="Group 27">
            <a:extLst>
              <a:ext uri="{FF2B5EF4-FFF2-40B4-BE49-F238E27FC236}">
                <a16:creationId xmlns:a16="http://schemas.microsoft.com/office/drawing/2014/main" id="{F356FE9C-F625-6C4F-BE18-06E4E4769260}"/>
              </a:ext>
            </a:extLst>
          </p:cNvPr>
          <p:cNvGrpSpPr/>
          <p:nvPr/>
        </p:nvGrpSpPr>
        <p:grpSpPr>
          <a:xfrm>
            <a:off x="6208294" y="1592322"/>
            <a:ext cx="5983706" cy="4764028"/>
            <a:chOff x="-1" y="1592322"/>
            <a:chExt cx="5983706" cy="4764028"/>
          </a:xfrm>
        </p:grpSpPr>
        <p:sp>
          <p:nvSpPr>
            <p:cNvPr id="33" name="Rectangle 32">
              <a:extLst>
                <a:ext uri="{FF2B5EF4-FFF2-40B4-BE49-F238E27FC236}">
                  <a16:creationId xmlns:a16="http://schemas.microsoft.com/office/drawing/2014/main" id="{7343DF34-9906-D348-929C-DD2F3CE36876}"/>
                </a:ext>
              </a:extLst>
            </p:cNvPr>
            <p:cNvSpPr/>
            <p:nvPr/>
          </p:nvSpPr>
          <p:spPr>
            <a:xfrm>
              <a:off x="0" y="1592322"/>
              <a:ext cx="5983705" cy="19533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ntinel Book" pitchFamily="2" charset="0"/>
                  <a:ea typeface="Roboto" panose="02000000000000000000" pitchFamily="2" charset="0"/>
                  <a:cs typeface="Roboto" panose="02000000000000000000" pitchFamily="2" charset="0"/>
                </a:rPr>
                <a:t>See all offerings at: </a:t>
              </a:r>
              <a:r>
                <a:rPr lang="en-US" sz="2800">
                  <a:solidFill>
                    <a:schemeClr val="tx2">
                      <a:lumMod val="60000"/>
                      <a:lumOff val="40000"/>
                    </a:schemeClr>
                  </a:solidFill>
                  <a:latin typeface="Sentinel Book"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behereinitiative.org/resources</a:t>
              </a:r>
              <a:r>
                <a:rPr kumimoji="0" lang="en-US" sz="2800" b="0" i="0" u="none" strike="noStrike" kern="1200" cap="none" spc="0" normalizeH="0" baseline="0" noProof="0">
                  <a:ln>
                    <a:noFill/>
                  </a:ln>
                  <a:solidFill>
                    <a:srgbClr val="FFFFFF"/>
                  </a:solidFill>
                  <a:effectLst/>
                  <a:uLnTx/>
                  <a:uFillTx/>
                  <a:latin typeface="Sentinel Book" pitchFamily="2" charset="0"/>
                  <a:ea typeface="Roboto" panose="02000000000000000000" pitchFamily="2" charset="0"/>
                  <a:cs typeface="Roboto" panose="02000000000000000000" pitchFamily="2" charset="0"/>
                </a:rPr>
                <a:t> </a:t>
              </a:r>
            </a:p>
          </p:txBody>
        </p:sp>
        <p:sp>
          <p:nvSpPr>
            <p:cNvPr id="35" name="Rectangle 34">
              <a:extLst>
                <a:ext uri="{FF2B5EF4-FFF2-40B4-BE49-F238E27FC236}">
                  <a16:creationId xmlns:a16="http://schemas.microsoft.com/office/drawing/2014/main" id="{67E7CD5E-F60D-5046-81A4-9DD423E42318}"/>
                </a:ext>
              </a:extLst>
            </p:cNvPr>
            <p:cNvSpPr/>
            <p:nvPr/>
          </p:nvSpPr>
          <p:spPr>
            <a:xfrm>
              <a:off x="-1" y="3670882"/>
              <a:ext cx="5983706" cy="2685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02920" tIns="45720" rIns="91440" bIns="45720" rtlCol="0" anchor="ct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2400" b="1" i="0" u="none" strike="noStrike" kern="1200" cap="none" spc="100" normalizeH="0" baseline="0" noProof="0">
                  <a:ln>
                    <a:noFill/>
                  </a:ln>
                  <a:solidFill>
                    <a:srgbClr val="FFFFFF"/>
                  </a:solidFill>
                  <a:effectLst/>
                  <a:uLnTx/>
                  <a:uFillTx/>
                  <a:latin typeface="Sentinel Book" pitchFamily="2" charset="0"/>
                  <a:ea typeface="Roboto"/>
                  <a:cs typeface="Roboto" charset="0"/>
                </a:rPr>
                <a:t>SCHEDULING OPTIONS</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Sentinel Book" pitchFamily="2" charset="0"/>
                  <a:ea typeface="Roboto Light"/>
                  <a:cs typeface="Roboto Light" panose="02000000000000000000" pitchFamily="2" charset="0"/>
                </a:rPr>
                <a:t>To learn more or schedule a training for your staff, contact: Michael Leonard (</a:t>
              </a:r>
              <a:r>
                <a:rPr kumimoji="0" lang="en-US" sz="2100" b="0" i="0" u="none" strike="noStrike" kern="1200" cap="none" spc="0" normalizeH="0" baseline="0" noProof="0">
                  <a:ln>
                    <a:noFill/>
                  </a:ln>
                  <a:solidFill>
                    <a:srgbClr val="FFFFFF"/>
                  </a:solidFill>
                  <a:effectLst/>
                  <a:uLnTx/>
                  <a:uFillTx/>
                  <a:latin typeface="Sentinel Book" pitchFamily="2" charset="0"/>
                  <a:ea typeface="Roboto Light"/>
                  <a:cs typeface="Roboto Light" panose="02000000000000000000" pitchFamily="2" charset="0"/>
                  <a:hlinkClick r:id="rId4">
                    <a:extLst>
                      <a:ext uri="{A12FA001-AC4F-418D-AE19-62706E023703}">
                        <ahyp:hlinkClr xmlns:ahyp="http://schemas.microsoft.com/office/drawing/2018/hyperlinkcolor" val="tx"/>
                      </a:ext>
                    </a:extLst>
                  </a:hlinkClick>
                </a:rPr>
                <a:t>mleonard@hria.org</a:t>
              </a:r>
              <a:r>
                <a:rPr kumimoji="0" lang="en-US" sz="2100" b="0" i="0" u="none" strike="noStrike" kern="1200" cap="none" spc="0" normalizeH="0" baseline="0" noProof="0">
                  <a:ln>
                    <a:noFill/>
                  </a:ln>
                  <a:solidFill>
                    <a:srgbClr val="FFFFFF"/>
                  </a:solidFill>
                  <a:effectLst/>
                  <a:uLnTx/>
                  <a:uFillTx/>
                  <a:latin typeface="Sentinel Book" pitchFamily="2" charset="0"/>
                  <a:ea typeface="Roboto Light"/>
                  <a:cs typeface="Roboto Light" panose="02000000000000000000" pitchFamily="2" charset="0"/>
                </a:rPr>
                <a:t>) or call </a:t>
              </a:r>
              <a:r>
                <a:rPr lang="en-US" sz="2100">
                  <a:solidFill>
                    <a:srgbClr val="FFFFFF"/>
                  </a:solidFill>
                  <a:latin typeface="Sentinel Book" pitchFamily="2" charset="0"/>
                  <a:ea typeface="Roboto Light"/>
                  <a:cs typeface="Roboto Light" panose="02000000000000000000" pitchFamily="2" charset="0"/>
                </a:rPr>
                <a:t>443.610.2616</a:t>
              </a:r>
              <a:endParaRPr kumimoji="0" lang="en-US" sz="2100" b="0" i="0" u="none" strike="noStrike" kern="1200" cap="none" spc="0" normalizeH="0" baseline="0" noProof="0">
                <a:ln>
                  <a:noFill/>
                </a:ln>
                <a:solidFill>
                  <a:srgbClr val="FFFFFF"/>
                </a:solidFill>
                <a:effectLst/>
                <a:uLnTx/>
                <a:uFillTx/>
                <a:latin typeface="Sentinel Book" pitchFamily="2" charset="0"/>
                <a:ea typeface="Roboto Light"/>
                <a:cs typeface="Roboto Light" panose="02000000000000000000" pitchFamily="2" charset="0"/>
              </a:endParaRPr>
            </a:p>
          </p:txBody>
        </p:sp>
      </p:grpSp>
      <p:sp>
        <p:nvSpPr>
          <p:cNvPr id="2" name="Title 1">
            <a:extLst>
              <a:ext uri="{FF2B5EF4-FFF2-40B4-BE49-F238E27FC236}">
                <a16:creationId xmlns:a16="http://schemas.microsoft.com/office/drawing/2014/main" id="{AFF2E81E-A9AC-C541-8CCC-00ADCB384230}"/>
              </a:ext>
            </a:extLst>
          </p:cNvPr>
          <p:cNvSpPr>
            <a:spLocks noGrp="1"/>
          </p:cNvSpPr>
          <p:nvPr>
            <p:ph type="title"/>
          </p:nvPr>
        </p:nvSpPr>
        <p:spPr>
          <a:xfrm>
            <a:off x="897884" y="208534"/>
            <a:ext cx="10515600" cy="652826"/>
          </a:xfrm>
        </p:spPr>
        <p:txBody>
          <a:bodyPr>
            <a:normAutofit fontScale="90000"/>
          </a:bodyPr>
          <a:lstStyle/>
          <a:p>
            <a:r>
              <a:rPr lang="en-US"/>
              <a:t>Training &amp; Technical Assistance Offerings</a:t>
            </a:r>
          </a:p>
        </p:txBody>
      </p:sp>
      <p:sp>
        <p:nvSpPr>
          <p:cNvPr id="4" name="Slide Number Placeholder 3">
            <a:extLst>
              <a:ext uri="{FF2B5EF4-FFF2-40B4-BE49-F238E27FC236}">
                <a16:creationId xmlns:a16="http://schemas.microsoft.com/office/drawing/2014/main" id="{70222E60-C6ED-5E46-BD98-2FE84A047B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B618C-C30C-9546-A470-A28181F8AE7A}" type="slidenum">
              <a:rPr kumimoji="0" lang="en-US" sz="1200" b="0" i="0" u="none" strike="noStrike" kern="1200" cap="none" spc="0" normalizeH="0" baseline="0" noProof="0" smtClean="0">
                <a:ln>
                  <a:noFill/>
                </a:ln>
                <a:solidFill>
                  <a:srgbClr val="000000">
                    <a:tint val="75000"/>
                  </a:srgbClr>
                </a:solidFill>
                <a:effectLst/>
                <a:uLnTx/>
                <a:uFillTx/>
                <a:latin typeface="Sentinel Book"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Sentinel Book" pitchFamily="2" charset="0"/>
              <a:ea typeface="+mn-ea"/>
              <a:cs typeface="+mn-cs"/>
            </a:endParaRPr>
          </a:p>
        </p:txBody>
      </p:sp>
      <p:sp>
        <p:nvSpPr>
          <p:cNvPr id="10" name="Subtitle 2">
            <a:extLst>
              <a:ext uri="{FF2B5EF4-FFF2-40B4-BE49-F238E27FC236}">
                <a16:creationId xmlns:a16="http://schemas.microsoft.com/office/drawing/2014/main" id="{2C06B943-9511-0D4C-A1AE-F6CE48AC49B9}"/>
              </a:ext>
            </a:extLst>
          </p:cNvPr>
          <p:cNvSpPr txBox="1">
            <a:spLocks/>
          </p:cNvSpPr>
          <p:nvPr/>
        </p:nvSpPr>
        <p:spPr>
          <a:xfrm>
            <a:off x="865800" y="1742043"/>
            <a:ext cx="5037694" cy="466901"/>
          </a:xfrm>
          <a:prstGeom prst="rect">
            <a:avLst/>
          </a:prstGeom>
        </p:spPr>
        <p:txBody>
          <a:bodyPr vert="horz" wrap="square" lIns="91440" tIns="45720" rIns="91440" bIns="45720" numCol="1" spcCol="45720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marL="0" marR="0" lvl="0" indent="0" defTabSz="777240" rtl="0" eaLnBrk="1" fontAlgn="auto" latinLnBrk="0" hangingPunct="1">
              <a:lnSpc>
                <a:spcPct val="100000"/>
              </a:lnSpc>
              <a:spcBef>
                <a:spcPts val="850"/>
              </a:spcBef>
              <a:spcAft>
                <a:spcPts val="477"/>
              </a:spcAft>
              <a:buClrTx/>
              <a:buSzTx/>
              <a:buFont typeface="Arial" panose="020B0604020202020204" pitchFamily="34" charset="0"/>
              <a:buNone/>
              <a:tabLst/>
              <a:defRPr/>
            </a:pPr>
            <a:r>
              <a:rPr lang="en-US" sz="2100" b="1" dirty="0">
                <a:solidFill>
                  <a:srgbClr val="F2705A"/>
                </a:solidFill>
                <a:latin typeface="Sentinel Book"/>
                <a:ea typeface="Roboto Medium"/>
                <a:cs typeface="Roboto Medium"/>
              </a:rPr>
              <a:t>13</a:t>
            </a:r>
            <a:r>
              <a:rPr lang="en-US" sz="2100" dirty="0">
                <a:solidFill>
                  <a:srgbClr val="F2705A"/>
                </a:solidFill>
                <a:latin typeface="Sentinel Book"/>
                <a:ea typeface="Roboto Medium"/>
                <a:cs typeface="Roboto Medium"/>
              </a:rPr>
              <a:t> Training Offerings (all 3 hours or under)</a:t>
            </a:r>
            <a:endParaRPr kumimoji="0" lang="en-US" sz="1400" b="0" i="0" u="none" strike="noStrike" kern="1200" cap="none" spc="0" normalizeH="0" baseline="0" noProof="0" dirty="0">
              <a:ln>
                <a:noFill/>
              </a:ln>
              <a:solidFill>
                <a:srgbClr val="000000">
                  <a:lumMod val="65000"/>
                  <a:lumOff val="35000"/>
                </a:srgbClr>
              </a:solidFill>
              <a:effectLst/>
              <a:uLnTx/>
              <a:uFillTx/>
              <a:latin typeface="Sentinel Book"/>
              <a:ea typeface="Roboto Medium"/>
              <a:cs typeface="Roboto Medium"/>
            </a:endParaRPr>
          </a:p>
          <a:p>
            <a:pPr marL="0" marR="0" lvl="0" indent="0" algn="ctr" defTabSz="777240" rtl="0" eaLnBrk="1" fontAlgn="auto" latinLnBrk="0" hangingPunct="1">
              <a:lnSpc>
                <a:spcPct val="100000"/>
              </a:lnSpc>
              <a:spcBef>
                <a:spcPts val="500"/>
              </a:spcBef>
              <a:spcAft>
                <a:spcPts val="200"/>
              </a:spcAft>
              <a:buClrTx/>
              <a:buSzTx/>
              <a:buFont typeface="Arial" panose="020B0604020202020204" pitchFamily="34" charset="0"/>
              <a:buNone/>
              <a:tabLst/>
              <a:defRPr/>
            </a:pPr>
            <a:endParaRPr kumimoji="0" lang="en-US" sz="1000" b="1" i="0" u="none" strike="noStrike" kern="1200" cap="none" spc="0" normalizeH="0" baseline="0" noProof="0">
              <a:ln>
                <a:noFill/>
              </a:ln>
              <a:solidFill>
                <a:srgbClr val="E7892D"/>
              </a:solidFill>
              <a:effectLst/>
              <a:uLnTx/>
              <a:uFillTx/>
              <a:latin typeface="Sentinel Book" pitchFamily="2" charset="0"/>
              <a:ea typeface="Roboto" charset="0"/>
              <a:cs typeface="Roboto" charset="0"/>
            </a:endParaRPr>
          </a:p>
        </p:txBody>
      </p:sp>
      <p:sp>
        <p:nvSpPr>
          <p:cNvPr id="16" name="Subtitle 2">
            <a:extLst>
              <a:ext uri="{FF2B5EF4-FFF2-40B4-BE49-F238E27FC236}">
                <a16:creationId xmlns:a16="http://schemas.microsoft.com/office/drawing/2014/main" id="{567C5F56-DE0D-8345-8127-13946A3A529E}"/>
              </a:ext>
            </a:extLst>
          </p:cNvPr>
          <p:cNvSpPr txBox="1">
            <a:spLocks/>
          </p:cNvSpPr>
          <p:nvPr/>
        </p:nvSpPr>
        <p:spPr>
          <a:xfrm>
            <a:off x="946011" y="4311220"/>
            <a:ext cx="5005610" cy="1772120"/>
          </a:xfrm>
          <a:prstGeom prst="rect">
            <a:avLst/>
          </a:prstGeom>
        </p:spPr>
        <p:txBody>
          <a:bodyPr vert="horz" wrap="square" lIns="91440" tIns="45720" rIns="91440" bIns="45720" numCol="1" spcCol="45720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marL="0" marR="0" lvl="0" indent="0" algn="l" defTabSz="777240" rtl="0" eaLnBrk="1" fontAlgn="auto" latinLnBrk="0" hangingPunct="1">
              <a:lnSpc>
                <a:spcPct val="100000"/>
              </a:lnSpc>
              <a:spcBef>
                <a:spcPts val="850"/>
              </a:spcBef>
              <a:spcAft>
                <a:spcPts val="477"/>
              </a:spcAft>
              <a:buClrTx/>
              <a:buSzTx/>
              <a:buFont typeface="Arial" panose="020B0604020202020204" pitchFamily="34" charset="0"/>
              <a:buNone/>
              <a:tabLst/>
              <a:defRPr/>
            </a:pPr>
            <a:r>
              <a:rPr lang="en-US" sz="2400">
                <a:solidFill>
                  <a:srgbClr val="F2705A"/>
                </a:solidFill>
                <a:latin typeface="Sentinel Book"/>
                <a:ea typeface="Roboto Medium"/>
                <a:cs typeface="Roboto Medium"/>
              </a:rPr>
              <a:t>For a full schedule of free and open trainings, please visit:</a:t>
            </a:r>
            <a:endParaRPr kumimoji="0" lang="en-US" sz="2400" b="1" i="0" u="none" strike="noStrike" kern="1200" cap="none" spc="0" normalizeH="0" baseline="0" noProof="0">
              <a:ln>
                <a:noFill/>
              </a:ln>
              <a:solidFill>
                <a:srgbClr val="F2705A"/>
              </a:solidFill>
              <a:effectLst/>
              <a:uLnTx/>
              <a:uFillTx/>
              <a:latin typeface="Sentinel Book"/>
              <a:ea typeface="Roboto Medium"/>
              <a:cs typeface="Roboto Medium"/>
            </a:endParaRPr>
          </a:p>
          <a:p>
            <a:pPr marL="0" marR="0" lvl="0" indent="0" defTabSz="777240" rtl="0" eaLnBrk="1" fontAlgn="auto" latinLnBrk="0" hangingPunct="1">
              <a:lnSpc>
                <a:spcPct val="100000"/>
              </a:lnSpc>
              <a:spcBef>
                <a:spcPts val="850"/>
              </a:spcBef>
              <a:spcAft>
                <a:spcPts val="477"/>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tx2">
                    <a:lumMod val="60000"/>
                    <a:lumOff val="40000"/>
                  </a:schemeClr>
                </a:solidFill>
                <a:effectLst/>
                <a:uLnTx/>
                <a:uFillTx/>
                <a:latin typeface="Sentinel Book"/>
                <a:ea typeface="Roboto"/>
                <a:cs typeface="Roboto"/>
                <a:hlinkClick r:id="rId5">
                  <a:extLst>
                    <a:ext uri="{A12FA001-AC4F-418D-AE19-62706E023703}">
                      <ahyp:hlinkClr xmlns:ahyp="http://schemas.microsoft.com/office/drawing/2018/hyperlinkcolor" val="tx"/>
                    </a:ext>
                  </a:extLst>
                </a:hlinkClick>
              </a:rPr>
              <a:t>behereinitiative.org/trainings</a:t>
            </a:r>
            <a:endParaRPr lang="en-US" sz="2400" b="1" i="0" u="none" strike="noStrike" kern="1200" cap="none" spc="0" normalizeH="0" baseline="0" noProof="0">
              <a:ln>
                <a:noFill/>
              </a:ln>
              <a:solidFill>
                <a:schemeClr val="tx2">
                  <a:lumMod val="60000"/>
                  <a:lumOff val="40000"/>
                </a:schemeClr>
              </a:solidFill>
              <a:effectLst/>
              <a:uLnTx/>
              <a:uFillTx/>
              <a:latin typeface="Sentinel Book"/>
              <a:ea typeface="Roboto"/>
              <a:cs typeface="Roboto"/>
            </a:endParaRPr>
          </a:p>
        </p:txBody>
      </p:sp>
      <p:sp>
        <p:nvSpPr>
          <p:cNvPr id="7" name="Subtitle 2">
            <a:extLst>
              <a:ext uri="{FF2B5EF4-FFF2-40B4-BE49-F238E27FC236}">
                <a16:creationId xmlns:a16="http://schemas.microsoft.com/office/drawing/2014/main" id="{B07D46FA-5A69-A708-C34F-1F215FAF8992}"/>
              </a:ext>
            </a:extLst>
          </p:cNvPr>
          <p:cNvSpPr txBox="1">
            <a:spLocks/>
          </p:cNvSpPr>
          <p:nvPr/>
        </p:nvSpPr>
        <p:spPr>
          <a:xfrm>
            <a:off x="926339" y="2948497"/>
            <a:ext cx="5037694" cy="466901"/>
          </a:xfrm>
          <a:prstGeom prst="rect">
            <a:avLst/>
          </a:prstGeom>
        </p:spPr>
        <p:txBody>
          <a:bodyPr vert="horz" wrap="square" lIns="91440" tIns="45720" rIns="91440" bIns="45720" numCol="1" spcCol="45720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nSpc>
                <a:spcPct val="100000"/>
              </a:lnSpc>
              <a:spcAft>
                <a:spcPts val="477"/>
              </a:spcAft>
              <a:defRPr/>
            </a:pPr>
            <a:r>
              <a:rPr lang="en-US" sz="2100" b="1">
                <a:solidFill>
                  <a:srgbClr val="F2705A"/>
                </a:solidFill>
                <a:latin typeface="Sentinel Book"/>
                <a:ea typeface="Roboto Medium"/>
                <a:cs typeface="Roboto Medium"/>
              </a:rPr>
              <a:t>3</a:t>
            </a:r>
            <a:r>
              <a:rPr lang="en-US" sz="2100">
                <a:solidFill>
                  <a:srgbClr val="F2705A"/>
                </a:solidFill>
                <a:latin typeface="Sentinel Book"/>
                <a:ea typeface="Roboto Medium"/>
                <a:cs typeface="Roboto Medium"/>
              </a:rPr>
              <a:t> Technical Assistance Workshops</a:t>
            </a:r>
            <a:endParaRPr kumimoji="0" lang="en-US" sz="1400" i="0" u="none" strike="noStrike" kern="1200" cap="none" spc="0" normalizeH="0" baseline="0" noProof="0">
              <a:ln>
                <a:noFill/>
              </a:ln>
              <a:solidFill>
                <a:srgbClr val="000000">
                  <a:lumMod val="65000"/>
                  <a:lumOff val="35000"/>
                </a:srgbClr>
              </a:solidFill>
              <a:effectLst/>
              <a:uLnTx/>
              <a:uFillTx/>
              <a:latin typeface="Sentinel Book"/>
              <a:ea typeface="Roboto Medium"/>
              <a:cs typeface="Roboto Medium"/>
            </a:endParaRPr>
          </a:p>
          <a:p>
            <a:pPr marL="0" marR="0" lvl="0" indent="0" algn="ctr" defTabSz="777240" rtl="0" eaLnBrk="1" fontAlgn="auto" latinLnBrk="0" hangingPunct="1">
              <a:lnSpc>
                <a:spcPct val="100000"/>
              </a:lnSpc>
              <a:spcBef>
                <a:spcPts val="500"/>
              </a:spcBef>
              <a:spcAft>
                <a:spcPts val="200"/>
              </a:spcAft>
              <a:buClrTx/>
              <a:buSzTx/>
              <a:buFont typeface="Arial" panose="020B0604020202020204" pitchFamily="34" charset="0"/>
              <a:buNone/>
              <a:tabLst/>
              <a:defRPr/>
            </a:pPr>
            <a:endParaRPr kumimoji="0" lang="en-US" sz="1000" b="1" i="0" u="none" strike="noStrike" kern="1200" cap="none" spc="0" normalizeH="0" baseline="0" noProof="0">
              <a:ln>
                <a:noFill/>
              </a:ln>
              <a:solidFill>
                <a:srgbClr val="E7892D"/>
              </a:solidFill>
              <a:effectLst/>
              <a:uLnTx/>
              <a:uFillTx/>
              <a:latin typeface="Sentinel Book" pitchFamily="2" charset="0"/>
              <a:ea typeface="Roboto" charset="0"/>
              <a:cs typeface="Roboto" charset="0"/>
            </a:endParaRPr>
          </a:p>
        </p:txBody>
      </p:sp>
      <p:pic>
        <p:nvPicPr>
          <p:cNvPr id="9" name="Graphic 8" descr="Add with solid fill">
            <a:extLst>
              <a:ext uri="{FF2B5EF4-FFF2-40B4-BE49-F238E27FC236}">
                <a16:creationId xmlns:a16="http://schemas.microsoft.com/office/drawing/2014/main" id="{4FAE2929-DA94-7C1E-74A1-18D6D03A87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5339" y="2448265"/>
            <a:ext cx="562835" cy="562835"/>
          </a:xfrm>
          <a:prstGeom prst="rect">
            <a:avLst/>
          </a:prstGeom>
        </p:spPr>
      </p:pic>
    </p:spTree>
    <p:extLst>
      <p:ext uri="{BB962C8B-B14F-4D97-AF65-F5344CB8AC3E}">
        <p14:creationId xmlns:p14="http://schemas.microsoft.com/office/powerpoint/2010/main" val="386285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8D0C5-5304-4D43-9DD1-CD42ECA1BDB8}"/>
              </a:ext>
            </a:extLst>
          </p:cNvPr>
          <p:cNvSpPr/>
          <p:nvPr/>
        </p:nvSpPr>
        <p:spPr>
          <a:xfrm>
            <a:off x="0" y="1234885"/>
            <a:ext cx="12192000" cy="5623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F2C9AA-C4B2-4A4D-B6FE-7536147B6FAA}"/>
              </a:ext>
            </a:extLst>
          </p:cNvPr>
          <p:cNvSpPr>
            <a:spLocks noGrp="1"/>
          </p:cNvSpPr>
          <p:nvPr>
            <p:ph type="title"/>
          </p:nvPr>
        </p:nvSpPr>
        <p:spPr/>
        <p:txBody>
          <a:bodyPr/>
          <a:lstStyle/>
          <a:p>
            <a:r>
              <a:rPr lang="en-US"/>
              <a:t>Additional Resources</a:t>
            </a:r>
          </a:p>
        </p:txBody>
      </p:sp>
      <p:sp>
        <p:nvSpPr>
          <p:cNvPr id="4" name="Slide Number Placeholder 3">
            <a:extLst>
              <a:ext uri="{FF2B5EF4-FFF2-40B4-BE49-F238E27FC236}">
                <a16:creationId xmlns:a16="http://schemas.microsoft.com/office/drawing/2014/main" id="{16723671-C342-674E-9BBA-DDB79DC37187}"/>
              </a:ext>
            </a:extLst>
          </p:cNvPr>
          <p:cNvSpPr>
            <a:spLocks noGrp="1"/>
          </p:cNvSpPr>
          <p:nvPr>
            <p:ph type="sldNum" sz="quarter" idx="12"/>
          </p:nvPr>
        </p:nvSpPr>
        <p:spPr/>
        <p:txBody>
          <a:bodyPr/>
          <a:lstStyle/>
          <a:p>
            <a:fld id="{CDAB618C-C30C-9546-A470-A28181F8AE7A}" type="slidenum">
              <a:rPr lang="en-US" smtClean="0"/>
              <a:t>38</a:t>
            </a:fld>
            <a:endParaRPr lang="en-US"/>
          </a:p>
        </p:txBody>
      </p:sp>
      <p:sp>
        <p:nvSpPr>
          <p:cNvPr id="6" name="Rectangle 5">
            <a:extLst>
              <a:ext uri="{FF2B5EF4-FFF2-40B4-BE49-F238E27FC236}">
                <a16:creationId xmlns:a16="http://schemas.microsoft.com/office/drawing/2014/main" id="{96022815-FD2E-D84F-BA84-A5272C34EB25}"/>
              </a:ext>
            </a:extLst>
          </p:cNvPr>
          <p:cNvSpPr/>
          <p:nvPr/>
        </p:nvSpPr>
        <p:spPr>
          <a:xfrm>
            <a:off x="487028" y="1748589"/>
            <a:ext cx="5542201" cy="4607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424D31B2-3940-FE48-BF8D-A6726964F2C2}"/>
              </a:ext>
            </a:extLst>
          </p:cNvPr>
          <p:cNvSpPr txBox="1">
            <a:spLocks/>
          </p:cNvSpPr>
          <p:nvPr/>
        </p:nvSpPr>
        <p:spPr>
          <a:xfrm>
            <a:off x="1080590" y="3424759"/>
            <a:ext cx="4355077" cy="308135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Clr>
                <a:schemeClr val="accent3"/>
              </a:buClr>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System Font Regular"/>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100">
                <a:solidFill>
                  <a:schemeClr val="tx1">
                    <a:lumMod val="75000"/>
                    <a:lumOff val="25000"/>
                  </a:schemeClr>
                </a:solidFill>
                <a:latin typeface="Roboto Light"/>
                <a:ea typeface="Roboto Light" panose="02000000000000000000" pitchFamily="2" charset="0"/>
                <a:cs typeface="Roboto Light" panose="02000000000000000000" pitchFamily="2" charset="0"/>
              </a:rPr>
              <a:t>The only statewide, public resource for finding substance use treatment and recovery services. All services are free and confidential: </a:t>
            </a:r>
            <a:endParaRPr lang="en-US" sz="2100" b="1">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endParaRPr>
          </a:p>
          <a:p>
            <a:br>
              <a:rPr lang="en-US" sz="2100">
                <a:latin typeface="Roboto Light" panose="02000000000000000000" pitchFamily="2" charset="0"/>
                <a:ea typeface="Roboto Light" panose="02000000000000000000" pitchFamily="2" charset="0"/>
                <a:cs typeface="Roboto Light" panose="02000000000000000000" pitchFamily="2" charset="0"/>
              </a:rPr>
            </a:br>
            <a:r>
              <a:rPr lang="en-US" sz="2100" b="1">
                <a:latin typeface="Roboto Light"/>
                <a:ea typeface="Roboto Light" panose="02000000000000000000" pitchFamily="2" charset="0"/>
                <a:cs typeface="Roboto Light" panose="02000000000000000000" pitchFamily="2" charset="0"/>
                <a:hlinkClick r:id="rId2">
                  <a:extLst>
                    <a:ext uri="{A12FA001-AC4F-418D-AE19-62706E023703}">
                      <ahyp:hlinkClr xmlns:ahyp="http://schemas.microsoft.com/office/drawing/2018/hyperlinkcolor" val="tx"/>
                    </a:ext>
                  </a:extLst>
                </a:hlinkClick>
              </a:rPr>
              <a:t>HelplineMA.org</a:t>
            </a:r>
            <a:endParaRPr lang="en-US" sz="2100" b="1">
              <a:latin typeface="Roboto Light"/>
              <a:ea typeface="Roboto Light" panose="02000000000000000000" pitchFamily="2" charset="0"/>
              <a:cs typeface="Roboto Light" panose="02000000000000000000" pitchFamily="2" charset="0"/>
            </a:endParaRPr>
          </a:p>
          <a:p>
            <a:r>
              <a:rPr lang="en-US" sz="2100" b="1">
                <a:latin typeface="Roboto Light"/>
                <a:ea typeface="Roboto Light" panose="02000000000000000000" pitchFamily="2" charset="0"/>
                <a:cs typeface="Roboto Light" panose="02000000000000000000" pitchFamily="2" charset="0"/>
              </a:rPr>
              <a:t>800.327.5050</a:t>
            </a:r>
          </a:p>
        </p:txBody>
      </p:sp>
      <p:pic>
        <p:nvPicPr>
          <p:cNvPr id="14" name="Picture 13" descr="Helpline_Logo_full_color_1600x348.png">
            <a:extLst>
              <a:ext uri="{FF2B5EF4-FFF2-40B4-BE49-F238E27FC236}">
                <a16:creationId xmlns:a16="http://schemas.microsoft.com/office/drawing/2014/main" id="{19FE8624-20AC-8E44-BD65-9873141C4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590" y="2346496"/>
            <a:ext cx="4100723" cy="893024"/>
          </a:xfrm>
          <a:prstGeom prst="rect">
            <a:avLst/>
          </a:prstGeom>
        </p:spPr>
      </p:pic>
      <p:grpSp>
        <p:nvGrpSpPr>
          <p:cNvPr id="15" name="Group 14">
            <a:extLst>
              <a:ext uri="{FF2B5EF4-FFF2-40B4-BE49-F238E27FC236}">
                <a16:creationId xmlns:a16="http://schemas.microsoft.com/office/drawing/2014/main" id="{A822D590-1A6C-48B3-8C18-4BA921DD9684}"/>
              </a:ext>
            </a:extLst>
          </p:cNvPr>
          <p:cNvGrpSpPr/>
          <p:nvPr/>
        </p:nvGrpSpPr>
        <p:grpSpPr>
          <a:xfrm>
            <a:off x="6232704" y="1748589"/>
            <a:ext cx="5542201" cy="4848511"/>
            <a:chOff x="6232704" y="1748589"/>
            <a:chExt cx="5542201" cy="4848511"/>
          </a:xfrm>
        </p:grpSpPr>
        <p:sp>
          <p:nvSpPr>
            <p:cNvPr id="18" name="TextBox 17">
              <a:extLst>
                <a:ext uri="{FF2B5EF4-FFF2-40B4-BE49-F238E27FC236}">
                  <a16:creationId xmlns:a16="http://schemas.microsoft.com/office/drawing/2014/main" id="{C71FBFFA-0C84-4DB5-993E-EB21C2184C7B}"/>
                </a:ext>
              </a:extLst>
            </p:cNvPr>
            <p:cNvSpPr txBox="1"/>
            <p:nvPr/>
          </p:nvSpPr>
          <p:spPr>
            <a:xfrm>
              <a:off x="7234989" y="2100510"/>
              <a:ext cx="3593431" cy="1384995"/>
            </a:xfrm>
            <a:prstGeom prst="rect">
              <a:avLst/>
            </a:prstGeom>
            <a:noFill/>
          </p:spPr>
          <p:txBody>
            <a:bodyPr wrap="square" rtlCol="0">
              <a:spAutoFit/>
            </a:bodyPr>
            <a:lstStyle/>
            <a:p>
              <a:pPr algn="ctr"/>
              <a:r>
                <a:rPr lang="en-US" sz="2800" b="1">
                  <a:solidFill>
                    <a:srgbClr val="313D50"/>
                  </a:solidFill>
                  <a:latin typeface="Roboto"/>
                </a:rPr>
                <a:t>Massachusetts Health Promotion Clearinghouse</a:t>
              </a:r>
            </a:p>
          </p:txBody>
        </p:sp>
        <p:sp>
          <p:nvSpPr>
            <p:cNvPr id="16" name="Rectangle 15">
              <a:extLst>
                <a:ext uri="{FF2B5EF4-FFF2-40B4-BE49-F238E27FC236}">
                  <a16:creationId xmlns:a16="http://schemas.microsoft.com/office/drawing/2014/main" id="{F8C13773-FC08-487F-B4CF-64AA5F8E59CF}"/>
                </a:ext>
              </a:extLst>
            </p:cNvPr>
            <p:cNvSpPr/>
            <p:nvPr/>
          </p:nvSpPr>
          <p:spPr>
            <a:xfrm>
              <a:off x="6232704" y="1748589"/>
              <a:ext cx="5542201" cy="4607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AAC8A528-E193-428C-A283-B72E102471F4}"/>
                </a:ext>
              </a:extLst>
            </p:cNvPr>
            <p:cNvSpPr txBox="1">
              <a:spLocks/>
            </p:cNvSpPr>
            <p:nvPr/>
          </p:nvSpPr>
          <p:spPr>
            <a:xfrm>
              <a:off x="6823664" y="3515744"/>
              <a:ext cx="4355077" cy="308135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Clr>
                  <a:schemeClr val="accent3"/>
                </a:buClr>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System Font Regular"/>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Aft>
                  <a:spcPts val="600"/>
                </a:spcAft>
              </a:pPr>
              <a:r>
                <a:rPr lang="en-US" sz="2100">
                  <a:solidFill>
                    <a:srgbClr val="404040"/>
                  </a:solidFill>
                  <a:latin typeface="Roboto Light" panose="02000000000000000000"/>
                </a:rPr>
                <a:t>Free health promotion materials for Massachusetts residents and health and social services providers</a:t>
              </a:r>
              <a:r>
                <a:rPr lang="en-US" sz="2100">
                  <a:solidFill>
                    <a:schemeClr val="tx1">
                      <a:lumMod val="75000"/>
                      <a:lumOff val="25000"/>
                    </a:schemeClr>
                  </a:solidFill>
                  <a:latin typeface="Roboto Light"/>
                  <a:ea typeface="Roboto Light" panose="02000000000000000000" pitchFamily="2" charset="0"/>
                  <a:cs typeface="Roboto Light" panose="02000000000000000000" pitchFamily="2" charset="0"/>
                </a:rPr>
                <a:t>:</a:t>
              </a:r>
              <a:br>
                <a:rPr lang="en-US" sz="2100">
                  <a:latin typeface="Roboto Light" panose="02000000000000000000" pitchFamily="2" charset="0"/>
                  <a:ea typeface="Roboto Light" panose="02000000000000000000" pitchFamily="2" charset="0"/>
                  <a:cs typeface="Roboto Light" panose="02000000000000000000" pitchFamily="2" charset="0"/>
                </a:rPr>
              </a:br>
              <a:br>
                <a:rPr lang="en-US" sz="2100">
                  <a:latin typeface="Roboto Light" panose="02000000000000000000" pitchFamily="2" charset="0"/>
                  <a:ea typeface="Roboto Light" panose="02000000000000000000" pitchFamily="2" charset="0"/>
                  <a:cs typeface="Roboto Light" panose="02000000000000000000" pitchFamily="2" charset="0"/>
                </a:rPr>
              </a:br>
              <a:r>
                <a:rPr lang="en-US" sz="2100" b="1">
                  <a:latin typeface="Roboto Medium"/>
                  <a:ea typeface="Roboto Light" panose="02000000000000000000" pitchFamily="2" charset="0"/>
                  <a:cs typeface="Roboto Light" panose="02000000000000000000" pitchFamily="2" charset="0"/>
                  <a:hlinkClick r:id="rId4"/>
                </a:rPr>
                <a:t>Mass.gov/MAclearinghouse</a:t>
              </a:r>
            </a:p>
          </p:txBody>
        </p:sp>
      </p:grpSp>
      <p:pic>
        <p:nvPicPr>
          <p:cNvPr id="3" name="Picture 6">
            <a:extLst>
              <a:ext uri="{FF2B5EF4-FFF2-40B4-BE49-F238E27FC236}">
                <a16:creationId xmlns:a16="http://schemas.microsoft.com/office/drawing/2014/main" id="{3721AFFF-9F91-431E-836E-A53CEE46F56E}"/>
              </a:ext>
            </a:extLst>
          </p:cNvPr>
          <p:cNvPicPr>
            <a:picLocks noChangeAspect="1"/>
          </p:cNvPicPr>
          <p:nvPr/>
        </p:nvPicPr>
        <p:blipFill>
          <a:blip r:embed="rId5"/>
          <a:stretch>
            <a:fillRect/>
          </a:stretch>
        </p:blipFill>
        <p:spPr>
          <a:xfrm>
            <a:off x="7260609" y="2340845"/>
            <a:ext cx="3539319" cy="913890"/>
          </a:xfrm>
          <a:prstGeom prst="rect">
            <a:avLst/>
          </a:prstGeom>
        </p:spPr>
      </p:pic>
    </p:spTree>
    <p:extLst>
      <p:ext uri="{BB962C8B-B14F-4D97-AF65-F5344CB8AC3E}">
        <p14:creationId xmlns:p14="http://schemas.microsoft.com/office/powerpoint/2010/main" val="191682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7E686CFC-F459-A24B-8309-D714F4DA2AE4}"/>
              </a:ext>
            </a:extLst>
          </p:cNvPr>
          <p:cNvSpPr/>
          <p:nvPr/>
        </p:nvSpPr>
        <p:spPr>
          <a:xfrm>
            <a:off x="0" y="1167498"/>
            <a:ext cx="12192000" cy="57659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71D61CD6-1779-334C-AA0A-32836E195AD7}"/>
              </a:ext>
            </a:extLst>
          </p:cNvPr>
          <p:cNvGrpSpPr/>
          <p:nvPr/>
        </p:nvGrpSpPr>
        <p:grpSpPr>
          <a:xfrm>
            <a:off x="473597" y="1593269"/>
            <a:ext cx="11244807" cy="4767547"/>
            <a:chOff x="473597" y="1588803"/>
            <a:chExt cx="8441127" cy="5033281"/>
          </a:xfrm>
        </p:grpSpPr>
        <p:grpSp>
          <p:nvGrpSpPr>
            <p:cNvPr id="70" name="Group 69">
              <a:extLst>
                <a:ext uri="{FF2B5EF4-FFF2-40B4-BE49-F238E27FC236}">
                  <a16:creationId xmlns:a16="http://schemas.microsoft.com/office/drawing/2014/main" id="{569B8DD5-FE14-BF4F-89BC-3ACF656CFC69}"/>
                </a:ext>
              </a:extLst>
            </p:cNvPr>
            <p:cNvGrpSpPr/>
            <p:nvPr/>
          </p:nvGrpSpPr>
          <p:grpSpPr>
            <a:xfrm>
              <a:off x="473597" y="1588803"/>
              <a:ext cx="8441127" cy="2449107"/>
              <a:chOff x="473597" y="1725328"/>
              <a:chExt cx="7411447" cy="1703672"/>
            </a:xfrm>
          </p:grpSpPr>
          <p:sp>
            <p:nvSpPr>
              <p:cNvPr id="75" name="Rectangle 74">
                <a:extLst>
                  <a:ext uri="{FF2B5EF4-FFF2-40B4-BE49-F238E27FC236}">
                    <a16:creationId xmlns:a16="http://schemas.microsoft.com/office/drawing/2014/main" id="{31FDC3A7-E8D5-2546-8C40-6CF4F79E9D42}"/>
                  </a:ext>
                </a:extLst>
              </p:cNvPr>
              <p:cNvSpPr/>
              <p:nvPr/>
            </p:nvSpPr>
            <p:spPr>
              <a:xfrm>
                <a:off x="473597"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0DC8D784-6D34-524A-90C5-8D0D13160891}"/>
                  </a:ext>
                </a:extLst>
              </p:cNvPr>
              <p:cNvSpPr/>
              <p:nvPr/>
            </p:nvSpPr>
            <p:spPr>
              <a:xfrm>
                <a:off x="2984884"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E9B0F63-6AE5-C44A-B2A1-114B9B44B081}"/>
                  </a:ext>
                </a:extLst>
              </p:cNvPr>
              <p:cNvSpPr/>
              <p:nvPr/>
            </p:nvSpPr>
            <p:spPr>
              <a:xfrm>
                <a:off x="5496171"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82037C5E-152A-5641-8109-E9EBCD81B2E6}"/>
                </a:ext>
              </a:extLst>
            </p:cNvPr>
            <p:cNvGrpSpPr/>
            <p:nvPr/>
          </p:nvGrpSpPr>
          <p:grpSpPr>
            <a:xfrm>
              <a:off x="473597" y="4172977"/>
              <a:ext cx="8441126" cy="2449107"/>
              <a:chOff x="473597" y="1725328"/>
              <a:chExt cx="7411447" cy="1703672"/>
            </a:xfrm>
          </p:grpSpPr>
          <p:sp>
            <p:nvSpPr>
              <p:cNvPr id="72" name="Rectangle 71">
                <a:extLst>
                  <a:ext uri="{FF2B5EF4-FFF2-40B4-BE49-F238E27FC236}">
                    <a16:creationId xmlns:a16="http://schemas.microsoft.com/office/drawing/2014/main" id="{29D5C9C9-B481-EE41-918D-B24F2ED0FB17}"/>
                  </a:ext>
                </a:extLst>
              </p:cNvPr>
              <p:cNvSpPr/>
              <p:nvPr/>
            </p:nvSpPr>
            <p:spPr>
              <a:xfrm>
                <a:off x="473597"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EC12971-5BFA-5944-A2BC-A9C1B1F563FE}"/>
                  </a:ext>
                </a:extLst>
              </p:cNvPr>
              <p:cNvSpPr/>
              <p:nvPr/>
            </p:nvSpPr>
            <p:spPr>
              <a:xfrm>
                <a:off x="2984884"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D17F1BA-49D7-BD4B-B3C2-A1E1A791589E}"/>
                  </a:ext>
                </a:extLst>
              </p:cNvPr>
              <p:cNvSpPr/>
              <p:nvPr/>
            </p:nvSpPr>
            <p:spPr>
              <a:xfrm>
                <a:off x="5496171"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956E1653-834F-4141-90D7-E66A0561043E}"/>
              </a:ext>
            </a:extLst>
          </p:cNvPr>
          <p:cNvSpPr>
            <a:spLocks noGrp="1"/>
          </p:cNvSpPr>
          <p:nvPr>
            <p:ph type="title"/>
          </p:nvPr>
        </p:nvSpPr>
        <p:spPr/>
        <p:txBody>
          <a:bodyPr/>
          <a:lstStyle/>
          <a:p>
            <a:r>
              <a:rPr lang="en-US"/>
              <a:t>Group Agreements</a:t>
            </a:r>
          </a:p>
        </p:txBody>
      </p:sp>
      <p:sp>
        <p:nvSpPr>
          <p:cNvPr id="23" name="Slide Number Placeholder 22">
            <a:extLst>
              <a:ext uri="{FF2B5EF4-FFF2-40B4-BE49-F238E27FC236}">
                <a16:creationId xmlns:a16="http://schemas.microsoft.com/office/drawing/2014/main" id="{3E79D647-0132-7F4F-834B-9D54B091C1E9}"/>
              </a:ext>
            </a:extLst>
          </p:cNvPr>
          <p:cNvSpPr>
            <a:spLocks noGrp="1"/>
          </p:cNvSpPr>
          <p:nvPr>
            <p:ph type="sldNum" sz="quarter" idx="12"/>
          </p:nvPr>
        </p:nvSpPr>
        <p:spPr/>
        <p:txBody>
          <a:bodyPr/>
          <a:lstStyle/>
          <a:p>
            <a:fld id="{CDAB618C-C30C-9546-A470-A28181F8AE7A}" type="slidenum">
              <a:rPr lang="en-US" smtClean="0"/>
              <a:t>3</a:t>
            </a:fld>
            <a:endParaRPr lang="en-US"/>
          </a:p>
        </p:txBody>
      </p:sp>
      <p:sp>
        <p:nvSpPr>
          <p:cNvPr id="18" name="Content Placeholder 2">
            <a:extLst>
              <a:ext uri="{FF2B5EF4-FFF2-40B4-BE49-F238E27FC236}">
                <a16:creationId xmlns:a16="http://schemas.microsoft.com/office/drawing/2014/main" id="{D0A97476-03AB-784C-8CE1-D776EABD76B8}"/>
              </a:ext>
            </a:extLst>
          </p:cNvPr>
          <p:cNvSpPr txBox="1">
            <a:spLocks/>
          </p:cNvSpPr>
          <p:nvPr/>
        </p:nvSpPr>
        <p:spPr>
          <a:xfrm>
            <a:off x="8093953" y="2935736"/>
            <a:ext cx="3624448" cy="117669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endParaRPr lang="en-US" sz="2100"/>
          </a:p>
        </p:txBody>
      </p:sp>
      <p:sp>
        <p:nvSpPr>
          <p:cNvPr id="17" name="Content Placeholder 2">
            <a:extLst>
              <a:ext uri="{FF2B5EF4-FFF2-40B4-BE49-F238E27FC236}">
                <a16:creationId xmlns:a16="http://schemas.microsoft.com/office/drawing/2014/main" id="{BB5A5F42-6AE5-3743-A202-2EE23A073C05}"/>
              </a:ext>
            </a:extLst>
          </p:cNvPr>
          <p:cNvSpPr txBox="1">
            <a:spLocks/>
          </p:cNvSpPr>
          <p:nvPr/>
        </p:nvSpPr>
        <p:spPr>
          <a:xfrm>
            <a:off x="4283773" y="2935736"/>
            <a:ext cx="3624448" cy="117669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endParaRPr lang="en-US" sz="2100"/>
          </a:p>
        </p:txBody>
      </p:sp>
      <p:sp>
        <p:nvSpPr>
          <p:cNvPr id="44" name="Content Placeholder 2">
            <a:extLst>
              <a:ext uri="{FF2B5EF4-FFF2-40B4-BE49-F238E27FC236}">
                <a16:creationId xmlns:a16="http://schemas.microsoft.com/office/drawing/2014/main" id="{C4DED596-B80C-5D4B-B0C8-A93E84CF598D}"/>
              </a:ext>
            </a:extLst>
          </p:cNvPr>
          <p:cNvSpPr txBox="1">
            <a:spLocks/>
          </p:cNvSpPr>
          <p:nvPr/>
        </p:nvSpPr>
        <p:spPr>
          <a:xfrm>
            <a:off x="479682" y="2249223"/>
            <a:ext cx="3624448" cy="117669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US" sz="3600" b="1">
                <a:latin typeface="Roboto Light"/>
                <a:ea typeface="Roboto Light"/>
                <a:cs typeface="Roboto Light"/>
              </a:rPr>
              <a:t>Take space, make space</a:t>
            </a:r>
            <a:endParaRPr lang="en-US" sz="3600" b="1"/>
          </a:p>
        </p:txBody>
      </p:sp>
      <p:sp>
        <p:nvSpPr>
          <p:cNvPr id="3" name="Content Placeholder 2">
            <a:extLst>
              <a:ext uri="{FF2B5EF4-FFF2-40B4-BE49-F238E27FC236}">
                <a16:creationId xmlns:a16="http://schemas.microsoft.com/office/drawing/2014/main" id="{CC0E940B-8DB3-3033-3EEB-8663E4CD6EAF}"/>
              </a:ext>
            </a:extLst>
          </p:cNvPr>
          <p:cNvSpPr txBox="1">
            <a:spLocks/>
          </p:cNvSpPr>
          <p:nvPr/>
        </p:nvSpPr>
        <p:spPr>
          <a:xfrm>
            <a:off x="4212190" y="2094239"/>
            <a:ext cx="3624448" cy="117669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US" sz="3600" b="1">
                <a:latin typeface="Roboto Light"/>
                <a:ea typeface="Roboto Light"/>
                <a:cs typeface="Roboto Light"/>
              </a:rPr>
              <a:t>Be prepared to be called on and share </a:t>
            </a:r>
          </a:p>
        </p:txBody>
      </p:sp>
      <p:sp>
        <p:nvSpPr>
          <p:cNvPr id="4" name="Content Placeholder 2">
            <a:extLst>
              <a:ext uri="{FF2B5EF4-FFF2-40B4-BE49-F238E27FC236}">
                <a16:creationId xmlns:a16="http://schemas.microsoft.com/office/drawing/2014/main" id="{3786FD7D-FEF0-6D3D-66DD-7F24EB2CADDD}"/>
              </a:ext>
            </a:extLst>
          </p:cNvPr>
          <p:cNvSpPr txBox="1">
            <a:spLocks/>
          </p:cNvSpPr>
          <p:nvPr/>
        </p:nvSpPr>
        <p:spPr>
          <a:xfrm>
            <a:off x="8085304" y="2249222"/>
            <a:ext cx="3624448" cy="117669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US" sz="3600" b="1">
                <a:latin typeface="Roboto Light"/>
                <a:ea typeface="Roboto Light"/>
                <a:cs typeface="Roboto Light"/>
              </a:rPr>
              <a:t>Four virtual walls </a:t>
            </a:r>
            <a:endParaRPr lang="en-US"/>
          </a:p>
        </p:txBody>
      </p:sp>
      <p:sp>
        <p:nvSpPr>
          <p:cNvPr id="5" name="Content Placeholder 2">
            <a:extLst>
              <a:ext uri="{FF2B5EF4-FFF2-40B4-BE49-F238E27FC236}">
                <a16:creationId xmlns:a16="http://schemas.microsoft.com/office/drawing/2014/main" id="{4DAFF68E-65C9-AC54-58DD-6E6B75C352E1}"/>
              </a:ext>
            </a:extLst>
          </p:cNvPr>
          <p:cNvSpPr txBox="1">
            <a:spLocks/>
          </p:cNvSpPr>
          <p:nvPr/>
        </p:nvSpPr>
        <p:spPr>
          <a:xfrm>
            <a:off x="479682" y="4573969"/>
            <a:ext cx="3624448" cy="117669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US" sz="3600" b="1">
                <a:latin typeface="Roboto Light"/>
                <a:ea typeface="Roboto Light"/>
                <a:cs typeface="Roboto Light"/>
              </a:rPr>
              <a:t>Be </a:t>
            </a:r>
            <a:endParaRPr lang="en-US"/>
          </a:p>
          <a:p>
            <a:pPr algn="ctr">
              <a:spcBef>
                <a:spcPts val="0"/>
              </a:spcBef>
              <a:spcAft>
                <a:spcPts val="0"/>
              </a:spcAft>
            </a:pPr>
            <a:r>
              <a:rPr lang="en-US" sz="3600" b="1">
                <a:latin typeface="Roboto Light"/>
                <a:ea typeface="Roboto Light"/>
                <a:cs typeface="Roboto Light"/>
              </a:rPr>
              <a:t>open-minded</a:t>
            </a:r>
            <a:endParaRPr lang="en-US"/>
          </a:p>
        </p:txBody>
      </p:sp>
      <p:sp>
        <p:nvSpPr>
          <p:cNvPr id="6" name="Content Placeholder 2">
            <a:extLst>
              <a:ext uri="{FF2B5EF4-FFF2-40B4-BE49-F238E27FC236}">
                <a16:creationId xmlns:a16="http://schemas.microsoft.com/office/drawing/2014/main" id="{1D5B813F-CC59-67FC-B21D-6BD2518C7C97}"/>
              </a:ext>
            </a:extLst>
          </p:cNvPr>
          <p:cNvSpPr txBox="1">
            <a:spLocks/>
          </p:cNvSpPr>
          <p:nvPr/>
        </p:nvSpPr>
        <p:spPr>
          <a:xfrm>
            <a:off x="4284077" y="4291539"/>
            <a:ext cx="3624448" cy="117669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US" sz="3600" b="1">
                <a:latin typeface="Roboto Light"/>
                <a:ea typeface="Roboto Light"/>
                <a:cs typeface="Roboto Light"/>
              </a:rPr>
              <a:t>Be mindful of lived/living experience</a:t>
            </a:r>
            <a:endParaRPr lang="en-US"/>
          </a:p>
        </p:txBody>
      </p:sp>
      <p:sp>
        <p:nvSpPr>
          <p:cNvPr id="8" name="Content Placeholder 2">
            <a:extLst>
              <a:ext uri="{FF2B5EF4-FFF2-40B4-BE49-F238E27FC236}">
                <a16:creationId xmlns:a16="http://schemas.microsoft.com/office/drawing/2014/main" id="{3A71F4C2-1766-7DED-05A7-68F59E8DD3BF}"/>
              </a:ext>
            </a:extLst>
          </p:cNvPr>
          <p:cNvSpPr txBox="1">
            <a:spLocks/>
          </p:cNvSpPr>
          <p:nvPr/>
        </p:nvSpPr>
        <p:spPr>
          <a:xfrm>
            <a:off x="8129899" y="4875894"/>
            <a:ext cx="3624448" cy="117669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US" sz="3600" b="1">
                <a:latin typeface="Roboto Light"/>
                <a:ea typeface="Roboto Light"/>
                <a:cs typeface="Roboto Light"/>
              </a:rPr>
              <a:t>Anything else?</a:t>
            </a:r>
            <a:endParaRPr lang="en-US"/>
          </a:p>
        </p:txBody>
      </p:sp>
    </p:spTree>
    <p:extLst>
      <p:ext uri="{BB962C8B-B14F-4D97-AF65-F5344CB8AC3E}">
        <p14:creationId xmlns:p14="http://schemas.microsoft.com/office/powerpoint/2010/main" val="190373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768DD-5946-5FA7-E9C1-DBF2A186E95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477B855-9D3B-1F50-C0C2-9375DAB89DDD}"/>
              </a:ext>
            </a:extLst>
          </p:cNvPr>
          <p:cNvSpPr/>
          <p:nvPr/>
        </p:nvSpPr>
        <p:spPr>
          <a:xfrm>
            <a:off x="0" y="1057993"/>
            <a:ext cx="12192000" cy="577279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833AD-4C58-946C-E39F-4E84B7BB0F06}"/>
              </a:ext>
            </a:extLst>
          </p:cNvPr>
          <p:cNvSpPr>
            <a:spLocks noGrp="1"/>
          </p:cNvSpPr>
          <p:nvPr>
            <p:ph type="title"/>
          </p:nvPr>
        </p:nvSpPr>
        <p:spPr>
          <a:xfrm>
            <a:off x="1096992" y="-109328"/>
            <a:ext cx="10515600" cy="1325563"/>
          </a:xfrm>
        </p:spPr>
        <p:txBody>
          <a:bodyPr/>
          <a:lstStyle/>
          <a:p>
            <a:r>
              <a:rPr lang="en-US">
                <a:solidFill>
                  <a:schemeClr val="tx2"/>
                </a:solidFill>
                <a:latin typeface="Roboto Medium"/>
              </a:rPr>
              <a:t>Additional Resources</a:t>
            </a:r>
          </a:p>
        </p:txBody>
      </p:sp>
      <p:sp>
        <p:nvSpPr>
          <p:cNvPr id="4" name="Slide Number Placeholder 3">
            <a:extLst>
              <a:ext uri="{FF2B5EF4-FFF2-40B4-BE49-F238E27FC236}">
                <a16:creationId xmlns:a16="http://schemas.microsoft.com/office/drawing/2014/main" id="{AD8B342E-5D94-049F-B146-E736949A41F3}"/>
              </a:ext>
            </a:extLst>
          </p:cNvPr>
          <p:cNvSpPr>
            <a:spLocks noGrp="1"/>
          </p:cNvSpPr>
          <p:nvPr>
            <p:ph type="sldNum" sz="quarter" idx="12"/>
          </p:nvPr>
        </p:nvSpPr>
        <p:spPr/>
        <p:txBody>
          <a:bodyPr/>
          <a:lstStyle/>
          <a:p>
            <a:fld id="{CDAB618C-C30C-9546-A470-A28181F8AE7A}" type="slidenum">
              <a:rPr lang="en-US" smtClean="0"/>
              <a:t>39</a:t>
            </a:fld>
            <a:endParaRPr lang="en-US"/>
          </a:p>
        </p:txBody>
      </p:sp>
      <p:pic>
        <p:nvPicPr>
          <p:cNvPr id="7" name="Picture 6">
            <a:hlinkClick r:id="rId2"/>
            <a:extLst>
              <a:ext uri="{FF2B5EF4-FFF2-40B4-BE49-F238E27FC236}">
                <a16:creationId xmlns:a16="http://schemas.microsoft.com/office/drawing/2014/main" id="{93C30614-68C4-BBFE-4ABE-5B2F82EC129C}"/>
              </a:ext>
            </a:extLst>
          </p:cNvPr>
          <p:cNvPicPr>
            <a:picLocks noChangeAspect="1"/>
          </p:cNvPicPr>
          <p:nvPr/>
        </p:nvPicPr>
        <p:blipFill>
          <a:blip r:embed="rId3"/>
          <a:stretch>
            <a:fillRect/>
          </a:stretch>
        </p:blipFill>
        <p:spPr>
          <a:xfrm>
            <a:off x="763037" y="1057086"/>
            <a:ext cx="10668000" cy="5046397"/>
          </a:xfrm>
          <a:prstGeom prst="rect">
            <a:avLst/>
          </a:prstGeom>
        </p:spPr>
      </p:pic>
      <p:sp>
        <p:nvSpPr>
          <p:cNvPr id="3" name="TextBox 2">
            <a:extLst>
              <a:ext uri="{FF2B5EF4-FFF2-40B4-BE49-F238E27FC236}">
                <a16:creationId xmlns:a16="http://schemas.microsoft.com/office/drawing/2014/main" id="{7F517359-1824-A4D5-7688-591853E52E02}"/>
              </a:ext>
            </a:extLst>
          </p:cNvPr>
          <p:cNvSpPr txBox="1"/>
          <p:nvPr/>
        </p:nvSpPr>
        <p:spPr>
          <a:xfrm>
            <a:off x="769314" y="6188025"/>
            <a:ext cx="52260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Roboto"/>
                <a:ea typeface="Calibri"/>
                <a:cs typeface="Calibri"/>
              </a:rPr>
              <a:t>Visit </a:t>
            </a:r>
            <a:r>
              <a:rPr lang="en-US" sz="2400" b="1" dirty="0">
                <a:solidFill>
                  <a:srgbClr val="FFC000"/>
                </a:solidFill>
                <a:latin typeface="Roboto"/>
                <a:ea typeface="Calibri"/>
                <a:cs typeface="Calibri"/>
                <a:hlinkClick r:id="rId4">
                  <a:extLst>
                    <a:ext uri="{A12FA001-AC4F-418D-AE19-62706E023703}">
                      <ahyp:hlinkClr xmlns:ahyp="http://schemas.microsoft.com/office/drawing/2018/hyperlinkcolor" val="tx"/>
                    </a:ext>
                  </a:extLst>
                </a:hlinkClick>
              </a:rPr>
              <a:t>youcan.info</a:t>
            </a:r>
            <a:r>
              <a:rPr lang="en-US" sz="2400" b="1" dirty="0">
                <a:latin typeface="Roboto"/>
                <a:ea typeface="Calibri"/>
                <a:cs typeface="Calibri"/>
              </a:rPr>
              <a:t> to learn more. </a:t>
            </a:r>
            <a:endParaRPr lang="en-US" sz="2400" b="1" dirty="0">
              <a:latin typeface="Roboto"/>
              <a:ea typeface="Roboto"/>
              <a:cs typeface="Roboto"/>
            </a:endParaRPr>
          </a:p>
        </p:txBody>
      </p:sp>
    </p:spTree>
    <p:extLst>
      <p:ext uri="{BB962C8B-B14F-4D97-AF65-F5344CB8AC3E}">
        <p14:creationId xmlns:p14="http://schemas.microsoft.com/office/powerpoint/2010/main" val="38353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fabric with yellow text&#10;&#10;Description automatically generated">
            <a:extLst>
              <a:ext uri="{FF2B5EF4-FFF2-40B4-BE49-F238E27FC236}">
                <a16:creationId xmlns:a16="http://schemas.microsoft.com/office/drawing/2014/main" id="{BBE0F65D-B7D4-54B6-D581-690962777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AF80BE1-31A2-0BBD-C020-F9AF9399106C}"/>
              </a:ext>
            </a:extLst>
          </p:cNvPr>
          <p:cNvSpPr txBox="1"/>
          <p:nvPr/>
        </p:nvSpPr>
        <p:spPr>
          <a:xfrm>
            <a:off x="423864" y="365833"/>
            <a:ext cx="4523990" cy="45037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3200"/>
              </a:lnSpc>
              <a:spcBef>
                <a:spcPts val="0"/>
              </a:spcBef>
              <a:spcAft>
                <a:spcPts val="2000"/>
              </a:spcAft>
              <a:buClrTx/>
              <a:buSzTx/>
              <a:buFontTx/>
              <a:buNone/>
              <a:tabLst/>
              <a:defRPr/>
            </a:pPr>
            <a:r>
              <a:rPr kumimoji="0" lang="en-US" sz="3200" b="0" i="0" u="none" strike="noStrike" kern="1200" cap="none" spc="0" normalizeH="0" baseline="0" noProof="0">
                <a:ln>
                  <a:noFill/>
                </a:ln>
                <a:solidFill>
                  <a:srgbClr val="E7E6E6"/>
                </a:solidFill>
                <a:effectLst/>
                <a:uLnTx/>
                <a:uFillTx/>
                <a:latin typeface="Calibri" panose="020F0502020204030204"/>
                <a:ea typeface="+mn-ea"/>
                <a:cs typeface="+mn-cs"/>
              </a:rPr>
              <a:t>Clearinghouse Materials</a:t>
            </a:r>
          </a:p>
          <a:p>
            <a:pPr marL="457200" marR="0" lvl="0" indent="-457200" algn="l" defTabSz="914400" rtl="0" eaLnBrk="1" fontAlgn="auto" latinLnBrk="0" hangingPunct="1">
              <a:lnSpc>
                <a:spcPts val="3200"/>
              </a:lnSpc>
              <a:spcBef>
                <a:spcPts val="0"/>
              </a:spcBef>
              <a:spcAft>
                <a:spcPts val="20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E7E6E6"/>
                </a:solidFill>
                <a:effectLst/>
                <a:uLnTx/>
                <a:uFillTx/>
                <a:latin typeface="Calibri" panose="020F0502020204030204"/>
                <a:ea typeface="+mn-ea"/>
                <a:cs typeface="+mn-cs"/>
              </a:rPr>
              <a:t>Postcard</a:t>
            </a:r>
          </a:p>
          <a:p>
            <a:pPr marL="457200" marR="0" lvl="0" indent="-457200" algn="l" defTabSz="914400" rtl="0" eaLnBrk="1" fontAlgn="auto" latinLnBrk="0" hangingPunct="1">
              <a:lnSpc>
                <a:spcPts val="3200"/>
              </a:lnSpc>
              <a:spcBef>
                <a:spcPts val="0"/>
              </a:spcBef>
              <a:spcAft>
                <a:spcPts val="20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E7E6E6"/>
                </a:solidFill>
                <a:effectLst/>
                <a:uLnTx/>
                <a:uFillTx/>
                <a:latin typeface="Calibri" panose="020F0502020204030204"/>
                <a:ea typeface="+mn-ea"/>
                <a:cs typeface="+mn-cs"/>
              </a:rPr>
              <a:t>Posters</a:t>
            </a:r>
          </a:p>
          <a:p>
            <a:pPr marL="457200" marR="0" lvl="0" indent="-457200" algn="l" defTabSz="914400" rtl="0" eaLnBrk="1" fontAlgn="auto" latinLnBrk="0" hangingPunct="1">
              <a:lnSpc>
                <a:spcPts val="3200"/>
              </a:lnSpc>
              <a:spcBef>
                <a:spcPts val="0"/>
              </a:spcBef>
              <a:spcAft>
                <a:spcPts val="20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E7E6E6"/>
                </a:solidFill>
                <a:effectLst/>
                <a:uLnTx/>
                <a:uFillTx/>
                <a:latin typeface="Calibri" panose="020F0502020204030204"/>
                <a:ea typeface="+mn-ea"/>
                <a:cs typeface="+mn-cs"/>
              </a:rPr>
              <a:t>Rescue breathing masks</a:t>
            </a:r>
          </a:p>
          <a:p>
            <a:pPr marL="457200" marR="0" lvl="0" indent="-457200" algn="l" defTabSz="914400" rtl="0" eaLnBrk="1" fontAlgn="auto" latinLnBrk="0" hangingPunct="1">
              <a:lnSpc>
                <a:spcPts val="3200"/>
              </a:lnSpc>
              <a:spcBef>
                <a:spcPts val="0"/>
              </a:spcBef>
              <a:spcAft>
                <a:spcPts val="20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E7E6E6"/>
                </a:solidFill>
                <a:effectLst/>
                <a:uLnTx/>
                <a:uFillTx/>
                <a:latin typeface="Calibri" panose="020F0502020204030204"/>
                <a:ea typeface="+mn-ea"/>
                <a:cs typeface="+mn-cs"/>
              </a:rPr>
              <a:t>Wallet Cards</a:t>
            </a:r>
          </a:p>
          <a:p>
            <a:pPr marL="914400" marR="0" lvl="1" indent="-457200" algn="l" defTabSz="914400" rtl="0" eaLnBrk="1" fontAlgn="auto" latinLnBrk="0" hangingPunct="1">
              <a:lnSpc>
                <a:spcPts val="3200"/>
              </a:lnSpc>
              <a:spcBef>
                <a:spcPts val="0"/>
              </a:spcBef>
              <a:spcAft>
                <a:spcPts val="20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E7E6E6"/>
                </a:solidFill>
                <a:effectLst/>
                <a:uLnTx/>
                <a:uFillTx/>
                <a:latin typeface="Calibri" panose="020F0502020204030204"/>
                <a:ea typeface="+mn-ea"/>
                <a:cs typeface="+mn-cs"/>
              </a:rPr>
              <a:t>Fentanyl test strips</a:t>
            </a:r>
          </a:p>
          <a:p>
            <a:pPr marL="914400" marR="0" lvl="1" indent="-457200" algn="l" defTabSz="914400" rtl="0" eaLnBrk="1" fontAlgn="auto" latinLnBrk="0" hangingPunct="1">
              <a:lnSpc>
                <a:spcPts val="3200"/>
              </a:lnSpc>
              <a:spcBef>
                <a:spcPts val="0"/>
              </a:spcBef>
              <a:spcAft>
                <a:spcPts val="20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E7E6E6"/>
                </a:solidFill>
                <a:effectLst/>
                <a:uLnTx/>
                <a:uFillTx/>
                <a:latin typeface="Calibri" panose="020F0502020204030204"/>
                <a:ea typeface="+mn-ea"/>
                <a:cs typeface="+mn-cs"/>
              </a:rPr>
              <a:t>Stop an OD</a:t>
            </a:r>
          </a:p>
        </p:txBody>
      </p:sp>
      <p:pic>
        <p:nvPicPr>
          <p:cNvPr id="13" name="Picture 12">
            <a:extLst>
              <a:ext uri="{FF2B5EF4-FFF2-40B4-BE49-F238E27FC236}">
                <a16:creationId xmlns:a16="http://schemas.microsoft.com/office/drawing/2014/main" id="{A02429E9-5F68-EF43-27A2-98E443B55DF4}"/>
              </a:ext>
            </a:extLst>
          </p:cNvPr>
          <p:cNvPicPr>
            <a:picLocks noChangeAspect="1"/>
          </p:cNvPicPr>
          <p:nvPr/>
        </p:nvPicPr>
        <p:blipFill rotWithShape="1">
          <a:blip r:embed="rId4"/>
          <a:srcRect t="3063" b="2421"/>
          <a:stretch/>
        </p:blipFill>
        <p:spPr>
          <a:xfrm>
            <a:off x="626870" y="5126001"/>
            <a:ext cx="7629362" cy="1366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72C072CD-D18D-F49C-4BC6-F65494D9D1C8}"/>
              </a:ext>
            </a:extLst>
          </p:cNvPr>
          <p:cNvPicPr>
            <a:picLocks noChangeAspect="1"/>
          </p:cNvPicPr>
          <p:nvPr/>
        </p:nvPicPr>
        <p:blipFill rotWithShape="1">
          <a:blip r:embed="rId5"/>
          <a:srcRect r="1363"/>
          <a:stretch/>
        </p:blipFill>
        <p:spPr>
          <a:xfrm>
            <a:off x="8512290" y="247609"/>
            <a:ext cx="3255846" cy="5029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8C6AB062-5093-3388-28B7-85A8B28299F0}"/>
              </a:ext>
            </a:extLst>
          </p:cNvPr>
          <p:cNvPicPr>
            <a:picLocks noChangeAspect="1"/>
          </p:cNvPicPr>
          <p:nvPr/>
        </p:nvPicPr>
        <p:blipFill>
          <a:blip r:embed="rId6"/>
          <a:stretch>
            <a:fillRect/>
          </a:stretch>
        </p:blipFill>
        <p:spPr>
          <a:xfrm>
            <a:off x="5371718" y="1739703"/>
            <a:ext cx="2628455" cy="175605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83634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768DD-5946-5FA7-E9C1-DBF2A186E95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477B855-9D3B-1F50-C0C2-9375DAB89DDD}"/>
              </a:ext>
            </a:extLst>
          </p:cNvPr>
          <p:cNvSpPr/>
          <p:nvPr/>
        </p:nvSpPr>
        <p:spPr>
          <a:xfrm>
            <a:off x="0" y="1246182"/>
            <a:ext cx="12192000" cy="562619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833AD-4C58-946C-E39F-4E84B7BB0F06}"/>
              </a:ext>
            </a:extLst>
          </p:cNvPr>
          <p:cNvSpPr>
            <a:spLocks noGrp="1"/>
          </p:cNvSpPr>
          <p:nvPr>
            <p:ph type="title"/>
          </p:nvPr>
        </p:nvSpPr>
        <p:spPr>
          <a:xfrm>
            <a:off x="1083129" y="-2268"/>
            <a:ext cx="10515600" cy="1325563"/>
          </a:xfrm>
        </p:spPr>
        <p:txBody>
          <a:bodyPr/>
          <a:lstStyle/>
          <a:p>
            <a:r>
              <a:rPr lang="en-US">
                <a:solidFill>
                  <a:schemeClr val="tx2"/>
                </a:solidFill>
                <a:latin typeface="Roboto Medium"/>
              </a:rPr>
              <a:t>Additional Resources</a:t>
            </a:r>
          </a:p>
        </p:txBody>
      </p:sp>
      <p:sp>
        <p:nvSpPr>
          <p:cNvPr id="4" name="Slide Number Placeholder 3">
            <a:extLst>
              <a:ext uri="{FF2B5EF4-FFF2-40B4-BE49-F238E27FC236}">
                <a16:creationId xmlns:a16="http://schemas.microsoft.com/office/drawing/2014/main" id="{AD8B342E-5D94-049F-B146-E736949A41F3}"/>
              </a:ext>
            </a:extLst>
          </p:cNvPr>
          <p:cNvSpPr>
            <a:spLocks noGrp="1"/>
          </p:cNvSpPr>
          <p:nvPr>
            <p:ph type="sldNum" sz="quarter" idx="12"/>
          </p:nvPr>
        </p:nvSpPr>
        <p:spPr/>
        <p:txBody>
          <a:bodyPr/>
          <a:lstStyle/>
          <a:p>
            <a:fld id="{CDAB618C-C30C-9546-A470-A28181F8AE7A}" type="slidenum">
              <a:rPr lang="en-US" smtClean="0"/>
              <a:t>41</a:t>
            </a:fld>
            <a:endParaRPr lang="en-US"/>
          </a:p>
        </p:txBody>
      </p:sp>
      <p:sp>
        <p:nvSpPr>
          <p:cNvPr id="10" name="TextBox 9">
            <a:extLst>
              <a:ext uri="{FF2B5EF4-FFF2-40B4-BE49-F238E27FC236}">
                <a16:creationId xmlns:a16="http://schemas.microsoft.com/office/drawing/2014/main" id="{345CD759-751D-6EDE-932F-32E86E00E7DB}"/>
              </a:ext>
            </a:extLst>
          </p:cNvPr>
          <p:cNvSpPr txBox="1"/>
          <p:nvPr/>
        </p:nvSpPr>
        <p:spPr>
          <a:xfrm>
            <a:off x="5719383" y="2203223"/>
            <a:ext cx="604519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Roboto Medium"/>
                <a:ea typeface="Roboto Medium"/>
                <a:cs typeface="Roboto Medium"/>
                <a:hlinkClick r:id="rId2">
                  <a:extLst>
                    <a:ext uri="{A12FA001-AC4F-418D-AE19-62706E023703}">
                      <ahyp:hlinkClr xmlns:ahyp="http://schemas.microsoft.com/office/drawing/2018/hyperlinkcolor" val="tx"/>
                    </a:ext>
                  </a:extLst>
                </a:hlinkClick>
              </a:rPr>
              <a:t>safe-spot.me</a:t>
            </a:r>
            <a:r>
              <a:rPr lang="en-US" sz="3200" dirty="0">
                <a:latin typeface="Roboto Medium"/>
                <a:ea typeface="Roboto Medium"/>
                <a:cs typeface="Roboto Medium"/>
              </a:rPr>
              <a:t>  </a:t>
            </a:r>
            <a:endParaRPr lang="en-US">
              <a:cs typeface="Calibri"/>
            </a:endParaRPr>
          </a:p>
          <a:p>
            <a:pPr algn="l"/>
            <a:r>
              <a:rPr lang="en-US" sz="3200">
                <a:solidFill>
                  <a:schemeClr val="tx1">
                    <a:lumMod val="65000"/>
                    <a:lumOff val="35000"/>
                  </a:schemeClr>
                </a:solidFill>
                <a:latin typeface="Roboto Medium"/>
                <a:ea typeface="Roboto Medium"/>
                <a:cs typeface="Calibri"/>
              </a:rPr>
              <a:t>800.972.0590</a:t>
            </a:r>
            <a:endParaRPr lang="en-US" dirty="0">
              <a:solidFill>
                <a:schemeClr val="tx1">
                  <a:lumMod val="65000"/>
                  <a:lumOff val="35000"/>
                </a:schemeClr>
              </a:solidFill>
              <a:latin typeface="Calibri"/>
              <a:ea typeface="Roboto Medium"/>
              <a:cs typeface="Calibri"/>
            </a:endParaRPr>
          </a:p>
          <a:p>
            <a:endParaRPr lang="en-US" sz="3200">
              <a:solidFill>
                <a:schemeClr val="tx1">
                  <a:lumMod val="65000"/>
                  <a:lumOff val="35000"/>
                </a:schemeClr>
              </a:solidFill>
              <a:latin typeface="Roboto Medium"/>
              <a:ea typeface="Roboto Medium"/>
              <a:cs typeface="+mn-lt"/>
            </a:endParaRPr>
          </a:p>
          <a:p>
            <a:r>
              <a:rPr lang="en-US" sz="3200" b="1" dirty="0">
                <a:solidFill>
                  <a:schemeClr val="tx1">
                    <a:lumMod val="65000"/>
                    <a:lumOff val="35000"/>
                  </a:schemeClr>
                </a:solidFill>
                <a:latin typeface="Roboto"/>
                <a:ea typeface="+mn-lt"/>
                <a:cs typeface="+mn-lt"/>
              </a:rPr>
              <a:t>Virtual spotting / overdose detection service for people who use drugs.</a:t>
            </a:r>
          </a:p>
          <a:p>
            <a:endParaRPr lang="en-US" sz="3200" b="1" dirty="0">
              <a:solidFill>
                <a:schemeClr val="tx1">
                  <a:lumMod val="65000"/>
                  <a:lumOff val="35000"/>
                </a:schemeClr>
              </a:solidFill>
              <a:latin typeface="Roboto"/>
              <a:ea typeface="+mn-lt"/>
              <a:cs typeface="+mn-lt"/>
            </a:endParaRPr>
          </a:p>
          <a:p>
            <a:r>
              <a:rPr lang="en-US" sz="2000" dirty="0">
                <a:solidFill>
                  <a:schemeClr val="tx1">
                    <a:lumMod val="65000"/>
                    <a:lumOff val="35000"/>
                  </a:schemeClr>
                </a:solidFill>
                <a:latin typeface="Roboto"/>
                <a:ea typeface="+mn-lt"/>
                <a:cs typeface="+mn-lt"/>
              </a:rPr>
              <a:t>*Formerly known as the Massachusetts Overdose Prevention Helpline</a:t>
            </a:r>
          </a:p>
        </p:txBody>
      </p:sp>
      <p:pic>
        <p:nvPicPr>
          <p:cNvPr id="3" name="Picture 2">
            <a:extLst>
              <a:ext uri="{FF2B5EF4-FFF2-40B4-BE49-F238E27FC236}">
                <a16:creationId xmlns:a16="http://schemas.microsoft.com/office/drawing/2014/main" id="{F2F1072A-CB53-DB54-7AE6-0B56F44E804B}"/>
              </a:ext>
            </a:extLst>
          </p:cNvPr>
          <p:cNvPicPr>
            <a:picLocks noChangeAspect="1"/>
          </p:cNvPicPr>
          <p:nvPr/>
        </p:nvPicPr>
        <p:blipFill>
          <a:blip r:embed="rId3"/>
          <a:stretch>
            <a:fillRect/>
          </a:stretch>
        </p:blipFill>
        <p:spPr>
          <a:xfrm>
            <a:off x="813759" y="2510102"/>
            <a:ext cx="4109048" cy="3131758"/>
          </a:xfrm>
          <a:prstGeom prst="rect">
            <a:avLst/>
          </a:prstGeom>
        </p:spPr>
      </p:pic>
    </p:spTree>
    <p:extLst>
      <p:ext uri="{BB962C8B-B14F-4D97-AF65-F5344CB8AC3E}">
        <p14:creationId xmlns:p14="http://schemas.microsoft.com/office/powerpoint/2010/main" val="255891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8D0C5-5304-4D43-9DD1-CD42ECA1BDB8}"/>
              </a:ext>
            </a:extLst>
          </p:cNvPr>
          <p:cNvSpPr/>
          <p:nvPr/>
        </p:nvSpPr>
        <p:spPr>
          <a:xfrm>
            <a:off x="0" y="1234885"/>
            <a:ext cx="12192000" cy="5623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F2C9AA-C4B2-4A4D-B6FE-7536147B6FAA}"/>
              </a:ext>
            </a:extLst>
          </p:cNvPr>
          <p:cNvSpPr>
            <a:spLocks noGrp="1"/>
          </p:cNvSpPr>
          <p:nvPr>
            <p:ph type="title"/>
          </p:nvPr>
        </p:nvSpPr>
        <p:spPr/>
        <p:txBody>
          <a:bodyPr/>
          <a:lstStyle/>
          <a:p>
            <a:r>
              <a:rPr lang="en-US">
                <a:latin typeface="Roboto Medium"/>
              </a:rPr>
              <a:t>Additional Resources</a:t>
            </a:r>
          </a:p>
        </p:txBody>
      </p:sp>
      <p:sp>
        <p:nvSpPr>
          <p:cNvPr id="4" name="Slide Number Placeholder 3">
            <a:extLst>
              <a:ext uri="{FF2B5EF4-FFF2-40B4-BE49-F238E27FC236}">
                <a16:creationId xmlns:a16="http://schemas.microsoft.com/office/drawing/2014/main" id="{16723671-C342-674E-9BBA-DDB79DC37187}"/>
              </a:ext>
            </a:extLst>
          </p:cNvPr>
          <p:cNvSpPr>
            <a:spLocks noGrp="1"/>
          </p:cNvSpPr>
          <p:nvPr>
            <p:ph type="sldNum" sz="quarter" idx="12"/>
          </p:nvPr>
        </p:nvSpPr>
        <p:spPr/>
        <p:txBody>
          <a:bodyPr/>
          <a:lstStyle/>
          <a:p>
            <a:fld id="{CDAB618C-C30C-9546-A470-A28181F8AE7A}" type="slidenum">
              <a:rPr lang="en-US" smtClean="0"/>
              <a:t>42</a:t>
            </a:fld>
            <a:endParaRPr lang="en-US"/>
          </a:p>
        </p:txBody>
      </p:sp>
      <p:sp>
        <p:nvSpPr>
          <p:cNvPr id="6" name="Rectangle 5">
            <a:extLst>
              <a:ext uri="{FF2B5EF4-FFF2-40B4-BE49-F238E27FC236}">
                <a16:creationId xmlns:a16="http://schemas.microsoft.com/office/drawing/2014/main" id="{96022815-FD2E-D84F-BA84-A5272C34EB25}"/>
              </a:ext>
            </a:extLst>
          </p:cNvPr>
          <p:cNvSpPr/>
          <p:nvPr/>
        </p:nvSpPr>
        <p:spPr>
          <a:xfrm>
            <a:off x="487028" y="1748589"/>
            <a:ext cx="5542201" cy="4607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5" name="Group 14">
            <a:extLst>
              <a:ext uri="{FF2B5EF4-FFF2-40B4-BE49-F238E27FC236}">
                <a16:creationId xmlns:a16="http://schemas.microsoft.com/office/drawing/2014/main" id="{A822D590-1A6C-48B3-8C18-4BA921DD9684}"/>
              </a:ext>
            </a:extLst>
          </p:cNvPr>
          <p:cNvGrpSpPr/>
          <p:nvPr/>
        </p:nvGrpSpPr>
        <p:grpSpPr>
          <a:xfrm>
            <a:off x="6232704" y="1748589"/>
            <a:ext cx="5542201" cy="4848511"/>
            <a:chOff x="6232704" y="1748589"/>
            <a:chExt cx="5542201" cy="4848511"/>
          </a:xfrm>
        </p:grpSpPr>
        <p:sp>
          <p:nvSpPr>
            <p:cNvPr id="18" name="TextBox 17">
              <a:extLst>
                <a:ext uri="{FF2B5EF4-FFF2-40B4-BE49-F238E27FC236}">
                  <a16:creationId xmlns:a16="http://schemas.microsoft.com/office/drawing/2014/main" id="{C71FBFFA-0C84-4DB5-993E-EB21C2184C7B}"/>
                </a:ext>
              </a:extLst>
            </p:cNvPr>
            <p:cNvSpPr txBox="1"/>
            <p:nvPr/>
          </p:nvSpPr>
          <p:spPr>
            <a:xfrm>
              <a:off x="7234989" y="2100510"/>
              <a:ext cx="3593431" cy="1384995"/>
            </a:xfrm>
            <a:prstGeom prst="rect">
              <a:avLst/>
            </a:prstGeom>
            <a:noFill/>
          </p:spPr>
          <p:txBody>
            <a:bodyPr wrap="square" rtlCol="0">
              <a:spAutoFit/>
            </a:bodyPr>
            <a:lstStyle/>
            <a:p>
              <a:pPr algn="ctr"/>
              <a:r>
                <a:rPr lang="en-US" sz="2800" b="1">
                  <a:solidFill>
                    <a:srgbClr val="313D50"/>
                  </a:solidFill>
                  <a:latin typeface="Roboto"/>
                </a:rPr>
                <a:t>Massachusetts Health Promotion Clearinghouse</a:t>
              </a:r>
            </a:p>
          </p:txBody>
        </p:sp>
        <p:sp>
          <p:nvSpPr>
            <p:cNvPr id="16" name="Rectangle 15">
              <a:extLst>
                <a:ext uri="{FF2B5EF4-FFF2-40B4-BE49-F238E27FC236}">
                  <a16:creationId xmlns:a16="http://schemas.microsoft.com/office/drawing/2014/main" id="{F8C13773-FC08-487F-B4CF-64AA5F8E59CF}"/>
                </a:ext>
              </a:extLst>
            </p:cNvPr>
            <p:cNvSpPr/>
            <p:nvPr/>
          </p:nvSpPr>
          <p:spPr>
            <a:xfrm>
              <a:off x="6232704" y="1748589"/>
              <a:ext cx="5542201" cy="4607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AAC8A528-E193-428C-A283-B72E102471F4}"/>
                </a:ext>
              </a:extLst>
            </p:cNvPr>
            <p:cNvSpPr txBox="1">
              <a:spLocks/>
            </p:cNvSpPr>
            <p:nvPr/>
          </p:nvSpPr>
          <p:spPr>
            <a:xfrm>
              <a:off x="6823664" y="3515744"/>
              <a:ext cx="4355077" cy="308135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Clr>
                  <a:schemeClr val="accent3"/>
                </a:buClr>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System Font Regular"/>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Aft>
                  <a:spcPts val="600"/>
                </a:spcAft>
              </a:pPr>
              <a:endParaRPr lang="en-US" sz="2100" b="1">
                <a:latin typeface="Roboto Medium"/>
                <a:ea typeface="Roboto Light" panose="02000000000000000000" pitchFamily="2" charset="0"/>
                <a:cs typeface="Roboto Light" panose="02000000000000000000" pitchFamily="2" charset="0"/>
              </a:endParaRPr>
            </a:p>
          </p:txBody>
        </p:sp>
      </p:grpSp>
      <p:sp>
        <p:nvSpPr>
          <p:cNvPr id="19" name="Rectangle 18">
            <a:extLst>
              <a:ext uri="{FF2B5EF4-FFF2-40B4-BE49-F238E27FC236}">
                <a16:creationId xmlns:a16="http://schemas.microsoft.com/office/drawing/2014/main" id="{041AA570-F62A-4746-996E-327719C8C7C7}"/>
              </a:ext>
            </a:extLst>
          </p:cNvPr>
          <p:cNvSpPr/>
          <p:nvPr/>
        </p:nvSpPr>
        <p:spPr>
          <a:xfrm>
            <a:off x="6452175" y="4791817"/>
            <a:ext cx="5098054" cy="120802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100" b="1">
                <a:latin typeface="Roboto Light"/>
                <a:ea typeface="Tahoma"/>
                <a:cs typeface="Tahoma"/>
              </a:rPr>
              <a:t>Community Naloxone Purchasing Program</a:t>
            </a:r>
          </a:p>
          <a:p>
            <a:pPr>
              <a:lnSpc>
                <a:spcPct val="90000"/>
              </a:lnSpc>
              <a:spcAft>
                <a:spcPts val="600"/>
              </a:spcAft>
            </a:pPr>
            <a:r>
              <a:rPr lang="en-US" b="1">
                <a:latin typeface="Roboto Light"/>
                <a:ea typeface="Tahoma"/>
                <a:cs typeface="Tahoma"/>
                <a:hlinkClick r:id="rId2"/>
              </a:rPr>
              <a:t>https://www.mass.gov/service-details/community-naloxone-purchasing-program-cnpp</a:t>
            </a:r>
            <a:r>
              <a:rPr lang="en-US" b="1">
                <a:latin typeface="Roboto Light"/>
                <a:ea typeface="Tahoma"/>
                <a:cs typeface="Tahoma"/>
              </a:rPr>
              <a:t> </a:t>
            </a:r>
          </a:p>
        </p:txBody>
      </p:sp>
      <p:pic>
        <p:nvPicPr>
          <p:cNvPr id="3" name="Picture 7">
            <a:extLst>
              <a:ext uri="{FF2B5EF4-FFF2-40B4-BE49-F238E27FC236}">
                <a16:creationId xmlns:a16="http://schemas.microsoft.com/office/drawing/2014/main" id="{47C33B2A-F039-4E01-8CD7-33D5CC0A30A9}"/>
              </a:ext>
            </a:extLst>
          </p:cNvPr>
          <p:cNvPicPr>
            <a:picLocks noChangeAspect="1"/>
          </p:cNvPicPr>
          <p:nvPr/>
        </p:nvPicPr>
        <p:blipFill>
          <a:blip r:embed="rId3"/>
          <a:stretch>
            <a:fillRect/>
          </a:stretch>
        </p:blipFill>
        <p:spPr>
          <a:xfrm>
            <a:off x="940378" y="1904014"/>
            <a:ext cx="4648199" cy="2357244"/>
          </a:xfrm>
          <a:prstGeom prst="rect">
            <a:avLst/>
          </a:prstGeom>
        </p:spPr>
      </p:pic>
      <p:pic>
        <p:nvPicPr>
          <p:cNvPr id="8" name="Picture 8" descr="Text&#10;&#10;Description automatically generated">
            <a:extLst>
              <a:ext uri="{FF2B5EF4-FFF2-40B4-BE49-F238E27FC236}">
                <a16:creationId xmlns:a16="http://schemas.microsoft.com/office/drawing/2014/main" id="{F0F219A3-1765-4995-8614-A2703CA8E2F7}"/>
              </a:ext>
            </a:extLst>
          </p:cNvPr>
          <p:cNvPicPr>
            <a:picLocks noChangeAspect="1"/>
          </p:cNvPicPr>
          <p:nvPr/>
        </p:nvPicPr>
        <p:blipFill>
          <a:blip r:embed="rId4"/>
          <a:stretch>
            <a:fillRect/>
          </a:stretch>
        </p:blipFill>
        <p:spPr>
          <a:xfrm>
            <a:off x="1269423" y="4439895"/>
            <a:ext cx="3981450" cy="1918097"/>
          </a:xfrm>
          <a:prstGeom prst="rect">
            <a:avLst/>
          </a:prstGeom>
        </p:spPr>
      </p:pic>
      <p:pic>
        <p:nvPicPr>
          <p:cNvPr id="2050" name="Picture 2" descr="Department of Public Health | Mass.gov">
            <a:extLst>
              <a:ext uri="{FF2B5EF4-FFF2-40B4-BE49-F238E27FC236}">
                <a16:creationId xmlns:a16="http://schemas.microsoft.com/office/drawing/2014/main" id="{FAA33B5E-16D9-482A-965D-F6084A1F20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8379" y="1898701"/>
            <a:ext cx="2605646" cy="260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28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E2020-A62D-2244-994B-492FE3CD4EAA}"/>
              </a:ext>
            </a:extLst>
          </p:cNvPr>
          <p:cNvSpPr>
            <a:spLocks noGrp="1"/>
          </p:cNvSpPr>
          <p:nvPr>
            <p:ph type="title"/>
          </p:nvPr>
        </p:nvSpPr>
        <p:spPr>
          <a:xfrm>
            <a:off x="834483" y="1543962"/>
            <a:ext cx="8173002" cy="2852737"/>
          </a:xfrm>
        </p:spPr>
        <p:txBody>
          <a:bodyPr>
            <a:normAutofit/>
          </a:bodyPr>
          <a:lstStyle/>
          <a:p>
            <a:r>
              <a:rPr lang="en-US">
                <a:latin typeface="Roboto Light"/>
                <a:ea typeface="Roboto Light"/>
              </a:rPr>
              <a:t>THANK YOU!</a:t>
            </a:r>
            <a:endParaRPr lang="en-US"/>
          </a:p>
        </p:txBody>
      </p:sp>
      <p:sp>
        <p:nvSpPr>
          <p:cNvPr id="6" name="Text Placeholder 5">
            <a:extLst>
              <a:ext uri="{FF2B5EF4-FFF2-40B4-BE49-F238E27FC236}">
                <a16:creationId xmlns:a16="http://schemas.microsoft.com/office/drawing/2014/main" id="{94D39C3A-F694-2E47-8101-83A4C5266DA4}"/>
              </a:ext>
            </a:extLst>
          </p:cNvPr>
          <p:cNvSpPr>
            <a:spLocks noGrp="1"/>
          </p:cNvSpPr>
          <p:nvPr>
            <p:ph type="body" idx="1"/>
          </p:nvPr>
        </p:nvSpPr>
        <p:spPr/>
        <p:txBody>
          <a:bodyPr vert="horz" lIns="91440" tIns="45720" rIns="91440" bIns="45720" rtlCol="0" anchor="t">
            <a:normAutofit fontScale="92500" lnSpcReduction="10000"/>
          </a:bodyPr>
          <a:lstStyle/>
          <a:p>
            <a:r>
              <a:rPr lang="en-US">
                <a:latin typeface="Roboto Medium"/>
                <a:ea typeface="Roboto Medium"/>
                <a:cs typeface="Roboto Medium"/>
              </a:rPr>
              <a:t>Please fill out our BRIEF survey to help improve this training!</a:t>
            </a:r>
            <a:endParaRPr lang="en-US">
              <a:latin typeface="Roboto Medium"/>
              <a:ea typeface="Roboto Medium"/>
            </a:endParaRPr>
          </a:p>
          <a:p>
            <a:r>
              <a:rPr lang="en-US">
                <a:latin typeface="Roboto Medium"/>
                <a:ea typeface="Roboto Medium"/>
                <a:cs typeface="Roboto Medium"/>
              </a:rPr>
              <a:t>Be on the lookout for a follow-up email from us!</a:t>
            </a:r>
          </a:p>
          <a:p>
            <a:endParaRPr lang="en-US">
              <a:latin typeface="Roboto Medium"/>
              <a:ea typeface="Roboto Medium"/>
            </a:endParaRPr>
          </a:p>
        </p:txBody>
      </p:sp>
    </p:spTree>
    <p:extLst>
      <p:ext uri="{BB962C8B-B14F-4D97-AF65-F5344CB8AC3E}">
        <p14:creationId xmlns:p14="http://schemas.microsoft.com/office/powerpoint/2010/main" val="310335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E2020-A62D-2244-994B-492FE3CD4EAA}"/>
              </a:ext>
            </a:extLst>
          </p:cNvPr>
          <p:cNvSpPr>
            <a:spLocks noGrp="1"/>
          </p:cNvSpPr>
          <p:nvPr>
            <p:ph type="title"/>
          </p:nvPr>
        </p:nvSpPr>
        <p:spPr/>
        <p:txBody>
          <a:bodyPr/>
          <a:lstStyle/>
          <a:p>
            <a:r>
              <a:rPr lang="en-US"/>
              <a:t>AGENDA &amp; OBJECTIVES</a:t>
            </a:r>
          </a:p>
        </p:txBody>
      </p:sp>
      <p:sp>
        <p:nvSpPr>
          <p:cNvPr id="6" name="Text Placeholder 5">
            <a:extLst>
              <a:ext uri="{FF2B5EF4-FFF2-40B4-BE49-F238E27FC236}">
                <a16:creationId xmlns:a16="http://schemas.microsoft.com/office/drawing/2014/main" id="{94D39C3A-F694-2E47-8101-83A4C5266DA4}"/>
              </a:ext>
            </a:extLst>
          </p:cNvPr>
          <p:cNvSpPr>
            <a:spLocks noGrp="1"/>
          </p:cNvSpPr>
          <p:nvPr>
            <p:ph type="body" idx="1"/>
          </p:nvPr>
        </p:nvSpPr>
        <p:spPr/>
        <p:txBody>
          <a:bodyPr/>
          <a:lstStyle/>
          <a:p>
            <a:r>
              <a:rPr lang="en-US"/>
              <a:t>Part 1: Overdose Rescue</a:t>
            </a:r>
          </a:p>
        </p:txBody>
      </p:sp>
    </p:spTree>
    <p:extLst>
      <p:ext uri="{BB962C8B-B14F-4D97-AF65-F5344CB8AC3E}">
        <p14:creationId xmlns:p14="http://schemas.microsoft.com/office/powerpoint/2010/main" val="178063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7E686CFC-F459-A24B-8309-D714F4DA2AE4}"/>
              </a:ext>
            </a:extLst>
          </p:cNvPr>
          <p:cNvSpPr/>
          <p:nvPr/>
        </p:nvSpPr>
        <p:spPr>
          <a:xfrm>
            <a:off x="0" y="1239351"/>
            <a:ext cx="12192000" cy="5623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71D61CD6-1779-334C-AA0A-32836E195AD7}"/>
              </a:ext>
            </a:extLst>
          </p:cNvPr>
          <p:cNvGrpSpPr/>
          <p:nvPr/>
        </p:nvGrpSpPr>
        <p:grpSpPr>
          <a:xfrm>
            <a:off x="508437" y="1590972"/>
            <a:ext cx="11244807" cy="4767547"/>
            <a:chOff x="473597" y="1588803"/>
            <a:chExt cx="8441127" cy="5033281"/>
          </a:xfrm>
        </p:grpSpPr>
        <p:grpSp>
          <p:nvGrpSpPr>
            <p:cNvPr id="70" name="Group 69">
              <a:extLst>
                <a:ext uri="{FF2B5EF4-FFF2-40B4-BE49-F238E27FC236}">
                  <a16:creationId xmlns:a16="http://schemas.microsoft.com/office/drawing/2014/main" id="{569B8DD5-FE14-BF4F-89BC-3ACF656CFC69}"/>
                </a:ext>
              </a:extLst>
            </p:cNvPr>
            <p:cNvGrpSpPr/>
            <p:nvPr/>
          </p:nvGrpSpPr>
          <p:grpSpPr>
            <a:xfrm>
              <a:off x="473597" y="1588803"/>
              <a:ext cx="8441127" cy="2449107"/>
              <a:chOff x="473597" y="1725328"/>
              <a:chExt cx="7411447" cy="1703672"/>
            </a:xfrm>
          </p:grpSpPr>
          <p:sp>
            <p:nvSpPr>
              <p:cNvPr id="75" name="Rectangle 74">
                <a:extLst>
                  <a:ext uri="{FF2B5EF4-FFF2-40B4-BE49-F238E27FC236}">
                    <a16:creationId xmlns:a16="http://schemas.microsoft.com/office/drawing/2014/main" id="{31FDC3A7-E8D5-2546-8C40-6CF4F79E9D42}"/>
                  </a:ext>
                </a:extLst>
              </p:cNvPr>
              <p:cNvSpPr/>
              <p:nvPr/>
            </p:nvSpPr>
            <p:spPr>
              <a:xfrm>
                <a:off x="473597"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0DC8D784-6D34-524A-90C5-8D0D13160891}"/>
                  </a:ext>
                </a:extLst>
              </p:cNvPr>
              <p:cNvSpPr/>
              <p:nvPr/>
            </p:nvSpPr>
            <p:spPr>
              <a:xfrm>
                <a:off x="2984884"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E9B0F63-6AE5-C44A-B2A1-114B9B44B081}"/>
                  </a:ext>
                </a:extLst>
              </p:cNvPr>
              <p:cNvSpPr/>
              <p:nvPr/>
            </p:nvSpPr>
            <p:spPr>
              <a:xfrm>
                <a:off x="5496171"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82037C5E-152A-5641-8109-E9EBCD81B2E6}"/>
                </a:ext>
              </a:extLst>
            </p:cNvPr>
            <p:cNvGrpSpPr/>
            <p:nvPr/>
          </p:nvGrpSpPr>
          <p:grpSpPr>
            <a:xfrm>
              <a:off x="473597" y="4172977"/>
              <a:ext cx="8441126" cy="2449107"/>
              <a:chOff x="473597" y="1725328"/>
              <a:chExt cx="7411447" cy="1703672"/>
            </a:xfrm>
          </p:grpSpPr>
          <p:sp>
            <p:nvSpPr>
              <p:cNvPr id="72" name="Rectangle 71">
                <a:extLst>
                  <a:ext uri="{FF2B5EF4-FFF2-40B4-BE49-F238E27FC236}">
                    <a16:creationId xmlns:a16="http://schemas.microsoft.com/office/drawing/2014/main" id="{29D5C9C9-B481-EE41-918D-B24F2ED0FB17}"/>
                  </a:ext>
                </a:extLst>
              </p:cNvPr>
              <p:cNvSpPr/>
              <p:nvPr/>
            </p:nvSpPr>
            <p:spPr>
              <a:xfrm>
                <a:off x="473597"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EC12971-5BFA-5944-A2BC-A9C1B1F563FE}"/>
                  </a:ext>
                </a:extLst>
              </p:cNvPr>
              <p:cNvSpPr/>
              <p:nvPr/>
            </p:nvSpPr>
            <p:spPr>
              <a:xfrm>
                <a:off x="2984884"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D17F1BA-49D7-BD4B-B3C2-A1E1A791589E}"/>
                  </a:ext>
                </a:extLst>
              </p:cNvPr>
              <p:cNvSpPr/>
              <p:nvPr/>
            </p:nvSpPr>
            <p:spPr>
              <a:xfrm>
                <a:off x="5496171"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956E1653-834F-4141-90D7-E66A0561043E}"/>
              </a:ext>
            </a:extLst>
          </p:cNvPr>
          <p:cNvSpPr>
            <a:spLocks noGrp="1"/>
          </p:cNvSpPr>
          <p:nvPr>
            <p:ph type="title"/>
          </p:nvPr>
        </p:nvSpPr>
        <p:spPr/>
        <p:txBody>
          <a:bodyPr/>
          <a:lstStyle/>
          <a:p>
            <a:r>
              <a:rPr lang="en-US"/>
              <a:t>Part 1: </a:t>
            </a:r>
            <a:r>
              <a:rPr lang="en-US">
                <a:latin typeface="Roboto Light" panose="02000000000000000000" pitchFamily="2" charset="0"/>
                <a:ea typeface="Roboto Light" panose="02000000000000000000" pitchFamily="2" charset="0"/>
                <a:cs typeface="Roboto Light" panose="02000000000000000000" pitchFamily="2" charset="0"/>
              </a:rPr>
              <a:t>Agenda for Opioid Overdose </a:t>
            </a:r>
            <a:r>
              <a:rPr lang="en-US"/>
              <a:t>Rescue</a:t>
            </a:r>
          </a:p>
        </p:txBody>
      </p:sp>
      <p:sp>
        <p:nvSpPr>
          <p:cNvPr id="23" name="Slide Number Placeholder 22">
            <a:extLst>
              <a:ext uri="{FF2B5EF4-FFF2-40B4-BE49-F238E27FC236}">
                <a16:creationId xmlns:a16="http://schemas.microsoft.com/office/drawing/2014/main" id="{3E79D647-0132-7F4F-834B-9D54B091C1E9}"/>
              </a:ext>
            </a:extLst>
          </p:cNvPr>
          <p:cNvSpPr>
            <a:spLocks noGrp="1"/>
          </p:cNvSpPr>
          <p:nvPr>
            <p:ph type="sldNum" sz="quarter" idx="12"/>
          </p:nvPr>
        </p:nvSpPr>
        <p:spPr/>
        <p:txBody>
          <a:bodyPr/>
          <a:lstStyle/>
          <a:p>
            <a:fld id="{CDAB618C-C30C-9546-A470-A28181F8AE7A}" type="slidenum">
              <a:rPr lang="en-US" smtClean="0"/>
              <a:t>5</a:t>
            </a:fld>
            <a:endParaRPr lang="en-US"/>
          </a:p>
        </p:txBody>
      </p:sp>
      <p:grpSp>
        <p:nvGrpSpPr>
          <p:cNvPr id="15" name="Group 14">
            <a:extLst>
              <a:ext uri="{FF2B5EF4-FFF2-40B4-BE49-F238E27FC236}">
                <a16:creationId xmlns:a16="http://schemas.microsoft.com/office/drawing/2014/main" id="{AEE4BB75-52D8-3346-903D-ABB71FE85602}"/>
              </a:ext>
            </a:extLst>
          </p:cNvPr>
          <p:cNvGrpSpPr/>
          <p:nvPr/>
        </p:nvGrpSpPr>
        <p:grpSpPr>
          <a:xfrm>
            <a:off x="4270344" y="4115616"/>
            <a:ext cx="3624448" cy="2236226"/>
            <a:chOff x="4270344" y="4115616"/>
            <a:chExt cx="3624448" cy="2236226"/>
          </a:xfrm>
        </p:grpSpPr>
        <p:sp>
          <p:nvSpPr>
            <p:cNvPr id="20" name="Content Placeholder 2">
              <a:extLst>
                <a:ext uri="{FF2B5EF4-FFF2-40B4-BE49-F238E27FC236}">
                  <a16:creationId xmlns:a16="http://schemas.microsoft.com/office/drawing/2014/main" id="{C4221045-C2C0-644A-9D5B-18183758A805}"/>
                </a:ext>
              </a:extLst>
            </p:cNvPr>
            <p:cNvSpPr txBox="1">
              <a:spLocks/>
            </p:cNvSpPr>
            <p:nvPr/>
          </p:nvSpPr>
          <p:spPr>
            <a:xfrm>
              <a:off x="4270344" y="5175143"/>
              <a:ext cx="3624448" cy="11766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2100"/>
                <a:t>Overdose Response &amp; Naloxone Administration Scenarios</a:t>
              </a:r>
            </a:p>
          </p:txBody>
        </p:sp>
        <p:pic>
          <p:nvPicPr>
            <p:cNvPr id="29" name="Graphic 28">
              <a:extLst>
                <a:ext uri="{FF2B5EF4-FFF2-40B4-BE49-F238E27FC236}">
                  <a16:creationId xmlns:a16="http://schemas.microsoft.com/office/drawing/2014/main" id="{C277E253-7E07-8947-9253-52A10EF5E6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12345" y="4115616"/>
              <a:ext cx="1193229" cy="1163399"/>
            </a:xfrm>
            <a:prstGeom prst="rect">
              <a:avLst/>
            </a:prstGeom>
          </p:spPr>
        </p:pic>
      </p:grpSp>
      <p:grpSp>
        <p:nvGrpSpPr>
          <p:cNvPr id="22" name="Group 21">
            <a:extLst>
              <a:ext uri="{FF2B5EF4-FFF2-40B4-BE49-F238E27FC236}">
                <a16:creationId xmlns:a16="http://schemas.microsoft.com/office/drawing/2014/main" id="{849C32BD-5D65-5B4B-917B-1D608E15B0B6}"/>
              </a:ext>
            </a:extLst>
          </p:cNvPr>
          <p:cNvGrpSpPr/>
          <p:nvPr/>
        </p:nvGrpSpPr>
        <p:grpSpPr>
          <a:xfrm>
            <a:off x="8086970" y="4226542"/>
            <a:ext cx="3624448" cy="1868682"/>
            <a:chOff x="8086970" y="4226542"/>
            <a:chExt cx="3624448" cy="1868682"/>
          </a:xfrm>
        </p:grpSpPr>
        <p:sp>
          <p:nvSpPr>
            <p:cNvPr id="21" name="Content Placeholder 2">
              <a:extLst>
                <a:ext uri="{FF2B5EF4-FFF2-40B4-BE49-F238E27FC236}">
                  <a16:creationId xmlns:a16="http://schemas.microsoft.com/office/drawing/2014/main" id="{164D3D52-D053-2740-9D56-FFC1F9253227}"/>
                </a:ext>
              </a:extLst>
            </p:cNvPr>
            <p:cNvSpPr txBox="1">
              <a:spLocks/>
            </p:cNvSpPr>
            <p:nvPr/>
          </p:nvSpPr>
          <p:spPr>
            <a:xfrm>
              <a:off x="8086970" y="5290462"/>
              <a:ext cx="3624448" cy="80476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2100"/>
                <a:t>Part 1 Closing &amp; Break</a:t>
              </a:r>
            </a:p>
          </p:txBody>
        </p:sp>
        <p:pic>
          <p:nvPicPr>
            <p:cNvPr id="39" name="Graphic 38">
              <a:extLst>
                <a:ext uri="{FF2B5EF4-FFF2-40B4-BE49-F238E27FC236}">
                  <a16:creationId xmlns:a16="http://schemas.microsoft.com/office/drawing/2014/main" id="{680BAD15-5E0E-D44A-98EA-B2558E1E9A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08256" y="4226542"/>
              <a:ext cx="1067165" cy="1040486"/>
            </a:xfrm>
            <a:prstGeom prst="rect">
              <a:avLst/>
            </a:prstGeom>
          </p:spPr>
        </p:pic>
      </p:grpSp>
      <p:grpSp>
        <p:nvGrpSpPr>
          <p:cNvPr id="5" name="Group 4">
            <a:extLst>
              <a:ext uri="{FF2B5EF4-FFF2-40B4-BE49-F238E27FC236}">
                <a16:creationId xmlns:a16="http://schemas.microsoft.com/office/drawing/2014/main" id="{AD6067DF-D367-5344-AA17-ABCA3A384BFF}"/>
              </a:ext>
            </a:extLst>
          </p:cNvPr>
          <p:cNvGrpSpPr/>
          <p:nvPr/>
        </p:nvGrpSpPr>
        <p:grpSpPr>
          <a:xfrm>
            <a:off x="8093953" y="1828812"/>
            <a:ext cx="3624448" cy="2283623"/>
            <a:chOff x="8093953" y="1828812"/>
            <a:chExt cx="3624448" cy="2283623"/>
          </a:xfrm>
        </p:grpSpPr>
        <p:sp>
          <p:nvSpPr>
            <p:cNvPr id="18" name="Content Placeholder 2">
              <a:extLst>
                <a:ext uri="{FF2B5EF4-FFF2-40B4-BE49-F238E27FC236}">
                  <a16:creationId xmlns:a16="http://schemas.microsoft.com/office/drawing/2014/main" id="{D0A97476-03AB-784C-8CE1-D776EABD76B8}"/>
                </a:ext>
              </a:extLst>
            </p:cNvPr>
            <p:cNvSpPr txBox="1">
              <a:spLocks/>
            </p:cNvSpPr>
            <p:nvPr/>
          </p:nvSpPr>
          <p:spPr>
            <a:xfrm>
              <a:off x="8093953" y="2935736"/>
              <a:ext cx="3624448" cy="117669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endParaRPr lang="en-US" sz="2100"/>
            </a:p>
          </p:txBody>
        </p:sp>
        <p:pic>
          <p:nvPicPr>
            <p:cNvPr id="45" name="Graphic 44">
              <a:extLst>
                <a:ext uri="{FF2B5EF4-FFF2-40B4-BE49-F238E27FC236}">
                  <a16:creationId xmlns:a16="http://schemas.microsoft.com/office/drawing/2014/main" id="{DF000BF7-4710-5D4F-A25B-7C2EE86CBD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97214" y="1828812"/>
              <a:ext cx="1078207" cy="1051252"/>
            </a:xfrm>
            <a:prstGeom prst="rect">
              <a:avLst/>
            </a:prstGeom>
          </p:spPr>
        </p:pic>
      </p:grpSp>
      <p:grpSp>
        <p:nvGrpSpPr>
          <p:cNvPr id="4" name="Group 3">
            <a:extLst>
              <a:ext uri="{FF2B5EF4-FFF2-40B4-BE49-F238E27FC236}">
                <a16:creationId xmlns:a16="http://schemas.microsoft.com/office/drawing/2014/main" id="{3C156B20-0E50-E448-9982-524656FD6670}"/>
              </a:ext>
            </a:extLst>
          </p:cNvPr>
          <p:cNvGrpSpPr/>
          <p:nvPr/>
        </p:nvGrpSpPr>
        <p:grpSpPr>
          <a:xfrm>
            <a:off x="4283773" y="1874474"/>
            <a:ext cx="3624448" cy="2237961"/>
            <a:chOff x="4283773" y="1874474"/>
            <a:chExt cx="3624448" cy="2237961"/>
          </a:xfrm>
        </p:grpSpPr>
        <p:sp>
          <p:nvSpPr>
            <p:cNvPr id="17" name="Content Placeholder 2">
              <a:extLst>
                <a:ext uri="{FF2B5EF4-FFF2-40B4-BE49-F238E27FC236}">
                  <a16:creationId xmlns:a16="http://schemas.microsoft.com/office/drawing/2014/main" id="{BB5A5F42-6AE5-3743-A202-2EE23A073C05}"/>
                </a:ext>
              </a:extLst>
            </p:cNvPr>
            <p:cNvSpPr txBox="1">
              <a:spLocks/>
            </p:cNvSpPr>
            <p:nvPr/>
          </p:nvSpPr>
          <p:spPr>
            <a:xfrm>
              <a:off x="4283773" y="2935736"/>
              <a:ext cx="3624448" cy="117669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endParaRPr lang="en-US" sz="2100"/>
            </a:p>
          </p:txBody>
        </p:sp>
        <p:pic>
          <p:nvPicPr>
            <p:cNvPr id="51" name="Graphic 50">
              <a:extLst>
                <a:ext uri="{FF2B5EF4-FFF2-40B4-BE49-F238E27FC236}">
                  <a16:creationId xmlns:a16="http://schemas.microsoft.com/office/drawing/2014/main" id="{7F7843C9-5F3A-5347-BC1B-A2AE51875B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7085" y="1874474"/>
              <a:ext cx="1030965" cy="1005191"/>
            </a:xfrm>
            <a:prstGeom prst="rect">
              <a:avLst/>
            </a:prstGeom>
          </p:spPr>
        </p:pic>
      </p:grpSp>
      <p:grpSp>
        <p:nvGrpSpPr>
          <p:cNvPr id="9" name="Group 8">
            <a:extLst>
              <a:ext uri="{FF2B5EF4-FFF2-40B4-BE49-F238E27FC236}">
                <a16:creationId xmlns:a16="http://schemas.microsoft.com/office/drawing/2014/main" id="{FCA2038C-9788-B540-BFB5-2DE43B67B57D}"/>
              </a:ext>
            </a:extLst>
          </p:cNvPr>
          <p:cNvGrpSpPr/>
          <p:nvPr/>
        </p:nvGrpSpPr>
        <p:grpSpPr>
          <a:xfrm>
            <a:off x="460164" y="4142001"/>
            <a:ext cx="3624448" cy="2504804"/>
            <a:chOff x="473597" y="4036545"/>
            <a:chExt cx="3624448" cy="2504804"/>
          </a:xfrm>
        </p:grpSpPr>
        <p:sp>
          <p:nvSpPr>
            <p:cNvPr id="19" name="Content Placeholder 2">
              <a:extLst>
                <a:ext uri="{FF2B5EF4-FFF2-40B4-BE49-F238E27FC236}">
                  <a16:creationId xmlns:a16="http://schemas.microsoft.com/office/drawing/2014/main" id="{41BB9F05-1222-7C4C-AC78-C746052710B1}"/>
                </a:ext>
              </a:extLst>
            </p:cNvPr>
            <p:cNvSpPr txBox="1">
              <a:spLocks/>
            </p:cNvSpPr>
            <p:nvPr/>
          </p:nvSpPr>
          <p:spPr>
            <a:xfrm>
              <a:off x="473597" y="5364650"/>
              <a:ext cx="3624448" cy="11766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2100"/>
                <a:t>What is Naloxone </a:t>
              </a:r>
              <a:br>
                <a:rPr lang="en-US" sz="2100"/>
              </a:br>
              <a:r>
                <a:rPr lang="en-US" sz="2100"/>
                <a:t>&amp; How does it Work?</a:t>
              </a:r>
            </a:p>
          </p:txBody>
        </p:sp>
        <p:pic>
          <p:nvPicPr>
            <p:cNvPr id="53" name="Graphic 52">
              <a:extLst>
                <a:ext uri="{FF2B5EF4-FFF2-40B4-BE49-F238E27FC236}">
                  <a16:creationId xmlns:a16="http://schemas.microsoft.com/office/drawing/2014/main" id="{FB292303-39CD-AA44-BC3C-1812F59359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90011" y="4036545"/>
              <a:ext cx="1524000" cy="1485900"/>
            </a:xfrm>
            <a:prstGeom prst="rect">
              <a:avLst/>
            </a:prstGeom>
          </p:spPr>
        </p:pic>
      </p:grpSp>
      <p:sp>
        <p:nvSpPr>
          <p:cNvPr id="44" name="Content Placeholder 2">
            <a:extLst>
              <a:ext uri="{FF2B5EF4-FFF2-40B4-BE49-F238E27FC236}">
                <a16:creationId xmlns:a16="http://schemas.microsoft.com/office/drawing/2014/main" id="{C4DED596-B80C-5D4B-B0C8-A93E84CF598D}"/>
              </a:ext>
            </a:extLst>
          </p:cNvPr>
          <p:cNvSpPr txBox="1">
            <a:spLocks/>
          </p:cNvSpPr>
          <p:nvPr/>
        </p:nvSpPr>
        <p:spPr>
          <a:xfrm>
            <a:off x="508437" y="2939336"/>
            <a:ext cx="3624448" cy="11766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2100" dirty="0"/>
              <a:t>Welcome &amp; </a:t>
            </a:r>
            <a:br>
              <a:rPr lang="en-US" sz="2100" dirty="0"/>
            </a:br>
            <a:r>
              <a:rPr lang="en-US" sz="2100" dirty="0"/>
              <a:t>Introductions</a:t>
            </a:r>
          </a:p>
        </p:txBody>
      </p:sp>
      <p:pic>
        <p:nvPicPr>
          <p:cNvPr id="3" name="Picture 5" descr="Icon&#10;&#10;Description automatically generated">
            <a:extLst>
              <a:ext uri="{FF2B5EF4-FFF2-40B4-BE49-F238E27FC236}">
                <a16:creationId xmlns:a16="http://schemas.microsoft.com/office/drawing/2014/main" id="{AEAC1E58-4642-A411-91A2-0DC5943AC7B5}"/>
              </a:ext>
            </a:extLst>
          </p:cNvPr>
          <p:cNvPicPr>
            <a:picLocks noChangeAspect="1"/>
          </p:cNvPicPr>
          <p:nvPr/>
        </p:nvPicPr>
        <p:blipFill>
          <a:blip r:embed="rId12"/>
          <a:stretch>
            <a:fillRect/>
          </a:stretch>
        </p:blipFill>
        <p:spPr>
          <a:xfrm>
            <a:off x="1721026" y="1829506"/>
            <a:ext cx="1115837" cy="1082323"/>
          </a:xfrm>
          <a:prstGeom prst="rect">
            <a:avLst/>
          </a:prstGeom>
        </p:spPr>
      </p:pic>
      <p:sp>
        <p:nvSpPr>
          <p:cNvPr id="8" name="Content Placeholder 2">
            <a:extLst>
              <a:ext uri="{FF2B5EF4-FFF2-40B4-BE49-F238E27FC236}">
                <a16:creationId xmlns:a16="http://schemas.microsoft.com/office/drawing/2014/main" id="{5A0BBC6A-CE8D-B8DC-0074-C6625A53512F}"/>
              </a:ext>
            </a:extLst>
          </p:cNvPr>
          <p:cNvSpPr txBox="1">
            <a:spLocks/>
          </p:cNvSpPr>
          <p:nvPr/>
        </p:nvSpPr>
        <p:spPr>
          <a:xfrm>
            <a:off x="4654269" y="2940308"/>
            <a:ext cx="2883455" cy="11766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2100"/>
              <a:t>What are opioids?</a:t>
            </a:r>
          </a:p>
        </p:txBody>
      </p:sp>
      <p:sp>
        <p:nvSpPr>
          <p:cNvPr id="10" name="Content Placeholder 2">
            <a:extLst>
              <a:ext uri="{FF2B5EF4-FFF2-40B4-BE49-F238E27FC236}">
                <a16:creationId xmlns:a16="http://schemas.microsoft.com/office/drawing/2014/main" id="{9A403C83-D3BA-F1CC-22CF-517FE58E9679}"/>
              </a:ext>
            </a:extLst>
          </p:cNvPr>
          <p:cNvSpPr txBox="1">
            <a:spLocks/>
          </p:cNvSpPr>
          <p:nvPr/>
        </p:nvSpPr>
        <p:spPr>
          <a:xfrm>
            <a:off x="8535528" y="2876889"/>
            <a:ext cx="2741297" cy="11766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2100" dirty="0"/>
              <a:t>How to Assess for an Opioid Overdose</a:t>
            </a:r>
          </a:p>
        </p:txBody>
      </p:sp>
    </p:spTree>
    <p:extLst>
      <p:ext uri="{BB962C8B-B14F-4D97-AF65-F5344CB8AC3E}">
        <p14:creationId xmlns:p14="http://schemas.microsoft.com/office/powerpoint/2010/main" val="110858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750"/>
                                        <p:tgtEl>
                                          <p:spTgt spid="1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7E686CFC-F459-A24B-8309-D714F4DA2AE4}"/>
              </a:ext>
            </a:extLst>
          </p:cNvPr>
          <p:cNvSpPr/>
          <p:nvPr/>
        </p:nvSpPr>
        <p:spPr>
          <a:xfrm>
            <a:off x="0" y="1239351"/>
            <a:ext cx="12192000" cy="5623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71D61CD6-1779-334C-AA0A-32836E195AD7}"/>
              </a:ext>
            </a:extLst>
          </p:cNvPr>
          <p:cNvGrpSpPr/>
          <p:nvPr/>
        </p:nvGrpSpPr>
        <p:grpSpPr>
          <a:xfrm>
            <a:off x="473597" y="1552629"/>
            <a:ext cx="11244806" cy="4801814"/>
            <a:chOff x="473597" y="1588803"/>
            <a:chExt cx="8441126" cy="5069458"/>
          </a:xfrm>
        </p:grpSpPr>
        <p:grpSp>
          <p:nvGrpSpPr>
            <p:cNvPr id="70" name="Group 69">
              <a:extLst>
                <a:ext uri="{FF2B5EF4-FFF2-40B4-BE49-F238E27FC236}">
                  <a16:creationId xmlns:a16="http://schemas.microsoft.com/office/drawing/2014/main" id="{569B8DD5-FE14-BF4F-89BC-3ACF656CFC69}"/>
                </a:ext>
              </a:extLst>
            </p:cNvPr>
            <p:cNvGrpSpPr/>
            <p:nvPr/>
          </p:nvGrpSpPr>
          <p:grpSpPr>
            <a:xfrm>
              <a:off x="473597" y="1588803"/>
              <a:ext cx="8441126" cy="2449107"/>
              <a:chOff x="473597" y="1725328"/>
              <a:chExt cx="7411447" cy="1703672"/>
            </a:xfrm>
          </p:grpSpPr>
          <p:sp>
            <p:nvSpPr>
              <p:cNvPr id="75" name="Rectangle 74">
                <a:extLst>
                  <a:ext uri="{FF2B5EF4-FFF2-40B4-BE49-F238E27FC236}">
                    <a16:creationId xmlns:a16="http://schemas.microsoft.com/office/drawing/2014/main" id="{31FDC3A7-E8D5-2546-8C40-6CF4F79E9D42}"/>
                  </a:ext>
                </a:extLst>
              </p:cNvPr>
              <p:cNvSpPr/>
              <p:nvPr/>
            </p:nvSpPr>
            <p:spPr>
              <a:xfrm>
                <a:off x="473597"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0DC8D784-6D34-524A-90C5-8D0D13160891}"/>
                  </a:ext>
                </a:extLst>
              </p:cNvPr>
              <p:cNvSpPr/>
              <p:nvPr/>
            </p:nvSpPr>
            <p:spPr>
              <a:xfrm>
                <a:off x="2984884"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E9B0F63-6AE5-C44A-B2A1-114B9B44B081}"/>
                  </a:ext>
                </a:extLst>
              </p:cNvPr>
              <p:cNvSpPr/>
              <p:nvPr/>
            </p:nvSpPr>
            <p:spPr>
              <a:xfrm>
                <a:off x="5496171" y="1725328"/>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82037C5E-152A-5641-8109-E9EBCD81B2E6}"/>
                </a:ext>
              </a:extLst>
            </p:cNvPr>
            <p:cNvGrpSpPr/>
            <p:nvPr/>
          </p:nvGrpSpPr>
          <p:grpSpPr>
            <a:xfrm>
              <a:off x="1898648" y="4183425"/>
              <a:ext cx="5585983" cy="2474836"/>
              <a:chOff x="1724815" y="1732596"/>
              <a:chExt cx="4904584" cy="1721570"/>
            </a:xfrm>
          </p:grpSpPr>
          <p:sp>
            <p:nvSpPr>
              <p:cNvPr id="72" name="Rectangle 71">
                <a:extLst>
                  <a:ext uri="{FF2B5EF4-FFF2-40B4-BE49-F238E27FC236}">
                    <a16:creationId xmlns:a16="http://schemas.microsoft.com/office/drawing/2014/main" id="{29D5C9C9-B481-EE41-918D-B24F2ED0FB17}"/>
                  </a:ext>
                </a:extLst>
              </p:cNvPr>
              <p:cNvSpPr/>
              <p:nvPr/>
            </p:nvSpPr>
            <p:spPr>
              <a:xfrm>
                <a:off x="1724815" y="1750494"/>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EC12971-5BFA-5944-A2BC-A9C1B1F563FE}"/>
                  </a:ext>
                </a:extLst>
              </p:cNvPr>
              <p:cNvSpPr/>
              <p:nvPr/>
            </p:nvSpPr>
            <p:spPr>
              <a:xfrm>
                <a:off x="4240526" y="1732596"/>
                <a:ext cx="2388873" cy="170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956E1653-834F-4141-90D7-E66A0561043E}"/>
              </a:ext>
            </a:extLst>
          </p:cNvPr>
          <p:cNvSpPr>
            <a:spLocks noGrp="1"/>
          </p:cNvSpPr>
          <p:nvPr>
            <p:ph type="title"/>
          </p:nvPr>
        </p:nvSpPr>
        <p:spPr/>
        <p:txBody>
          <a:bodyPr/>
          <a:lstStyle/>
          <a:p>
            <a:r>
              <a:rPr lang="en-US"/>
              <a:t>Part 1: </a:t>
            </a:r>
            <a:r>
              <a:rPr lang="en-US">
                <a:latin typeface="Roboto Light" panose="02000000000000000000" pitchFamily="2" charset="0"/>
              </a:rPr>
              <a:t>Learning Objectives</a:t>
            </a:r>
            <a:endParaRPr lang="en-US"/>
          </a:p>
        </p:txBody>
      </p:sp>
      <p:sp>
        <p:nvSpPr>
          <p:cNvPr id="23" name="Slide Number Placeholder 22">
            <a:extLst>
              <a:ext uri="{FF2B5EF4-FFF2-40B4-BE49-F238E27FC236}">
                <a16:creationId xmlns:a16="http://schemas.microsoft.com/office/drawing/2014/main" id="{3E79D647-0132-7F4F-834B-9D54B091C1E9}"/>
              </a:ext>
            </a:extLst>
          </p:cNvPr>
          <p:cNvSpPr>
            <a:spLocks noGrp="1"/>
          </p:cNvSpPr>
          <p:nvPr>
            <p:ph type="sldNum" sz="quarter" idx="12"/>
          </p:nvPr>
        </p:nvSpPr>
        <p:spPr/>
        <p:txBody>
          <a:bodyPr/>
          <a:lstStyle/>
          <a:p>
            <a:fld id="{CDAB618C-C30C-9546-A470-A28181F8AE7A}" type="slidenum">
              <a:rPr lang="en-US" smtClean="0"/>
              <a:t>6</a:t>
            </a:fld>
            <a:endParaRPr lang="en-US"/>
          </a:p>
        </p:txBody>
      </p:sp>
      <p:grpSp>
        <p:nvGrpSpPr>
          <p:cNvPr id="15" name="Group 14">
            <a:extLst>
              <a:ext uri="{FF2B5EF4-FFF2-40B4-BE49-F238E27FC236}">
                <a16:creationId xmlns:a16="http://schemas.microsoft.com/office/drawing/2014/main" id="{AEE4BB75-52D8-3346-903D-ABB71FE85602}"/>
              </a:ext>
            </a:extLst>
          </p:cNvPr>
          <p:cNvGrpSpPr/>
          <p:nvPr/>
        </p:nvGrpSpPr>
        <p:grpSpPr>
          <a:xfrm>
            <a:off x="6195580" y="4061062"/>
            <a:ext cx="3624448" cy="2236226"/>
            <a:chOff x="4270344" y="4115616"/>
            <a:chExt cx="3624448" cy="2236226"/>
          </a:xfrm>
        </p:grpSpPr>
        <p:sp>
          <p:nvSpPr>
            <p:cNvPr id="20" name="Content Placeholder 2">
              <a:extLst>
                <a:ext uri="{FF2B5EF4-FFF2-40B4-BE49-F238E27FC236}">
                  <a16:creationId xmlns:a16="http://schemas.microsoft.com/office/drawing/2014/main" id="{C4221045-C2C0-644A-9D5B-18183758A805}"/>
                </a:ext>
              </a:extLst>
            </p:cNvPr>
            <p:cNvSpPr txBox="1">
              <a:spLocks/>
            </p:cNvSpPr>
            <p:nvPr/>
          </p:nvSpPr>
          <p:spPr>
            <a:xfrm>
              <a:off x="4270344" y="5175143"/>
              <a:ext cx="3624448" cy="11766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1000"/>
                </a:spcAft>
              </a:pPr>
              <a:r>
                <a:rPr lang="en-US" sz="200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rPr>
                <a:t>Practice overdose response and how to administer Naloxone</a:t>
              </a:r>
            </a:p>
          </p:txBody>
        </p:sp>
        <p:pic>
          <p:nvPicPr>
            <p:cNvPr id="29" name="Graphic 28">
              <a:extLst>
                <a:ext uri="{FF2B5EF4-FFF2-40B4-BE49-F238E27FC236}">
                  <a16:creationId xmlns:a16="http://schemas.microsoft.com/office/drawing/2014/main" id="{C277E253-7E07-8947-9253-52A10EF5E6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12345" y="4115616"/>
              <a:ext cx="1193229" cy="1163399"/>
            </a:xfrm>
            <a:prstGeom prst="rect">
              <a:avLst/>
            </a:prstGeom>
          </p:spPr>
        </p:pic>
      </p:grpSp>
      <p:grpSp>
        <p:nvGrpSpPr>
          <p:cNvPr id="5" name="Group 4">
            <a:extLst>
              <a:ext uri="{FF2B5EF4-FFF2-40B4-BE49-F238E27FC236}">
                <a16:creationId xmlns:a16="http://schemas.microsoft.com/office/drawing/2014/main" id="{AD6067DF-D367-5344-AA17-ABCA3A384BFF}"/>
              </a:ext>
            </a:extLst>
          </p:cNvPr>
          <p:cNvGrpSpPr/>
          <p:nvPr/>
        </p:nvGrpSpPr>
        <p:grpSpPr>
          <a:xfrm>
            <a:off x="8093953" y="1828812"/>
            <a:ext cx="3624448" cy="2283623"/>
            <a:chOff x="8093953" y="1828812"/>
            <a:chExt cx="3624448" cy="2283623"/>
          </a:xfrm>
        </p:grpSpPr>
        <p:sp>
          <p:nvSpPr>
            <p:cNvPr id="18" name="Content Placeholder 2">
              <a:extLst>
                <a:ext uri="{FF2B5EF4-FFF2-40B4-BE49-F238E27FC236}">
                  <a16:creationId xmlns:a16="http://schemas.microsoft.com/office/drawing/2014/main" id="{D0A97476-03AB-784C-8CE1-D776EABD76B8}"/>
                </a:ext>
              </a:extLst>
            </p:cNvPr>
            <p:cNvSpPr txBox="1">
              <a:spLocks/>
            </p:cNvSpPr>
            <p:nvPr/>
          </p:nvSpPr>
          <p:spPr>
            <a:xfrm>
              <a:off x="8093953" y="2935736"/>
              <a:ext cx="3624448" cy="11766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1000"/>
                </a:spcAft>
              </a:pPr>
              <a:r>
                <a:rPr lang="en-US" sz="200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rPr>
                <a:t>Describe how to assess for opioid overdose</a:t>
              </a:r>
            </a:p>
          </p:txBody>
        </p:sp>
        <p:pic>
          <p:nvPicPr>
            <p:cNvPr id="45" name="Graphic 44">
              <a:extLst>
                <a:ext uri="{FF2B5EF4-FFF2-40B4-BE49-F238E27FC236}">
                  <a16:creationId xmlns:a16="http://schemas.microsoft.com/office/drawing/2014/main" id="{DF000BF7-4710-5D4F-A25B-7C2EE86CBD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97214" y="1828812"/>
              <a:ext cx="1078207" cy="1051252"/>
            </a:xfrm>
            <a:prstGeom prst="rect">
              <a:avLst/>
            </a:prstGeom>
          </p:spPr>
        </p:pic>
      </p:grpSp>
      <p:grpSp>
        <p:nvGrpSpPr>
          <p:cNvPr id="4" name="Group 3">
            <a:extLst>
              <a:ext uri="{FF2B5EF4-FFF2-40B4-BE49-F238E27FC236}">
                <a16:creationId xmlns:a16="http://schemas.microsoft.com/office/drawing/2014/main" id="{3C156B20-0E50-E448-9982-524656FD6670}"/>
              </a:ext>
            </a:extLst>
          </p:cNvPr>
          <p:cNvGrpSpPr/>
          <p:nvPr/>
        </p:nvGrpSpPr>
        <p:grpSpPr>
          <a:xfrm>
            <a:off x="4283773" y="1874474"/>
            <a:ext cx="3624448" cy="2237961"/>
            <a:chOff x="4283773" y="1874474"/>
            <a:chExt cx="3624448" cy="2237961"/>
          </a:xfrm>
        </p:grpSpPr>
        <p:sp>
          <p:nvSpPr>
            <p:cNvPr id="17" name="Content Placeholder 2">
              <a:extLst>
                <a:ext uri="{FF2B5EF4-FFF2-40B4-BE49-F238E27FC236}">
                  <a16:creationId xmlns:a16="http://schemas.microsoft.com/office/drawing/2014/main" id="{BB5A5F42-6AE5-3743-A202-2EE23A073C05}"/>
                </a:ext>
              </a:extLst>
            </p:cNvPr>
            <p:cNvSpPr txBox="1">
              <a:spLocks/>
            </p:cNvSpPr>
            <p:nvPr/>
          </p:nvSpPr>
          <p:spPr>
            <a:xfrm>
              <a:off x="4283773" y="2935736"/>
              <a:ext cx="3624448" cy="11766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1000"/>
                </a:spcAft>
              </a:pPr>
              <a:r>
                <a:rPr lang="en-US" sz="20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Distinguish between someone who is “really high” versus overdosing</a:t>
              </a:r>
            </a:p>
          </p:txBody>
        </p:sp>
        <p:pic>
          <p:nvPicPr>
            <p:cNvPr id="51" name="Graphic 50" descr="Venn diagram">
              <a:extLst>
                <a:ext uri="{FF2B5EF4-FFF2-40B4-BE49-F238E27FC236}">
                  <a16:creationId xmlns:a16="http://schemas.microsoft.com/office/drawing/2014/main" id="{7F7843C9-5F3A-5347-BC1B-A2AE51875BD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579972" y="1874474"/>
              <a:ext cx="1005191" cy="1005191"/>
            </a:xfrm>
            <a:prstGeom prst="rect">
              <a:avLst/>
            </a:prstGeom>
          </p:spPr>
        </p:pic>
      </p:grpSp>
      <p:grpSp>
        <p:nvGrpSpPr>
          <p:cNvPr id="9" name="Group 8">
            <a:extLst>
              <a:ext uri="{FF2B5EF4-FFF2-40B4-BE49-F238E27FC236}">
                <a16:creationId xmlns:a16="http://schemas.microsoft.com/office/drawing/2014/main" id="{FCA2038C-9788-B540-BFB5-2DE43B67B57D}"/>
              </a:ext>
            </a:extLst>
          </p:cNvPr>
          <p:cNvGrpSpPr/>
          <p:nvPr/>
        </p:nvGrpSpPr>
        <p:grpSpPr>
          <a:xfrm>
            <a:off x="2341023" y="4034638"/>
            <a:ext cx="3624448" cy="2504804"/>
            <a:chOff x="415787" y="4089192"/>
            <a:chExt cx="3624448" cy="2504804"/>
          </a:xfrm>
        </p:grpSpPr>
        <p:sp>
          <p:nvSpPr>
            <p:cNvPr id="19" name="Content Placeholder 2">
              <a:extLst>
                <a:ext uri="{FF2B5EF4-FFF2-40B4-BE49-F238E27FC236}">
                  <a16:creationId xmlns:a16="http://schemas.microsoft.com/office/drawing/2014/main" id="{41BB9F05-1222-7C4C-AC78-C746052710B1}"/>
                </a:ext>
              </a:extLst>
            </p:cNvPr>
            <p:cNvSpPr txBox="1">
              <a:spLocks/>
            </p:cNvSpPr>
            <p:nvPr/>
          </p:nvSpPr>
          <p:spPr>
            <a:xfrm>
              <a:off x="415787" y="5417297"/>
              <a:ext cx="3624448" cy="11766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1000"/>
                </a:spcAft>
              </a:pPr>
              <a:r>
                <a:rPr lang="en-US" sz="200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rPr>
                <a:t>Explain how Naloxone works to reverse opioid overdoses</a:t>
              </a:r>
            </a:p>
          </p:txBody>
        </p:sp>
        <p:pic>
          <p:nvPicPr>
            <p:cNvPr id="53" name="Graphic 52">
              <a:extLst>
                <a:ext uri="{FF2B5EF4-FFF2-40B4-BE49-F238E27FC236}">
                  <a16:creationId xmlns:a16="http://schemas.microsoft.com/office/drawing/2014/main" id="{FB292303-39CD-AA44-BC3C-1812F59359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32201" y="4089192"/>
              <a:ext cx="1524000" cy="1485900"/>
            </a:xfrm>
            <a:prstGeom prst="rect">
              <a:avLst/>
            </a:prstGeom>
          </p:spPr>
        </p:pic>
      </p:grpSp>
      <p:grpSp>
        <p:nvGrpSpPr>
          <p:cNvPr id="26" name="Group 25">
            <a:extLst>
              <a:ext uri="{FF2B5EF4-FFF2-40B4-BE49-F238E27FC236}">
                <a16:creationId xmlns:a16="http://schemas.microsoft.com/office/drawing/2014/main" id="{E3A5DEC8-46EE-ED45-957B-F672AF1FA95B}"/>
              </a:ext>
            </a:extLst>
          </p:cNvPr>
          <p:cNvGrpSpPr/>
          <p:nvPr/>
        </p:nvGrpSpPr>
        <p:grpSpPr>
          <a:xfrm>
            <a:off x="508437" y="1876727"/>
            <a:ext cx="3624448" cy="2239308"/>
            <a:chOff x="508437" y="1876727"/>
            <a:chExt cx="3624448" cy="2239308"/>
          </a:xfrm>
        </p:grpSpPr>
        <p:pic>
          <p:nvPicPr>
            <p:cNvPr id="57" name="Graphic 56" descr="Warning">
              <a:extLst>
                <a:ext uri="{FF2B5EF4-FFF2-40B4-BE49-F238E27FC236}">
                  <a16:creationId xmlns:a16="http://schemas.microsoft.com/office/drawing/2014/main" id="{74F88E49-701E-3945-807D-CAFB38E9280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750702" y="1876727"/>
              <a:ext cx="1002938" cy="1002938"/>
            </a:xfrm>
            <a:prstGeom prst="rect">
              <a:avLst/>
            </a:prstGeom>
          </p:spPr>
        </p:pic>
        <p:sp>
          <p:nvSpPr>
            <p:cNvPr id="44" name="Content Placeholder 2">
              <a:extLst>
                <a:ext uri="{FF2B5EF4-FFF2-40B4-BE49-F238E27FC236}">
                  <a16:creationId xmlns:a16="http://schemas.microsoft.com/office/drawing/2014/main" id="{C4DED596-B80C-5D4B-B0C8-A93E84CF598D}"/>
                </a:ext>
              </a:extLst>
            </p:cNvPr>
            <p:cNvSpPr txBox="1">
              <a:spLocks/>
            </p:cNvSpPr>
            <p:nvPr/>
          </p:nvSpPr>
          <p:spPr>
            <a:xfrm>
              <a:off x="508437" y="2939336"/>
              <a:ext cx="3624448" cy="11766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500"/>
                </a:spcAft>
                <a:buFontTx/>
                <a:buNone/>
                <a:defRPr sz="2800" b="0" i="0" kern="1200">
                  <a:solidFill>
                    <a:schemeClr val="accent3"/>
                  </a:solidFill>
                  <a:latin typeface="Roboto Medium" panose="02000000000000000000" pitchFamily="2" charset="0"/>
                  <a:ea typeface="Roboto Medium" panose="02000000000000000000" pitchFamily="2" charset="0"/>
                  <a:cs typeface="Roboto Medium" panose="02000000000000000000" pitchFamily="2" charset="0"/>
                </a:defRPr>
              </a:lvl1pPr>
              <a:lvl2pPr marL="274320" indent="-274320" algn="l" defTabSz="914400" rtl="0" eaLnBrk="1" latinLnBrk="0" hangingPunct="1">
                <a:lnSpc>
                  <a:spcPct val="100000"/>
                </a:lnSpc>
                <a:spcBef>
                  <a:spcPts val="500"/>
                </a:spcBef>
                <a:spcAft>
                  <a:spcPts val="500"/>
                </a:spcAft>
                <a:buFont typeface="Arial" panose="020B0604020202020204" pitchFamily="34" charset="0"/>
                <a:buChar char="•"/>
                <a:defRPr sz="24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548640" indent="-274320" algn="l" defTabSz="914400" rtl="0" eaLnBrk="1" latinLnBrk="0" hangingPunct="1">
                <a:lnSpc>
                  <a:spcPct val="100000"/>
                </a:lnSpc>
                <a:spcBef>
                  <a:spcPts val="500"/>
                </a:spcBef>
                <a:spcAft>
                  <a:spcPts val="500"/>
                </a:spcAft>
                <a:buFont typeface="Arial" panose="020B0604020202020204" pitchFamily="34" charset="0"/>
                <a:buChar char="•"/>
                <a:defRPr sz="20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82296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097280" indent="-274320" algn="l" defTabSz="914400" rtl="0" eaLnBrk="1" latinLnBrk="0" hangingPunct="1">
                <a:lnSpc>
                  <a:spcPct val="100000"/>
                </a:lnSpc>
                <a:spcBef>
                  <a:spcPts val="500"/>
                </a:spcBef>
                <a:spcAft>
                  <a:spcPts val="500"/>
                </a:spcAft>
                <a:buFont typeface="Arial" panose="020B0604020202020204" pitchFamily="34" charset="0"/>
                <a:buChar char="•"/>
                <a:defRPr sz="1800" b="0" i="0" kern="12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1000"/>
                </a:spcAft>
              </a:pPr>
              <a:r>
                <a:rPr lang="en-US" sz="20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Name 5 risk factors for opioid overdoses</a:t>
              </a:r>
            </a:p>
          </p:txBody>
        </p:sp>
      </p:grpSp>
    </p:spTree>
    <p:extLst>
      <p:ext uri="{BB962C8B-B14F-4D97-AF65-F5344CB8AC3E}">
        <p14:creationId xmlns:p14="http://schemas.microsoft.com/office/powerpoint/2010/main" val="341559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C8467A-BDDE-0C4C-BF8C-E8BA1B343220}"/>
              </a:ext>
            </a:extLst>
          </p:cNvPr>
          <p:cNvSpPr/>
          <p:nvPr/>
        </p:nvSpPr>
        <p:spPr>
          <a:xfrm>
            <a:off x="-13447" y="1234885"/>
            <a:ext cx="12192000" cy="5623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F5B7738-0F70-F142-94AD-3A4ED1CD28D6}"/>
              </a:ext>
            </a:extLst>
          </p:cNvPr>
          <p:cNvGrpSpPr/>
          <p:nvPr/>
        </p:nvGrpSpPr>
        <p:grpSpPr>
          <a:xfrm>
            <a:off x="4283776" y="1588801"/>
            <a:ext cx="7434628" cy="4767549"/>
            <a:chOff x="2984884" y="1725327"/>
            <a:chExt cx="4900160" cy="3501302"/>
          </a:xfrm>
        </p:grpSpPr>
        <p:sp>
          <p:nvSpPr>
            <p:cNvPr id="19" name="Rectangle 18">
              <a:extLst>
                <a:ext uri="{FF2B5EF4-FFF2-40B4-BE49-F238E27FC236}">
                  <a16:creationId xmlns:a16="http://schemas.microsoft.com/office/drawing/2014/main" id="{868623F3-097A-944F-B309-C379A5BF7D22}"/>
                </a:ext>
              </a:extLst>
            </p:cNvPr>
            <p:cNvSpPr/>
            <p:nvPr/>
          </p:nvSpPr>
          <p:spPr>
            <a:xfrm>
              <a:off x="2984884" y="1725328"/>
              <a:ext cx="2508959" cy="3501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F59C3F3-8C19-B94B-A4D7-E6081EBA1F96}"/>
                </a:ext>
              </a:extLst>
            </p:cNvPr>
            <p:cNvSpPr/>
            <p:nvPr/>
          </p:nvSpPr>
          <p:spPr>
            <a:xfrm>
              <a:off x="5593147" y="1725327"/>
              <a:ext cx="2291897" cy="350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935ECF43-DF0B-9E4D-A36D-44CCB4D84F08}"/>
              </a:ext>
            </a:extLst>
          </p:cNvPr>
          <p:cNvSpPr/>
          <p:nvPr/>
        </p:nvSpPr>
        <p:spPr>
          <a:xfrm>
            <a:off x="8236445" y="1577384"/>
            <a:ext cx="3477315" cy="564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a:latin typeface="Roboto Medium" panose="02000000000000000000" pitchFamily="2" charset="0"/>
                <a:ea typeface="Roboto Medium" panose="02000000000000000000" pitchFamily="2" charset="0"/>
                <a:cs typeface="Roboto Medium" panose="02000000000000000000" pitchFamily="2" charset="0"/>
              </a:rPr>
              <a:t>NOT THIS:</a:t>
            </a:r>
            <a:endParaRPr lang="en-US">
              <a:latin typeface="Roboto Light" panose="02000000000000000000" pitchFamily="2" charset="0"/>
              <a:ea typeface="Roboto Light" panose="02000000000000000000" pitchFamily="2" charset="0"/>
              <a:cs typeface="Roboto Light" panose="02000000000000000000" pitchFamily="2" charset="0"/>
            </a:endParaRPr>
          </a:p>
        </p:txBody>
      </p:sp>
      <p:sp>
        <p:nvSpPr>
          <p:cNvPr id="30" name="Rectangle 29">
            <a:extLst>
              <a:ext uri="{FF2B5EF4-FFF2-40B4-BE49-F238E27FC236}">
                <a16:creationId xmlns:a16="http://schemas.microsoft.com/office/drawing/2014/main" id="{5284B915-9103-BD46-ABE6-5B72AF2FD564}"/>
              </a:ext>
            </a:extLst>
          </p:cNvPr>
          <p:cNvSpPr/>
          <p:nvPr/>
        </p:nvSpPr>
        <p:spPr>
          <a:xfrm>
            <a:off x="4283775" y="1577384"/>
            <a:ext cx="3800240" cy="5647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a:latin typeface="Roboto Medium" panose="02000000000000000000" pitchFamily="2" charset="0"/>
                <a:ea typeface="Roboto Medium" panose="02000000000000000000" pitchFamily="2" charset="0"/>
                <a:cs typeface="Roboto Medium" panose="02000000000000000000" pitchFamily="2" charset="0"/>
              </a:rPr>
              <a:t>SAY THIS:</a:t>
            </a:r>
            <a:endParaRPr lang="en-US">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Title 1">
            <a:extLst>
              <a:ext uri="{FF2B5EF4-FFF2-40B4-BE49-F238E27FC236}">
                <a16:creationId xmlns:a16="http://schemas.microsoft.com/office/drawing/2014/main" id="{2EB09EBF-4D76-8E43-A8ED-AAB280F228FD}"/>
              </a:ext>
            </a:extLst>
          </p:cNvPr>
          <p:cNvSpPr>
            <a:spLocks noGrp="1"/>
          </p:cNvSpPr>
          <p:nvPr>
            <p:ph type="title"/>
          </p:nvPr>
        </p:nvSpPr>
        <p:spPr/>
        <p:txBody>
          <a:bodyPr/>
          <a:lstStyle/>
          <a:p>
            <a:r>
              <a:rPr lang="en-US"/>
              <a:t>Language Matters</a:t>
            </a:r>
          </a:p>
        </p:txBody>
      </p:sp>
      <p:sp>
        <p:nvSpPr>
          <p:cNvPr id="5" name="Slide Number Placeholder 4">
            <a:extLst>
              <a:ext uri="{FF2B5EF4-FFF2-40B4-BE49-F238E27FC236}">
                <a16:creationId xmlns:a16="http://schemas.microsoft.com/office/drawing/2014/main" id="{2407B0D4-FBFB-0F45-8C52-578F3DD094BB}"/>
              </a:ext>
            </a:extLst>
          </p:cNvPr>
          <p:cNvSpPr>
            <a:spLocks noGrp="1"/>
          </p:cNvSpPr>
          <p:nvPr>
            <p:ph type="sldNum" sz="quarter" idx="12"/>
          </p:nvPr>
        </p:nvSpPr>
        <p:spPr/>
        <p:txBody>
          <a:bodyPr/>
          <a:lstStyle/>
          <a:p>
            <a:fld id="{CDAB618C-C30C-9546-A470-A28181F8AE7A}" type="slidenum">
              <a:rPr lang="en-US" smtClean="0"/>
              <a:t>7</a:t>
            </a:fld>
            <a:endParaRPr lang="en-US"/>
          </a:p>
        </p:txBody>
      </p:sp>
      <p:sp>
        <p:nvSpPr>
          <p:cNvPr id="9" name="Content Placeholder 8">
            <a:extLst>
              <a:ext uri="{FF2B5EF4-FFF2-40B4-BE49-F238E27FC236}">
                <a16:creationId xmlns:a16="http://schemas.microsoft.com/office/drawing/2014/main" id="{1B8999A1-B367-F64A-A638-CB050D2B5DFB}"/>
              </a:ext>
            </a:extLst>
          </p:cNvPr>
          <p:cNvSpPr>
            <a:spLocks noGrp="1"/>
          </p:cNvSpPr>
          <p:nvPr>
            <p:ph idx="1"/>
          </p:nvPr>
        </p:nvSpPr>
        <p:spPr>
          <a:xfrm>
            <a:off x="473597" y="1725328"/>
            <a:ext cx="3624449" cy="4451635"/>
          </a:xfrm>
        </p:spPr>
        <p:txBody>
          <a:bodyPr vert="horz" lIns="91440" tIns="45720" rIns="91440" bIns="45720" rtlCol="0" anchor="t">
            <a:normAutofit/>
          </a:bodyPr>
          <a:lstStyle/>
          <a:p>
            <a:pPr marL="0" lvl="1" indent="0">
              <a:spcBef>
                <a:spcPts val="1000"/>
              </a:spcBef>
              <a:spcAft>
                <a:spcPts val="1000"/>
              </a:spcAft>
              <a:buNone/>
            </a:pPr>
            <a:r>
              <a:rPr lang="en-US">
                <a:latin typeface="Roboto Light"/>
                <a:ea typeface="Roboto Light"/>
                <a:cs typeface="Roboto Light"/>
              </a:rPr>
              <a:t>Language is powerful —especially when talking about addictions. Stigmatizing language perpetuates negative perceptions.</a:t>
            </a:r>
          </a:p>
          <a:p>
            <a:pPr marL="0" lvl="1" indent="0">
              <a:spcBef>
                <a:spcPts val="1000"/>
              </a:spcBef>
              <a:spcAft>
                <a:spcPts val="1000"/>
              </a:spcAft>
              <a:buNone/>
            </a:pPr>
            <a:r>
              <a:rPr lang="en-US">
                <a:latin typeface="Roboto Light"/>
                <a:ea typeface="Roboto Light"/>
                <a:cs typeface="Roboto Light"/>
              </a:rPr>
              <a:t>"Person first" language focuses on the person, not the disorder.</a:t>
            </a:r>
          </a:p>
        </p:txBody>
      </p:sp>
      <p:pic>
        <p:nvPicPr>
          <p:cNvPr id="24" name="Graphic 23">
            <a:extLst>
              <a:ext uri="{FF2B5EF4-FFF2-40B4-BE49-F238E27FC236}">
                <a16:creationId xmlns:a16="http://schemas.microsoft.com/office/drawing/2014/main" id="{341EF9BA-7E8B-D84E-A39E-5DBBF7555C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0728" y="1597660"/>
            <a:ext cx="520143" cy="507140"/>
          </a:xfrm>
          <a:prstGeom prst="rect">
            <a:avLst/>
          </a:prstGeom>
        </p:spPr>
      </p:pic>
      <p:pic>
        <p:nvPicPr>
          <p:cNvPr id="26" name="Graphic 25">
            <a:extLst>
              <a:ext uri="{FF2B5EF4-FFF2-40B4-BE49-F238E27FC236}">
                <a16:creationId xmlns:a16="http://schemas.microsoft.com/office/drawing/2014/main" id="{CCA8D7E3-0BC7-0745-BC57-118DDB639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7374" y="1618135"/>
            <a:ext cx="526729" cy="513560"/>
          </a:xfrm>
          <a:prstGeom prst="rect">
            <a:avLst/>
          </a:prstGeom>
        </p:spPr>
      </p:pic>
      <p:sp>
        <p:nvSpPr>
          <p:cNvPr id="28" name="Subtitle 2">
            <a:extLst>
              <a:ext uri="{FF2B5EF4-FFF2-40B4-BE49-F238E27FC236}">
                <a16:creationId xmlns:a16="http://schemas.microsoft.com/office/drawing/2014/main" id="{0F88BA04-7F40-104F-967E-3C55E544FDE1}"/>
              </a:ext>
            </a:extLst>
          </p:cNvPr>
          <p:cNvSpPr txBox="1">
            <a:spLocks/>
          </p:cNvSpPr>
          <p:nvPr/>
        </p:nvSpPr>
        <p:spPr>
          <a:xfrm>
            <a:off x="8241089" y="2459783"/>
            <a:ext cx="3326649" cy="3697056"/>
          </a:xfrm>
          <a:prstGeom prst="rect">
            <a:avLst/>
          </a:prstGeom>
        </p:spPr>
        <p:txBody>
          <a:bodyPr vert="horz" wrap="square" lIns="91440" tIns="45720" rIns="91440" bIns="45720" numCol="1" spcCol="45720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nSpc>
                <a:spcPct val="100000"/>
              </a:lnSpc>
              <a:spcAft>
                <a:spcPts val="200"/>
              </a:spcAft>
              <a:defRPr/>
            </a:pPr>
            <a:r>
              <a:rPr lang="en-US" sz="1600">
                <a:latin typeface="Roboto Light"/>
                <a:ea typeface="Roboto Light"/>
                <a:cs typeface="Roboto Light" panose="02000000000000000000" pitchFamily="2" charset="0"/>
              </a:rPr>
              <a:t>Addict, junkie, druggie, abuser</a:t>
            </a:r>
          </a:p>
          <a:p>
            <a:pPr>
              <a:lnSpc>
                <a:spcPct val="100000"/>
              </a:lnSpc>
              <a:spcAft>
                <a:spcPts val="200"/>
              </a:spcAft>
              <a:defRPr/>
            </a:pPr>
            <a:r>
              <a:rPr kumimoji="0" lang="en-US" sz="1600" u="none" strike="noStrike" kern="1200" cap="none" spc="0" normalizeH="0" baseline="0" noProof="0">
                <a:ln>
                  <a:noFill/>
                </a:ln>
                <a:effectLst/>
                <a:uLnTx/>
                <a:uFillTx/>
                <a:latin typeface="Roboto Light"/>
                <a:ea typeface="Roboto Light"/>
                <a:cs typeface="Roboto Light" panose="02000000000000000000" pitchFamily="2" charset="0"/>
              </a:rPr>
              <a:t>Ex-addict</a:t>
            </a:r>
            <a:r>
              <a:rPr lang="en-US" sz="1600">
                <a:latin typeface="Roboto Light"/>
                <a:ea typeface="Roboto Light"/>
                <a:cs typeface="Roboto Light" panose="02000000000000000000" pitchFamily="2" charset="0"/>
              </a:rPr>
              <a:t> or reformed addict</a:t>
            </a:r>
            <a:endParaRPr lang="en-US" sz="1600" u="none" strike="noStrike" kern="1200" cap="none" spc="0" normalizeH="0" baseline="0" noProof="0">
              <a:ln>
                <a:noFill/>
              </a:ln>
              <a:effectLst/>
              <a:uLnTx/>
              <a:uFillTx/>
              <a:latin typeface="Roboto Light"/>
              <a:ea typeface="Roboto Light"/>
              <a:cs typeface="Roboto Light" panose="02000000000000000000" pitchFamily="2" charset="0"/>
            </a:endParaRPr>
          </a:p>
          <a:p>
            <a:pPr lvl="0">
              <a:lnSpc>
                <a:spcPct val="100000"/>
              </a:lnSpc>
              <a:spcAft>
                <a:spcPts val="200"/>
              </a:spcAft>
              <a:defRPr/>
            </a:pPr>
            <a:r>
              <a:rPr lang="en-US" sz="1600">
                <a:latin typeface="Roboto Light"/>
                <a:ea typeface="Roboto Light"/>
                <a:cs typeface="Roboto Light" panose="02000000000000000000" pitchFamily="2" charset="0"/>
              </a:rPr>
              <a:t>Battling/suffering from </a:t>
            </a:r>
            <a:br>
              <a:rPr lang="en-US" sz="1600">
                <a:latin typeface="Roboto Light" panose="02000000000000000000" pitchFamily="2" charset="0"/>
                <a:ea typeface="Roboto Light" panose="02000000000000000000" pitchFamily="2" charset="0"/>
                <a:cs typeface="Roboto Light" panose="02000000000000000000" pitchFamily="2" charset="0"/>
              </a:rPr>
            </a:br>
            <a:r>
              <a:rPr lang="en-US" sz="1600">
                <a:latin typeface="Roboto Light"/>
                <a:ea typeface="Roboto Light"/>
                <a:cs typeface="Roboto Light" panose="02000000000000000000" pitchFamily="2" charset="0"/>
              </a:rPr>
              <a:t>an addiction</a:t>
            </a:r>
          </a:p>
          <a:p>
            <a:pPr lvl="0">
              <a:lnSpc>
                <a:spcPct val="100000"/>
              </a:lnSpc>
              <a:spcAft>
                <a:spcPts val="200"/>
              </a:spcAft>
              <a:defRPr/>
            </a:pPr>
            <a:r>
              <a:rPr kumimoji="0" lang="en-US" sz="1600" u="none" strike="noStrike" kern="1200" cap="none" spc="0" normalizeH="0" baseline="0" noProof="0">
                <a:ln>
                  <a:noFill/>
                </a:ln>
                <a:effectLst/>
                <a:uLnTx/>
                <a:uFillTx/>
                <a:latin typeface="Roboto Light"/>
                <a:ea typeface="Roboto Light"/>
                <a:cs typeface="Roboto Light" panose="02000000000000000000" pitchFamily="2" charset="0"/>
              </a:rPr>
              <a:t>Drug offender</a:t>
            </a:r>
            <a:endParaRPr lang="en-US" sz="1600" u="none" strike="noStrike" kern="1200" cap="none" spc="0" normalizeH="0" baseline="0" noProof="0">
              <a:ln>
                <a:noFill/>
              </a:ln>
              <a:effectLst/>
              <a:uLnTx/>
              <a:uFillTx/>
              <a:latin typeface="Roboto Light"/>
              <a:ea typeface="Roboto Light"/>
              <a:cs typeface="Roboto Light" panose="02000000000000000000" pitchFamily="2" charset="0"/>
            </a:endParaRPr>
          </a:p>
          <a:p>
            <a:pPr lvl="0">
              <a:lnSpc>
                <a:spcPct val="100000"/>
              </a:lnSpc>
              <a:spcAft>
                <a:spcPts val="200"/>
              </a:spcAft>
              <a:defRPr/>
            </a:pPr>
            <a:r>
              <a:rPr lang="en-US" sz="1600">
                <a:latin typeface="Roboto Light"/>
                <a:ea typeface="Roboto Light"/>
                <a:cs typeface="Roboto Light" panose="02000000000000000000" pitchFamily="2" charset="0"/>
              </a:rPr>
              <a:t>Non-compliant/bombed out</a:t>
            </a:r>
          </a:p>
          <a:p>
            <a:pPr>
              <a:lnSpc>
                <a:spcPct val="100000"/>
              </a:lnSpc>
              <a:spcAft>
                <a:spcPts val="200"/>
              </a:spcAft>
              <a:defRPr/>
            </a:pPr>
            <a:r>
              <a:rPr lang="en-US" sz="1600">
                <a:latin typeface="Roboto Light"/>
                <a:ea typeface="Roboto Light"/>
                <a:cs typeface="Roboto Light" panose="02000000000000000000" pitchFamily="2" charset="0"/>
              </a:rPr>
              <a:t>MAT is replacement addiction</a:t>
            </a:r>
          </a:p>
          <a:p>
            <a:pPr lvl="0">
              <a:lnSpc>
                <a:spcPct val="100000"/>
              </a:lnSpc>
              <a:spcAft>
                <a:spcPts val="200"/>
              </a:spcAft>
              <a:defRPr/>
            </a:pPr>
            <a:r>
              <a:rPr kumimoji="0" lang="en-US" sz="1600" u="none" strike="noStrike" kern="1200" cap="none" spc="0" normalizeH="0" baseline="0" noProof="0">
                <a:ln>
                  <a:noFill/>
                </a:ln>
                <a:effectLst/>
                <a:uLnTx/>
                <a:uFillTx/>
                <a:latin typeface="Roboto Light"/>
                <a:ea typeface="Roboto Light"/>
                <a:cs typeface="Roboto Light" panose="02000000000000000000" pitchFamily="2" charset="0"/>
              </a:rPr>
              <a:t>Relapsed</a:t>
            </a:r>
            <a:endParaRPr lang="en-US" sz="1600" u="none" strike="noStrike" kern="1200" cap="none" spc="0" normalizeH="0" baseline="0" noProof="0">
              <a:ln>
                <a:noFill/>
              </a:ln>
              <a:effectLst/>
              <a:uLnTx/>
              <a:uFillTx/>
              <a:latin typeface="Roboto Light"/>
              <a:ea typeface="Roboto Light"/>
              <a:cs typeface="Roboto Light" panose="02000000000000000000" pitchFamily="2" charset="0"/>
            </a:endParaRPr>
          </a:p>
          <a:p>
            <a:pPr lvl="0">
              <a:lnSpc>
                <a:spcPct val="100000"/>
              </a:lnSpc>
              <a:spcAft>
                <a:spcPts val="200"/>
              </a:spcAft>
              <a:defRPr/>
            </a:pPr>
            <a:r>
              <a:rPr lang="en-US" sz="1600">
                <a:latin typeface="Roboto Light"/>
                <a:ea typeface="Roboto Light"/>
                <a:cs typeface="Roboto Light" panose="02000000000000000000" pitchFamily="2" charset="0"/>
              </a:rPr>
              <a:t>Stayed clean</a:t>
            </a:r>
          </a:p>
          <a:p>
            <a:pPr lvl="0">
              <a:lnSpc>
                <a:spcPct val="100000"/>
              </a:lnSpc>
              <a:spcAft>
                <a:spcPts val="200"/>
              </a:spcAft>
              <a:defRPr/>
            </a:pPr>
            <a:r>
              <a:rPr kumimoji="0" lang="en-US" sz="1600" u="none" strike="noStrike" kern="1200" cap="none" spc="0" normalizeH="0" baseline="0" noProof="0">
                <a:ln>
                  <a:noFill/>
                </a:ln>
                <a:effectLst/>
                <a:uLnTx/>
                <a:uFillTx/>
                <a:latin typeface="Roboto Light"/>
                <a:ea typeface="Roboto Light"/>
                <a:cs typeface="Roboto Light" panose="02000000000000000000" pitchFamily="2" charset="0"/>
              </a:rPr>
              <a:t>Dirty</a:t>
            </a:r>
            <a:r>
              <a:rPr lang="en-US" sz="1600">
                <a:latin typeface="Roboto Light"/>
                <a:ea typeface="Roboto Light"/>
                <a:cs typeface="Roboto Light" panose="02000000000000000000" pitchFamily="2" charset="0"/>
              </a:rPr>
              <a:t>/failed</a:t>
            </a:r>
            <a:r>
              <a:rPr kumimoji="0" lang="en-US" sz="1600" u="none" strike="noStrike" kern="1200" cap="none" spc="0" normalizeH="0" baseline="0" noProof="0">
                <a:ln>
                  <a:noFill/>
                </a:ln>
                <a:effectLst/>
                <a:uLnTx/>
                <a:uFillTx/>
                <a:latin typeface="Roboto Light"/>
                <a:ea typeface="Roboto Light"/>
                <a:cs typeface="Roboto Light" panose="02000000000000000000" pitchFamily="2" charset="0"/>
              </a:rPr>
              <a:t> drug screen</a:t>
            </a:r>
            <a:endParaRPr kumimoji="0" lang="en-US" sz="1400" u="none" strike="noStrike" kern="1200" cap="none" spc="0" normalizeH="0" baseline="0" noProof="0">
              <a:ln>
                <a:noFill/>
              </a:ln>
              <a:effectLst/>
              <a:uLnTx/>
              <a:uFillTx/>
              <a:latin typeface="Roboto Light"/>
              <a:ea typeface="Roboto Light"/>
              <a:cs typeface="Roboto Light" panose="02000000000000000000" pitchFamily="2" charset="0"/>
            </a:endParaRPr>
          </a:p>
        </p:txBody>
      </p:sp>
      <p:sp>
        <p:nvSpPr>
          <p:cNvPr id="29" name="Subtitle 2">
            <a:extLst>
              <a:ext uri="{FF2B5EF4-FFF2-40B4-BE49-F238E27FC236}">
                <a16:creationId xmlns:a16="http://schemas.microsoft.com/office/drawing/2014/main" id="{E03D223D-A23F-8B4E-8404-9CF40928E8B0}"/>
              </a:ext>
            </a:extLst>
          </p:cNvPr>
          <p:cNvSpPr txBox="1">
            <a:spLocks/>
          </p:cNvSpPr>
          <p:nvPr/>
        </p:nvSpPr>
        <p:spPr>
          <a:xfrm>
            <a:off x="4408677" y="2459783"/>
            <a:ext cx="3326649" cy="3697056"/>
          </a:xfrm>
          <a:prstGeom prst="rect">
            <a:avLst/>
          </a:prstGeom>
        </p:spPr>
        <p:txBody>
          <a:bodyPr vert="horz" wrap="square" lIns="91440" tIns="45720" rIns="91440" bIns="45720" numCol="1" spcCol="45720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nSpc>
                <a:spcPct val="100000"/>
              </a:lnSpc>
              <a:spcAft>
                <a:spcPts val="200"/>
              </a:spcAft>
              <a:defRPr/>
            </a:pPr>
            <a:r>
              <a:rPr lang="en-US" sz="1600">
                <a:latin typeface="Roboto Light"/>
                <a:ea typeface="Roboto Light"/>
                <a:cs typeface="Roboto Light"/>
              </a:rPr>
              <a:t>Person who uses drugs/with a substance use disorder</a:t>
            </a:r>
          </a:p>
          <a:p>
            <a:pPr lvl="0">
              <a:lnSpc>
                <a:spcPct val="100000"/>
              </a:lnSpc>
              <a:spcAft>
                <a:spcPts val="200"/>
              </a:spcAft>
              <a:defRPr/>
            </a:pPr>
            <a:r>
              <a:rPr kumimoji="0" lang="en-US" sz="1600" u="none" strike="noStrike" kern="1200" cap="none" spc="0" normalizeH="0" baseline="0" noProof="0">
                <a:ln>
                  <a:noFill/>
                </a:ln>
                <a:effectLst/>
                <a:uLnTx/>
                <a:uFillTx/>
                <a:latin typeface="Roboto Light"/>
                <a:ea typeface="Roboto Light"/>
                <a:cs typeface="Roboto Light"/>
              </a:rPr>
              <a:t>Person living in recovery</a:t>
            </a:r>
            <a:endParaRPr lang="en-US" sz="1600" u="none" strike="noStrike" kern="1200" cap="none" spc="0" normalizeH="0" baseline="0" noProof="0">
              <a:ln>
                <a:noFill/>
              </a:ln>
              <a:effectLst/>
              <a:uLnTx/>
              <a:uFillTx/>
              <a:latin typeface="Roboto Light"/>
              <a:ea typeface="Roboto Light"/>
              <a:cs typeface="Roboto Light"/>
            </a:endParaRPr>
          </a:p>
          <a:p>
            <a:pPr lvl="0">
              <a:lnSpc>
                <a:spcPct val="100000"/>
              </a:lnSpc>
              <a:spcAft>
                <a:spcPts val="200"/>
              </a:spcAft>
              <a:defRPr/>
            </a:pPr>
            <a:r>
              <a:rPr lang="en-US" sz="1600">
                <a:latin typeface="Roboto Light"/>
                <a:ea typeface="Roboto Light"/>
                <a:cs typeface="Roboto Light"/>
              </a:rPr>
              <a:t>Person living with an addiction</a:t>
            </a:r>
          </a:p>
          <a:p>
            <a:pPr lvl="0">
              <a:lnSpc>
                <a:spcPct val="100000"/>
              </a:lnSpc>
              <a:spcAft>
                <a:spcPts val="200"/>
              </a:spcAft>
              <a:defRPr/>
            </a:pPr>
            <a:r>
              <a:rPr kumimoji="0" lang="en-US" sz="1600" u="none" strike="noStrike" kern="1200" cap="none" spc="0" normalizeH="0" baseline="0" noProof="0">
                <a:ln>
                  <a:noFill/>
                </a:ln>
                <a:effectLst/>
                <a:uLnTx/>
                <a:uFillTx/>
                <a:latin typeface="Roboto Light"/>
                <a:ea typeface="Roboto Light"/>
                <a:cs typeface="Roboto Light"/>
              </a:rPr>
              <a:t>Person arrested for drug </a:t>
            </a:r>
            <a:r>
              <a:rPr lang="en-US" sz="1600">
                <a:latin typeface="Roboto Light"/>
                <a:ea typeface="Roboto Light"/>
                <a:cs typeface="Roboto Light"/>
              </a:rPr>
              <a:t>violation</a:t>
            </a:r>
          </a:p>
          <a:p>
            <a:pPr lvl="0">
              <a:lnSpc>
                <a:spcPct val="100000"/>
              </a:lnSpc>
              <a:spcAft>
                <a:spcPts val="200"/>
              </a:spcAft>
              <a:defRPr/>
            </a:pPr>
            <a:r>
              <a:rPr kumimoji="0" lang="en-US" sz="1600" u="none" strike="noStrike" kern="1200" cap="none" spc="0" normalizeH="0" baseline="0" noProof="0">
                <a:ln>
                  <a:noFill/>
                </a:ln>
                <a:effectLst/>
                <a:uLnTx/>
                <a:uFillTx/>
                <a:latin typeface="Roboto Light"/>
                <a:ea typeface="Roboto Light"/>
                <a:cs typeface="Roboto Light"/>
              </a:rPr>
              <a:t>Chooses not to at this point</a:t>
            </a:r>
            <a:endParaRPr lang="en-US" sz="1600" u="none" strike="noStrike" kern="1200" cap="none" spc="0" normalizeH="0" baseline="0" noProof="0">
              <a:ln>
                <a:noFill/>
              </a:ln>
              <a:effectLst/>
              <a:uLnTx/>
              <a:uFillTx/>
              <a:latin typeface="Roboto Light"/>
              <a:ea typeface="Roboto Light"/>
              <a:cs typeface="Roboto Light"/>
            </a:endParaRPr>
          </a:p>
          <a:p>
            <a:pPr lvl="0">
              <a:lnSpc>
                <a:spcPct val="100000"/>
              </a:lnSpc>
              <a:spcAft>
                <a:spcPts val="200"/>
              </a:spcAft>
              <a:defRPr/>
            </a:pPr>
            <a:r>
              <a:rPr lang="en-US" sz="1600">
                <a:latin typeface="Roboto Light"/>
                <a:ea typeface="Roboto Light"/>
                <a:cs typeface="Roboto Light"/>
              </a:rPr>
              <a:t>Medication is a treatment tool</a:t>
            </a:r>
          </a:p>
          <a:p>
            <a:pPr>
              <a:lnSpc>
                <a:spcPct val="100000"/>
              </a:lnSpc>
              <a:spcAft>
                <a:spcPts val="200"/>
              </a:spcAft>
              <a:defRPr/>
            </a:pPr>
            <a:r>
              <a:rPr kumimoji="0" lang="en-US" sz="1600" u="none" strike="noStrike" kern="1200" cap="none" spc="0" normalizeH="0" baseline="0" noProof="0">
                <a:ln>
                  <a:noFill/>
                </a:ln>
                <a:effectLst/>
                <a:uLnTx/>
                <a:uFillTx/>
                <a:latin typeface="Roboto Light"/>
                <a:ea typeface="Roboto Light"/>
                <a:cs typeface="Roboto Light"/>
              </a:rPr>
              <a:t>Had a setback</a:t>
            </a:r>
            <a:r>
              <a:rPr lang="en-US" sz="1600">
                <a:latin typeface="Roboto Light"/>
                <a:ea typeface="Roboto Light"/>
                <a:cs typeface="Roboto Light"/>
              </a:rPr>
              <a:t>, resumed use</a:t>
            </a:r>
            <a:endParaRPr lang="en-US" sz="160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a:endParaRPr>
          </a:p>
          <a:p>
            <a:pPr lvl="0">
              <a:lnSpc>
                <a:spcPct val="100000"/>
              </a:lnSpc>
              <a:spcAft>
                <a:spcPts val="200"/>
              </a:spcAft>
              <a:defRPr/>
            </a:pPr>
            <a:r>
              <a:rPr lang="en-US" sz="1600">
                <a:latin typeface="Roboto Light"/>
                <a:ea typeface="Roboto Light"/>
                <a:cs typeface="Roboto Light"/>
              </a:rPr>
              <a:t>Maintained recovery</a:t>
            </a:r>
          </a:p>
          <a:p>
            <a:pPr lvl="0">
              <a:lnSpc>
                <a:spcPct val="100000"/>
              </a:lnSpc>
              <a:spcAft>
                <a:spcPts val="200"/>
              </a:spcAft>
              <a:defRPr/>
            </a:pPr>
            <a:r>
              <a:rPr kumimoji="0" lang="en-US" sz="1600" u="none" strike="noStrike" kern="1200" cap="none" spc="0" normalizeH="0" baseline="0" noProof="0">
                <a:ln>
                  <a:noFill/>
                </a:ln>
                <a:effectLst/>
                <a:uLnTx/>
                <a:uFillTx/>
                <a:latin typeface="Roboto Light"/>
                <a:ea typeface="Roboto Light"/>
                <a:cs typeface="Roboto Light"/>
              </a:rPr>
              <a:t>Positive drug screen</a:t>
            </a:r>
            <a:endParaRPr kumimoji="0" lang="en-US" sz="1400" u="none" strike="noStrike" kern="1200" cap="none" spc="0" normalizeH="0" baseline="0" noProof="0">
              <a:ln>
                <a:noFill/>
              </a:ln>
              <a:effectLst/>
              <a:uLnTx/>
              <a:uFillTx/>
              <a:latin typeface="Roboto Light"/>
              <a:ea typeface="Roboto Light"/>
              <a:cs typeface="Roboto Light"/>
            </a:endParaRPr>
          </a:p>
        </p:txBody>
      </p:sp>
      <p:grpSp>
        <p:nvGrpSpPr>
          <p:cNvPr id="33" name="Group 32">
            <a:extLst>
              <a:ext uri="{FF2B5EF4-FFF2-40B4-BE49-F238E27FC236}">
                <a16:creationId xmlns:a16="http://schemas.microsoft.com/office/drawing/2014/main" id="{FB97B66C-9B63-FB4F-97E1-E2B22CEA9723}"/>
              </a:ext>
            </a:extLst>
          </p:cNvPr>
          <p:cNvGrpSpPr/>
          <p:nvPr/>
        </p:nvGrpSpPr>
        <p:grpSpPr>
          <a:xfrm>
            <a:off x="7834102" y="3723713"/>
            <a:ext cx="645459" cy="645459"/>
            <a:chOff x="7834102" y="3723713"/>
            <a:chExt cx="645459" cy="645459"/>
          </a:xfrm>
        </p:grpSpPr>
        <p:sp>
          <p:nvSpPr>
            <p:cNvPr id="27" name="Oval 26">
              <a:extLst>
                <a:ext uri="{FF2B5EF4-FFF2-40B4-BE49-F238E27FC236}">
                  <a16:creationId xmlns:a16="http://schemas.microsoft.com/office/drawing/2014/main" id="{E181E665-1F83-9D48-8CF2-FC012955CBC6}"/>
                </a:ext>
              </a:extLst>
            </p:cNvPr>
            <p:cNvSpPr/>
            <p:nvPr/>
          </p:nvSpPr>
          <p:spPr>
            <a:xfrm>
              <a:off x="7834102" y="3723713"/>
              <a:ext cx="645459" cy="6454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074F41B2-7B69-5C47-934F-D5D750ADCA19}"/>
                </a:ext>
              </a:extLst>
            </p:cNvPr>
            <p:cNvSpPr/>
            <p:nvPr/>
          </p:nvSpPr>
          <p:spPr>
            <a:xfrm rot="16200000" flipH="1">
              <a:off x="7993850" y="3921073"/>
              <a:ext cx="262398" cy="2262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741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750" fill="hold"/>
                                        <p:tgtEl>
                                          <p:spTgt spid="24"/>
                                        </p:tgtEl>
                                        <p:attrNameLst>
                                          <p:attrName>ppt_w</p:attrName>
                                        </p:attrNameLst>
                                      </p:cBhvr>
                                      <p:tavLst>
                                        <p:tav tm="0">
                                          <p:val>
                                            <p:fltVal val="0"/>
                                          </p:val>
                                        </p:tav>
                                        <p:tav tm="100000">
                                          <p:val>
                                            <p:strVal val="#ppt_w"/>
                                          </p:val>
                                        </p:tav>
                                      </p:tavLst>
                                    </p:anim>
                                    <p:anim calcmode="lin" valueType="num">
                                      <p:cBhvr>
                                        <p:cTn id="8" dur="750" fill="hold"/>
                                        <p:tgtEl>
                                          <p:spTgt spid="24"/>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16"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750" fill="hold"/>
                                        <p:tgtEl>
                                          <p:spTgt spid="26"/>
                                        </p:tgtEl>
                                        <p:attrNameLst>
                                          <p:attrName>ppt_w</p:attrName>
                                        </p:attrNameLst>
                                      </p:cBhvr>
                                      <p:tavLst>
                                        <p:tav tm="0">
                                          <p:val>
                                            <p:fltVal val="0"/>
                                          </p:val>
                                        </p:tav>
                                        <p:tav tm="100000">
                                          <p:val>
                                            <p:strVal val="#ppt_w"/>
                                          </p:val>
                                        </p:tav>
                                      </p:tavLst>
                                    </p:anim>
                                    <p:anim calcmode="lin" valueType="num">
                                      <p:cBhvr>
                                        <p:cTn id="13" dur="75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E2020-A62D-2244-994B-492FE3CD4EAA}"/>
              </a:ext>
            </a:extLst>
          </p:cNvPr>
          <p:cNvSpPr>
            <a:spLocks noGrp="1"/>
          </p:cNvSpPr>
          <p:nvPr>
            <p:ph type="title"/>
          </p:nvPr>
        </p:nvSpPr>
        <p:spPr/>
        <p:txBody>
          <a:bodyPr/>
          <a:lstStyle/>
          <a:p>
            <a:r>
              <a:rPr lang="en-US"/>
              <a:t>WHAT ARE OPIOIDS?</a:t>
            </a:r>
          </a:p>
        </p:txBody>
      </p:sp>
      <p:sp>
        <p:nvSpPr>
          <p:cNvPr id="6" name="Text Placeholder 5">
            <a:extLst>
              <a:ext uri="{FF2B5EF4-FFF2-40B4-BE49-F238E27FC236}">
                <a16:creationId xmlns:a16="http://schemas.microsoft.com/office/drawing/2014/main" id="{94D39C3A-F694-2E47-8101-83A4C5266D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0419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48">
      <a:dk1>
        <a:srgbClr val="000000"/>
      </a:dk1>
      <a:lt1>
        <a:srgbClr val="FFFFFF"/>
      </a:lt1>
      <a:dk2>
        <a:srgbClr val="313D50"/>
      </a:dk2>
      <a:lt2>
        <a:srgbClr val="F3F3F0"/>
      </a:lt2>
      <a:accent1>
        <a:srgbClr val="4F83A5"/>
      </a:accent1>
      <a:accent2>
        <a:srgbClr val="7F007F"/>
      </a:accent2>
      <a:accent3>
        <a:srgbClr val="E7892C"/>
      </a:accent3>
      <a:accent4>
        <a:srgbClr val="7DC8C5"/>
      </a:accent4>
      <a:accent5>
        <a:srgbClr val="B4C75C"/>
      </a:accent5>
      <a:accent6>
        <a:srgbClr val="D7342A"/>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48">
      <a:dk1>
        <a:srgbClr val="000000"/>
      </a:dk1>
      <a:lt1>
        <a:srgbClr val="FFFFFF"/>
      </a:lt1>
      <a:dk2>
        <a:srgbClr val="313D50"/>
      </a:dk2>
      <a:lt2>
        <a:srgbClr val="F3F3F0"/>
      </a:lt2>
      <a:accent1>
        <a:srgbClr val="4F83A5"/>
      </a:accent1>
      <a:accent2>
        <a:srgbClr val="7F007F"/>
      </a:accent2>
      <a:accent3>
        <a:srgbClr val="E7892C"/>
      </a:accent3>
      <a:accent4>
        <a:srgbClr val="7DC8C5"/>
      </a:accent4>
      <a:accent5>
        <a:srgbClr val="B4C75C"/>
      </a:accent5>
      <a:accent6>
        <a:srgbClr val="D7342A"/>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48">
      <a:dk1>
        <a:srgbClr val="000000"/>
      </a:dk1>
      <a:lt1>
        <a:srgbClr val="FFFFFF"/>
      </a:lt1>
      <a:dk2>
        <a:srgbClr val="313D50"/>
      </a:dk2>
      <a:lt2>
        <a:srgbClr val="F3F3F0"/>
      </a:lt2>
      <a:accent1>
        <a:srgbClr val="4F83A5"/>
      </a:accent1>
      <a:accent2>
        <a:srgbClr val="7F007F"/>
      </a:accent2>
      <a:accent3>
        <a:srgbClr val="E7892C"/>
      </a:accent3>
      <a:accent4>
        <a:srgbClr val="7DC8C5"/>
      </a:accent4>
      <a:accent5>
        <a:srgbClr val="B4C75C"/>
      </a:accent5>
      <a:accent6>
        <a:srgbClr val="D7342A"/>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BeHERE1">
      <a:dk1>
        <a:srgbClr val="263A42"/>
      </a:dk1>
      <a:lt1>
        <a:srgbClr val="F9F9F9"/>
      </a:lt1>
      <a:dk2>
        <a:srgbClr val="41718C"/>
      </a:dk2>
      <a:lt2>
        <a:srgbClr val="C8C6B7"/>
      </a:lt2>
      <a:accent1>
        <a:srgbClr val="DB6453"/>
      </a:accent1>
      <a:accent2>
        <a:srgbClr val="F27E6B"/>
      </a:accent2>
      <a:accent3>
        <a:srgbClr val="DB6453"/>
      </a:accent3>
      <a:accent4>
        <a:srgbClr val="BD5549"/>
      </a:accent4>
      <a:accent5>
        <a:srgbClr val="A0473E"/>
      </a:accent5>
      <a:accent6>
        <a:srgbClr val="823834"/>
      </a:accent6>
      <a:hlink>
        <a:srgbClr val="F9F9F9"/>
      </a:hlink>
      <a:folHlink>
        <a:srgbClr val="99A3A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819FFDABAE94428B74B5CC42639F94" ma:contentTypeVersion="15" ma:contentTypeDescription="Create a new document." ma:contentTypeScope="" ma:versionID="62cb7ffe371b4858a4d414b8bf311aa6">
  <xsd:schema xmlns:xsd="http://www.w3.org/2001/XMLSchema" xmlns:xs="http://www.w3.org/2001/XMLSchema" xmlns:p="http://schemas.microsoft.com/office/2006/metadata/properties" xmlns:ns1="http://schemas.microsoft.com/sharepoint/v3" xmlns:ns3="82153070-fa5c-40a3-ad5d-2af71a75d23a" xmlns:ns4="f4fd6ac8-3175-4da8-9ce8-32a0913d82b5" targetNamespace="http://schemas.microsoft.com/office/2006/metadata/properties" ma:root="true" ma:fieldsID="b81278dadad462db543be75d229f3cb4" ns1:_="" ns3:_="" ns4:_="">
    <xsd:import namespace="http://schemas.microsoft.com/sharepoint/v3"/>
    <xsd:import namespace="82153070-fa5c-40a3-ad5d-2af71a75d23a"/>
    <xsd:import namespace="f4fd6ac8-3175-4da8-9ce8-32a0913d82b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153070-fa5c-40a3-ad5d-2af71a75d2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fd6ac8-3175-4da8-9ce8-32a0913d82b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869054-CD11-4EE8-A737-26FF796EEDAD}">
  <ds:schemaRefs>
    <ds:schemaRef ds:uri="82153070-fa5c-40a3-ad5d-2af71a75d23a"/>
    <ds:schemaRef ds:uri="f4fd6ac8-3175-4da8-9ce8-32a0913d82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513A277-A0BA-4554-90B0-7E7B41386EC5}">
  <ds:schemaRefs>
    <ds:schemaRef ds:uri="http://schemas.microsoft.com/office/2006/metadata/properties"/>
    <ds:schemaRef ds:uri="82153070-fa5c-40a3-ad5d-2af71a75d23a"/>
    <ds:schemaRef ds:uri="http://schemas.microsoft.com/sharepoint/v3"/>
    <ds:schemaRef ds:uri="http://www.w3.org/XML/1998/namespace"/>
    <ds:schemaRef ds:uri="http://schemas.openxmlformats.org/package/2006/metadata/core-properties"/>
    <ds:schemaRef ds:uri="f4fd6ac8-3175-4da8-9ce8-32a0913d82b5"/>
    <ds:schemaRef ds:uri="http://purl.org/dc/dcmitype/"/>
    <ds:schemaRef ds:uri="http://schemas.microsoft.com/office/2006/documentManagement/types"/>
    <ds:schemaRef ds:uri="http://schemas.microsoft.com/office/infopath/2007/PartnerControls"/>
    <ds:schemaRef ds:uri="http://purl.org/dc/terms/"/>
    <ds:schemaRef ds:uri="http://purl.org/dc/elements/1.1/"/>
  </ds:schemaRefs>
</ds:datastoreItem>
</file>

<file path=customXml/itemProps3.xml><?xml version="1.0" encoding="utf-8"?>
<ds:datastoreItem xmlns:ds="http://schemas.openxmlformats.org/officeDocument/2006/customXml" ds:itemID="{F461D21A-9DB5-42B4-AC44-982AC9A00E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2977</Words>
  <Application>Microsoft Office PowerPoint</Application>
  <PresentationFormat>Widescreen</PresentationFormat>
  <Paragraphs>373</Paragraphs>
  <Slides>44</Slides>
  <Notes>7</Notes>
  <HiddenSlides>3</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44</vt:i4>
      </vt:variant>
    </vt:vector>
  </HeadingPairs>
  <TitlesOfParts>
    <vt:vector size="57" baseType="lpstr">
      <vt:lpstr>Arial</vt:lpstr>
      <vt:lpstr>Brasley</vt:lpstr>
      <vt:lpstr>Calibri</vt:lpstr>
      <vt:lpstr>Roboto</vt:lpstr>
      <vt:lpstr>Roboto Light</vt:lpstr>
      <vt:lpstr>Roboto Medium</vt:lpstr>
      <vt:lpstr>Sentinel Book</vt:lpstr>
      <vt:lpstr>System Font Regular</vt:lpstr>
      <vt:lpstr>Wingdings</vt:lpstr>
      <vt:lpstr>Office Theme</vt:lpstr>
      <vt:lpstr>Office Theme</vt:lpstr>
      <vt:lpstr>Office Theme</vt:lpstr>
      <vt:lpstr>1_Office Theme</vt:lpstr>
      <vt:lpstr>Opioid Overdose Rescue (Part 1)</vt:lpstr>
      <vt:lpstr>WELCOME &amp; INTRODUCTIONS</vt:lpstr>
      <vt:lpstr>Go-Around Introductions!</vt:lpstr>
      <vt:lpstr>Group Agreements</vt:lpstr>
      <vt:lpstr>AGENDA &amp; OBJECTIVES</vt:lpstr>
      <vt:lpstr>Part 1: Agenda for Opioid Overdose Rescue</vt:lpstr>
      <vt:lpstr>Part 1: Learning Objectives</vt:lpstr>
      <vt:lpstr>Language Matters</vt:lpstr>
      <vt:lpstr>WHAT ARE OPIOIDS?</vt:lpstr>
      <vt:lpstr>What are Opioids?</vt:lpstr>
      <vt:lpstr>Fentanyl: Know the Facts</vt:lpstr>
      <vt:lpstr>Data Brief</vt:lpstr>
      <vt:lpstr>What is Xylazine (ZIE-LUH-ZEEN)?</vt:lpstr>
      <vt:lpstr>RISK FACTORS FOR OVERDOSE </vt:lpstr>
      <vt:lpstr>Small Group Brainstorm</vt:lpstr>
      <vt:lpstr>Risk Factors for an Overdose</vt:lpstr>
      <vt:lpstr>Risk Factors for an Overdose</vt:lpstr>
      <vt:lpstr>HOW TO RECOGNIZE AN OVERDOSE</vt:lpstr>
      <vt:lpstr>Video: Signs of an Overdose</vt:lpstr>
      <vt:lpstr>Recognizing an Overdose</vt:lpstr>
      <vt:lpstr>BREAK </vt:lpstr>
      <vt:lpstr>WHAT IS NALOXONE?</vt:lpstr>
      <vt:lpstr>How does Naloxone work in the body?</vt:lpstr>
      <vt:lpstr>What is Naloxone?</vt:lpstr>
      <vt:lpstr>Naloxone Distribution Sites &amp; Opioid Resources in MA</vt:lpstr>
      <vt:lpstr>Community Naloxone Purchasing Program (CNPP)</vt:lpstr>
      <vt:lpstr>RESPONDING TO AN OVERDOSE</vt:lpstr>
      <vt:lpstr>[ONLINE] Group Activity – Order the Steps</vt:lpstr>
      <vt:lpstr>[ONLINE] Overdose Rescue Scenario</vt:lpstr>
      <vt:lpstr>Responding to an Overdose</vt:lpstr>
      <vt:lpstr>Rescue Breathing</vt:lpstr>
      <vt:lpstr>[IN-PERSON] Group Activity – Role Play Scenario</vt:lpstr>
      <vt:lpstr>Overdose Rescue Scenario</vt:lpstr>
      <vt:lpstr>Good Samaritan Law</vt:lpstr>
      <vt:lpstr>Overdose Rescue &amp; COVID-19</vt:lpstr>
      <vt:lpstr>During and After an Overdose...</vt:lpstr>
      <vt:lpstr>CLOSING</vt:lpstr>
      <vt:lpstr>Training &amp; Technical Assistance Offerings</vt:lpstr>
      <vt:lpstr>Additional Resources</vt:lpstr>
      <vt:lpstr>Additional Resources</vt:lpstr>
      <vt:lpstr>PowerPoint Presentation</vt:lpstr>
      <vt:lpstr>Additional Resources</vt:lpstr>
      <vt:lpstr>Additional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McCall</dc:creator>
  <cp:lastModifiedBy>Gracie Rolfe</cp:lastModifiedBy>
  <cp:revision>50</cp:revision>
  <dcterms:created xsi:type="dcterms:W3CDTF">2020-04-20T17:08:06Z</dcterms:created>
  <dcterms:modified xsi:type="dcterms:W3CDTF">2025-01-24T18:49:07Z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0x01010052819FFDABAE94428B74B5CC42639F94</vt:lpwstr>
  </property>
</Properties>
</file>