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28" roundtripDataSignature="AMtx7mhjR6M5y/6Kkxf8hRQGdXXAHIyb4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80BEB43-06CB-4221-8FFF-E31ADBF60372}">
  <a:tblStyle styleId="{480BEB43-06CB-4221-8FFF-E31ADBF6037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customschemas.google.com/relationships/presentationmetadata" Target="metadata"/><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6e568bdc83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 name="Google Shape;118;g26e568bdc83_0_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 name="Google Shape;12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2" name="Google Shape;132;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9" name="Google Shape;13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6" name="Google Shape;14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3" name="Google Shape;153;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0" name="Google Shape;160;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7" name="Google Shape;167;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5" name="Google Shape;175;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2" name="Google Shape;182;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9" name="Google Shape;189;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6" name="Google Shape;196;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2b6e8c1aef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g22b6e8c1aef_3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6e568bdc83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g26e568bdc83_0_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6e568bdc83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g26e568bdc83_0_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6e568bdc83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g26e568bdc83_0_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6e568bdc83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g26e568bdc83_0_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 name="Google Shape;11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6"/>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6"/>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35"/>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35"/>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3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3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2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2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2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2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29"/>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29"/>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2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3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31"/>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31"/>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3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32"/>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3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33"/>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33"/>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33"/>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33"/>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3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34"/>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3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2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2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drive.google.com/file/d/1ohk26lc4EB-oZVlGwVMoleaY8ZxkaV-6/view?usp=drive_link"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274C"/>
        </a:solidFill>
      </p:bgPr>
    </p:bg>
    <p:spTree>
      <p:nvGrpSpPr>
        <p:cNvPr id="53" name="Shape 53"/>
        <p:cNvGrpSpPr/>
        <p:nvPr/>
      </p:nvGrpSpPr>
      <p:grpSpPr>
        <a:xfrm>
          <a:off x="0" y="0"/>
          <a:ext cx="0" cy="0"/>
          <a:chOff x="0" y="0"/>
          <a:chExt cx="0" cy="0"/>
        </a:xfrm>
      </p:grpSpPr>
      <p:sp>
        <p:nvSpPr>
          <p:cNvPr id="54" name="Google Shape;54;p1"/>
          <p:cNvSpPr txBox="1"/>
          <p:nvPr>
            <p:ph type="ctrTitle"/>
          </p:nvPr>
        </p:nvSpPr>
        <p:spPr>
          <a:xfrm>
            <a:off x="311700" y="128800"/>
            <a:ext cx="8412000" cy="1584000"/>
          </a:xfrm>
          <a:prstGeom prst="rect">
            <a:avLst/>
          </a:prstGeom>
          <a:noFill/>
          <a:ln>
            <a:noFill/>
          </a:ln>
        </p:spPr>
        <p:txBody>
          <a:bodyPr anchorCtr="0" anchor="b" bIns="91425" lIns="91425" spcFirstLastPara="1" rIns="91425" wrap="square" tIns="91425">
            <a:noAutofit/>
          </a:bodyPr>
          <a:lstStyle/>
          <a:p>
            <a:pPr indent="0" lvl="0" marL="0" marR="161925" rtl="0" algn="ctr">
              <a:lnSpc>
                <a:spcPct val="115000"/>
              </a:lnSpc>
              <a:spcBef>
                <a:spcPts val="0"/>
              </a:spcBef>
              <a:spcAft>
                <a:spcPts val="0"/>
              </a:spcAft>
              <a:buClr>
                <a:schemeClr val="dk1"/>
              </a:buClr>
              <a:buSzPts val="1100"/>
              <a:buFont typeface="Arial"/>
              <a:buNone/>
            </a:pPr>
            <a:r>
              <a:rPr b="1" lang="en" sz="3000">
                <a:solidFill>
                  <a:srgbClr val="FFCB05"/>
                </a:solidFill>
              </a:rPr>
              <a:t>Mt. Blue Regional School District</a:t>
            </a:r>
            <a:endParaRPr b="1" sz="3000">
              <a:solidFill>
                <a:srgbClr val="FFCB05"/>
              </a:solidFill>
            </a:endParaRPr>
          </a:p>
          <a:p>
            <a:pPr indent="0" lvl="0" marL="0" marR="161925" rtl="0" algn="ctr">
              <a:lnSpc>
                <a:spcPct val="115000"/>
              </a:lnSpc>
              <a:spcBef>
                <a:spcPts val="0"/>
              </a:spcBef>
              <a:spcAft>
                <a:spcPts val="0"/>
              </a:spcAft>
              <a:buClr>
                <a:schemeClr val="dk1"/>
              </a:buClr>
              <a:buSzPts val="1100"/>
              <a:buFont typeface="Arial"/>
              <a:buNone/>
            </a:pPr>
            <a:r>
              <a:rPr b="1" lang="en" sz="3000">
                <a:solidFill>
                  <a:srgbClr val="FFCB05"/>
                </a:solidFill>
              </a:rPr>
              <a:t>RSU 9</a:t>
            </a:r>
            <a:endParaRPr b="1" sz="3000">
              <a:solidFill>
                <a:srgbClr val="FFCB05"/>
              </a:solidFill>
            </a:endParaRPr>
          </a:p>
          <a:p>
            <a:pPr indent="0" lvl="0" marL="0" marR="161925" rtl="0" algn="ctr">
              <a:lnSpc>
                <a:spcPct val="115000"/>
              </a:lnSpc>
              <a:spcBef>
                <a:spcPts val="0"/>
              </a:spcBef>
              <a:spcAft>
                <a:spcPts val="0"/>
              </a:spcAft>
              <a:buClr>
                <a:schemeClr val="dk1"/>
              </a:buClr>
              <a:buSzPts val="1100"/>
              <a:buFont typeface="Arial"/>
              <a:buNone/>
            </a:pPr>
            <a:r>
              <a:rPr b="1" lang="en" sz="3000">
                <a:solidFill>
                  <a:srgbClr val="FFCB05"/>
                </a:solidFill>
              </a:rPr>
              <a:t> Proposed FY25 Budget Review</a:t>
            </a:r>
            <a:endParaRPr b="1" sz="3580">
              <a:solidFill>
                <a:srgbClr val="FFCB05"/>
              </a:solidFill>
            </a:endParaRPr>
          </a:p>
        </p:txBody>
      </p:sp>
      <p:sp>
        <p:nvSpPr>
          <p:cNvPr id="55" name="Google Shape;55;p1"/>
          <p:cNvSpPr txBox="1"/>
          <p:nvPr>
            <p:ph idx="1" type="subTitle"/>
          </p:nvPr>
        </p:nvSpPr>
        <p:spPr>
          <a:xfrm>
            <a:off x="396025" y="2782225"/>
            <a:ext cx="8520600" cy="2202300"/>
          </a:xfrm>
          <a:prstGeom prst="rect">
            <a:avLst/>
          </a:prstGeom>
          <a:noFill/>
          <a:ln>
            <a:noFill/>
          </a:ln>
        </p:spPr>
        <p:txBody>
          <a:bodyPr anchorCtr="0" anchor="t" bIns="91425" lIns="91425" spcFirstLastPara="1" rIns="91425" wrap="square" tIns="91425">
            <a:normAutofit lnSpcReduction="10000"/>
          </a:bodyPr>
          <a:lstStyle/>
          <a:p>
            <a:pPr indent="0" lvl="0" marL="0" rtl="0" algn="ctr">
              <a:lnSpc>
                <a:spcPct val="100000"/>
              </a:lnSpc>
              <a:spcBef>
                <a:spcPts val="0"/>
              </a:spcBef>
              <a:spcAft>
                <a:spcPts val="0"/>
              </a:spcAft>
              <a:buSzPts val="4479"/>
              <a:buNone/>
            </a:pPr>
            <a:r>
              <a:t/>
            </a:r>
            <a:endParaRPr sz="3781">
              <a:solidFill>
                <a:schemeClr val="dk1"/>
              </a:solidFill>
            </a:endParaRPr>
          </a:p>
          <a:p>
            <a:pPr indent="0" lvl="0" marL="0" marR="161925" rtl="0" algn="ctr">
              <a:spcBef>
                <a:spcPts val="0"/>
              </a:spcBef>
              <a:spcAft>
                <a:spcPts val="0"/>
              </a:spcAft>
              <a:buClr>
                <a:schemeClr val="dk1"/>
              </a:buClr>
              <a:buSzPts val="1100"/>
              <a:buFont typeface="Arial"/>
              <a:buNone/>
            </a:pPr>
            <a:r>
              <a:rPr b="1" lang="en" sz="1600">
                <a:solidFill>
                  <a:srgbClr val="FFCB05"/>
                </a:solidFill>
              </a:rPr>
              <a:t>COMMUNITY | CULTURE | CURRICULUM</a:t>
            </a:r>
            <a:r>
              <a:rPr b="1" lang="en" sz="1700">
                <a:solidFill>
                  <a:srgbClr val="FFCB05"/>
                </a:solidFill>
              </a:rPr>
              <a:t> </a:t>
            </a:r>
            <a:endParaRPr b="1" sz="1700">
              <a:solidFill>
                <a:srgbClr val="FFCB05"/>
              </a:solidFill>
            </a:endParaRPr>
          </a:p>
          <a:p>
            <a:pPr indent="0" lvl="0" marL="0" marR="161925" rtl="0" algn="ctr">
              <a:spcBef>
                <a:spcPts val="0"/>
              </a:spcBef>
              <a:spcAft>
                <a:spcPts val="0"/>
              </a:spcAft>
              <a:buClr>
                <a:schemeClr val="dk1"/>
              </a:buClr>
              <a:buSzPts val="1100"/>
              <a:buFont typeface="Arial"/>
              <a:buNone/>
            </a:pPr>
            <a:r>
              <a:rPr b="1" i="1" lang="en" sz="1400">
                <a:solidFill>
                  <a:srgbClr val="FFCB05"/>
                </a:solidFill>
              </a:rPr>
              <a:t>“Working together to provide high-quality educational opportunities for all.”</a:t>
            </a:r>
            <a:endParaRPr b="1" i="1" sz="1400">
              <a:solidFill>
                <a:srgbClr val="FFCB05"/>
              </a:solidFill>
            </a:endParaRPr>
          </a:p>
          <a:p>
            <a:pPr indent="0" lvl="0" marL="0" marR="0" rtl="0" algn="ctr">
              <a:lnSpc>
                <a:spcPct val="100000"/>
              </a:lnSpc>
              <a:spcBef>
                <a:spcPts val="0"/>
              </a:spcBef>
              <a:spcAft>
                <a:spcPts val="0"/>
              </a:spcAft>
              <a:buSzPts val="4480"/>
              <a:buNone/>
            </a:pPr>
            <a:r>
              <a:t/>
            </a:r>
            <a:endParaRPr sz="1200">
              <a:solidFill>
                <a:schemeClr val="dk1"/>
              </a:solidFill>
            </a:endParaRPr>
          </a:p>
          <a:p>
            <a:pPr indent="0" lvl="0" marL="0" marR="0" rtl="0" algn="ctr">
              <a:lnSpc>
                <a:spcPct val="100000"/>
              </a:lnSpc>
              <a:spcBef>
                <a:spcPts val="0"/>
              </a:spcBef>
              <a:spcAft>
                <a:spcPts val="0"/>
              </a:spcAft>
              <a:buSzPts val="4480"/>
              <a:buNone/>
            </a:pPr>
            <a:r>
              <a:t/>
            </a:r>
            <a:endParaRPr sz="1200">
              <a:solidFill>
                <a:schemeClr val="dk1"/>
              </a:solidFill>
            </a:endParaRPr>
          </a:p>
          <a:p>
            <a:pPr indent="0" lvl="0" marL="0" marR="0" rtl="0" algn="ctr">
              <a:lnSpc>
                <a:spcPct val="100000"/>
              </a:lnSpc>
              <a:spcBef>
                <a:spcPts val="0"/>
              </a:spcBef>
              <a:spcAft>
                <a:spcPts val="0"/>
              </a:spcAft>
              <a:buSzPts val="4480"/>
              <a:buNone/>
            </a:pPr>
            <a:r>
              <a:t/>
            </a:r>
            <a:endParaRPr sz="1200">
              <a:solidFill>
                <a:schemeClr val="dk1"/>
              </a:solidFill>
            </a:endParaRPr>
          </a:p>
          <a:p>
            <a:pPr indent="0" lvl="0" marL="0" marR="0" rtl="0" algn="ctr">
              <a:lnSpc>
                <a:spcPct val="100000"/>
              </a:lnSpc>
              <a:spcBef>
                <a:spcPts val="0"/>
              </a:spcBef>
              <a:spcAft>
                <a:spcPts val="0"/>
              </a:spcAft>
              <a:buSzPts val="4480"/>
              <a:buNone/>
            </a:pPr>
            <a:r>
              <a:t/>
            </a:r>
            <a:endParaRPr sz="1200">
              <a:solidFill>
                <a:schemeClr val="dk1"/>
              </a:solidFill>
            </a:endParaRPr>
          </a:p>
          <a:p>
            <a:pPr indent="0" lvl="0" marL="0" marR="0" rtl="0" algn="ctr">
              <a:lnSpc>
                <a:spcPct val="100000"/>
              </a:lnSpc>
              <a:spcBef>
                <a:spcPts val="0"/>
              </a:spcBef>
              <a:spcAft>
                <a:spcPts val="0"/>
              </a:spcAft>
              <a:buSzPts val="4480"/>
              <a:buNone/>
            </a:pPr>
            <a:r>
              <a:rPr b="1" lang="en" sz="1200">
                <a:solidFill>
                  <a:schemeClr val="lt1"/>
                </a:solidFill>
              </a:rPr>
              <a:t>Chesterville | Farmington | Industry | New Sharon | New Vineyard | Starks | Temple | Vienna | Weld | Wilton</a:t>
            </a:r>
            <a:endParaRPr b="1">
              <a:solidFill>
                <a:schemeClr val="lt1"/>
              </a:solidFill>
            </a:endParaRPr>
          </a:p>
        </p:txBody>
      </p:sp>
      <p:pic>
        <p:nvPicPr>
          <p:cNvPr id="56" name="Google Shape;56;p1"/>
          <p:cNvPicPr preferRelativeResize="0"/>
          <p:nvPr/>
        </p:nvPicPr>
        <p:blipFill>
          <a:blip r:embed="rId3">
            <a:alphaModFix/>
          </a:blip>
          <a:stretch>
            <a:fillRect/>
          </a:stretch>
        </p:blipFill>
        <p:spPr>
          <a:xfrm>
            <a:off x="2433275" y="2514919"/>
            <a:ext cx="4168852" cy="812175"/>
          </a:xfrm>
          <a:prstGeom prst="rect">
            <a:avLst/>
          </a:prstGeom>
          <a:noFill/>
          <a:ln>
            <a:noFill/>
          </a:ln>
        </p:spPr>
      </p:pic>
      <p:sp>
        <p:nvSpPr>
          <p:cNvPr id="57" name="Google Shape;57;p1"/>
          <p:cNvSpPr txBox="1"/>
          <p:nvPr/>
        </p:nvSpPr>
        <p:spPr>
          <a:xfrm>
            <a:off x="2684400" y="1739125"/>
            <a:ext cx="3666600" cy="775800"/>
          </a:xfrm>
          <a:prstGeom prst="rect">
            <a:avLst/>
          </a:prstGeom>
          <a:solidFill>
            <a:srgbClr val="FFCB05"/>
          </a:solidFill>
          <a:ln>
            <a:noFill/>
          </a:ln>
        </p:spPr>
        <p:txBody>
          <a:bodyPr anchorCtr="0" anchor="t" bIns="91425" lIns="91425" spcFirstLastPara="1" rIns="91425" wrap="square" tIns="91425">
            <a:spAutoFit/>
          </a:bodyPr>
          <a:lstStyle/>
          <a:p>
            <a:pPr indent="0" lvl="0" marL="0" marR="161925" rtl="0" algn="ctr">
              <a:lnSpc>
                <a:spcPct val="115000"/>
              </a:lnSpc>
              <a:spcBef>
                <a:spcPts val="0"/>
              </a:spcBef>
              <a:spcAft>
                <a:spcPts val="0"/>
              </a:spcAft>
              <a:buClr>
                <a:schemeClr val="dk1"/>
              </a:buClr>
              <a:buSzPts val="1100"/>
              <a:buFont typeface="Arial"/>
              <a:buNone/>
            </a:pPr>
            <a:r>
              <a:rPr b="1" lang="en" sz="1600">
                <a:solidFill>
                  <a:schemeClr val="dk1"/>
                </a:solidFill>
              </a:rPr>
              <a:t>April 11, 2024 6:00 p.m.</a:t>
            </a:r>
            <a:endParaRPr b="1" sz="1600">
              <a:solidFill>
                <a:schemeClr val="dk1"/>
              </a:solidFill>
            </a:endParaRPr>
          </a:p>
          <a:p>
            <a:pPr indent="0" lvl="0" marL="0" marR="161925" rtl="0" algn="ctr">
              <a:lnSpc>
                <a:spcPct val="115000"/>
              </a:lnSpc>
              <a:spcBef>
                <a:spcPts val="0"/>
              </a:spcBef>
              <a:spcAft>
                <a:spcPts val="0"/>
              </a:spcAft>
              <a:buClr>
                <a:schemeClr val="dk1"/>
              </a:buClr>
              <a:buSzPts val="1100"/>
              <a:buFont typeface="Arial"/>
              <a:buNone/>
            </a:pPr>
            <a:r>
              <a:rPr b="1" lang="en" sz="2000">
                <a:solidFill>
                  <a:schemeClr val="dk1"/>
                </a:solidFill>
              </a:rPr>
              <a:t>Mt. Blue Campus Forum</a:t>
            </a:r>
            <a:endParaRPr b="1" sz="18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119" name="Shape 119"/>
        <p:cNvGrpSpPr/>
        <p:nvPr/>
      </p:nvGrpSpPr>
      <p:grpSpPr>
        <a:xfrm>
          <a:off x="0" y="0"/>
          <a:ext cx="0" cy="0"/>
          <a:chOff x="0" y="0"/>
          <a:chExt cx="0" cy="0"/>
        </a:xfrm>
      </p:grpSpPr>
      <p:sp>
        <p:nvSpPr>
          <p:cNvPr id="120" name="Google Shape;120;g26e568bdc83_0_49"/>
          <p:cNvSpPr txBox="1"/>
          <p:nvPr>
            <p:ph type="title"/>
          </p:nvPr>
        </p:nvSpPr>
        <p:spPr>
          <a:xfrm>
            <a:off x="0" y="0"/>
            <a:ext cx="9144000" cy="684900"/>
          </a:xfrm>
          <a:prstGeom prst="rect">
            <a:avLst/>
          </a:prstGeom>
          <a:solidFill>
            <a:srgbClr val="00274C"/>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990"/>
              <a:buNone/>
            </a:pPr>
            <a:r>
              <a:rPr b="1" lang="en" sz="2500">
                <a:solidFill>
                  <a:schemeClr val="lt1"/>
                </a:solidFill>
              </a:rPr>
              <a:t>Article 2: Special Instruction (cont…)</a:t>
            </a:r>
            <a:endParaRPr b="1" sz="2500">
              <a:solidFill>
                <a:schemeClr val="lt1"/>
              </a:solidFill>
            </a:endParaRPr>
          </a:p>
        </p:txBody>
      </p:sp>
      <p:sp>
        <p:nvSpPr>
          <p:cNvPr id="121" name="Google Shape;121;g26e568bdc83_0_49"/>
          <p:cNvSpPr txBox="1"/>
          <p:nvPr>
            <p:ph idx="1" type="body"/>
          </p:nvPr>
        </p:nvSpPr>
        <p:spPr>
          <a:xfrm>
            <a:off x="171175" y="901325"/>
            <a:ext cx="8850000" cy="3936300"/>
          </a:xfrm>
          <a:prstGeom prst="rect">
            <a:avLst/>
          </a:prstGeom>
          <a:noFill/>
          <a:ln>
            <a:noFill/>
          </a:ln>
        </p:spPr>
        <p:txBody>
          <a:bodyPr anchorCtr="0" anchor="t" bIns="91425" lIns="91425" spcFirstLastPara="1" rIns="91425" wrap="square" tIns="91425">
            <a:normAutofit lnSpcReduction="20000"/>
          </a:bodyPr>
          <a:lstStyle/>
          <a:p>
            <a:pPr indent="-317500" lvl="0" marL="457200" marR="161925" rtl="0" algn="l">
              <a:spcBef>
                <a:spcPts val="0"/>
              </a:spcBef>
              <a:spcAft>
                <a:spcPts val="0"/>
              </a:spcAft>
              <a:buClr>
                <a:schemeClr val="dk1"/>
              </a:buClr>
              <a:buSzPts val="1400"/>
              <a:buChar char="●"/>
            </a:pPr>
            <a:r>
              <a:rPr b="1" lang="en" sz="1400">
                <a:solidFill>
                  <a:schemeClr val="dk1"/>
                </a:solidFill>
              </a:rPr>
              <a:t>Revenue Plan</a:t>
            </a:r>
            <a:endParaRPr b="1" sz="1400">
              <a:solidFill>
                <a:schemeClr val="dk1"/>
              </a:solidFill>
            </a:endParaRPr>
          </a:p>
          <a:p>
            <a:pPr indent="-304800" lvl="1" marL="914400" marR="161925" rtl="0" algn="l">
              <a:spcBef>
                <a:spcPts val="0"/>
              </a:spcBef>
              <a:spcAft>
                <a:spcPts val="0"/>
              </a:spcAft>
              <a:buClr>
                <a:schemeClr val="dk1"/>
              </a:buClr>
              <a:buSzPts val="1200"/>
              <a:buChar char="○"/>
            </a:pPr>
            <a:r>
              <a:rPr lang="en">
                <a:solidFill>
                  <a:schemeClr val="dk1"/>
                </a:solidFill>
              </a:rPr>
              <a:t>MaineCare Billing</a:t>
            </a:r>
            <a:r>
              <a:rPr b="1" lang="en">
                <a:solidFill>
                  <a:schemeClr val="dk1"/>
                </a:solidFill>
              </a:rPr>
              <a:t> </a:t>
            </a:r>
            <a:endParaRPr b="1">
              <a:solidFill>
                <a:schemeClr val="dk1"/>
              </a:solidFill>
            </a:endParaRPr>
          </a:p>
          <a:p>
            <a:pPr indent="-317500" lvl="2" marL="1371600" marR="161925" rtl="0" algn="l">
              <a:spcBef>
                <a:spcPts val="0"/>
              </a:spcBef>
              <a:spcAft>
                <a:spcPts val="0"/>
              </a:spcAft>
              <a:buClr>
                <a:schemeClr val="dk1"/>
              </a:buClr>
              <a:buSzPts val="1400"/>
              <a:buChar char="■"/>
            </a:pPr>
            <a:r>
              <a:rPr lang="en" sz="1200">
                <a:solidFill>
                  <a:schemeClr val="dk1"/>
                </a:solidFill>
              </a:rPr>
              <a:t>Schools can apply for MaineCare billing reimbursement from the State of Maine for students receiving specialized services identified with an Individualized Educational Plan (Special Education)</a:t>
            </a:r>
            <a:endParaRPr sz="1200">
              <a:solidFill>
                <a:schemeClr val="dk1"/>
              </a:solidFill>
            </a:endParaRPr>
          </a:p>
          <a:p>
            <a:pPr indent="-317500" lvl="3" marL="1828800" marR="161925" rtl="0" algn="l">
              <a:spcBef>
                <a:spcPts val="0"/>
              </a:spcBef>
              <a:spcAft>
                <a:spcPts val="0"/>
              </a:spcAft>
              <a:buClr>
                <a:schemeClr val="dk1"/>
              </a:buClr>
              <a:buSzPts val="1400"/>
              <a:buChar char="●"/>
            </a:pPr>
            <a:r>
              <a:rPr lang="en" sz="1200">
                <a:solidFill>
                  <a:schemeClr val="dk1"/>
                </a:solidFill>
              </a:rPr>
              <a:t>Services RSU 9 can be reimbursed for include:</a:t>
            </a:r>
            <a:endParaRPr sz="1200">
              <a:solidFill>
                <a:schemeClr val="dk1"/>
              </a:solidFill>
            </a:endParaRPr>
          </a:p>
          <a:p>
            <a:pPr indent="-317500" lvl="4" marL="2286000" marR="161925" rtl="0" algn="l">
              <a:spcBef>
                <a:spcPts val="0"/>
              </a:spcBef>
              <a:spcAft>
                <a:spcPts val="0"/>
              </a:spcAft>
              <a:buClr>
                <a:schemeClr val="dk1"/>
              </a:buClr>
              <a:buSzPts val="1400"/>
              <a:buChar char="○"/>
            </a:pPr>
            <a:r>
              <a:rPr lang="en" sz="1200">
                <a:solidFill>
                  <a:schemeClr val="dk1"/>
                </a:solidFill>
              </a:rPr>
              <a:t>Speech</a:t>
            </a:r>
            <a:endParaRPr sz="1200">
              <a:solidFill>
                <a:schemeClr val="dk1"/>
              </a:solidFill>
            </a:endParaRPr>
          </a:p>
          <a:p>
            <a:pPr indent="-317500" lvl="4" marL="2286000" marR="161925" rtl="0" algn="l">
              <a:spcBef>
                <a:spcPts val="0"/>
              </a:spcBef>
              <a:spcAft>
                <a:spcPts val="0"/>
              </a:spcAft>
              <a:buClr>
                <a:schemeClr val="dk1"/>
              </a:buClr>
              <a:buSzPts val="1400"/>
              <a:buChar char="○"/>
            </a:pPr>
            <a:r>
              <a:rPr lang="en" sz="1200">
                <a:solidFill>
                  <a:schemeClr val="dk1"/>
                </a:solidFill>
              </a:rPr>
              <a:t>Occupational Therapy</a:t>
            </a:r>
            <a:endParaRPr sz="1200">
              <a:solidFill>
                <a:schemeClr val="dk1"/>
              </a:solidFill>
            </a:endParaRPr>
          </a:p>
          <a:p>
            <a:pPr indent="-304800" lvl="4" marL="2286000" marR="161925" rtl="0" algn="l">
              <a:spcBef>
                <a:spcPts val="0"/>
              </a:spcBef>
              <a:spcAft>
                <a:spcPts val="0"/>
              </a:spcAft>
              <a:buClr>
                <a:schemeClr val="dk1"/>
              </a:buClr>
              <a:buSzPts val="1200"/>
              <a:buChar char="○"/>
            </a:pPr>
            <a:r>
              <a:rPr lang="en" sz="1200">
                <a:solidFill>
                  <a:schemeClr val="dk1"/>
                </a:solidFill>
              </a:rPr>
              <a:t>Behavior support positions in specialized programs</a:t>
            </a:r>
            <a:endParaRPr sz="1200">
              <a:solidFill>
                <a:schemeClr val="dk1"/>
              </a:solidFill>
            </a:endParaRPr>
          </a:p>
          <a:p>
            <a:pPr indent="-304800" lvl="4" marL="2286000" marR="161925" rtl="0" algn="l">
              <a:spcBef>
                <a:spcPts val="0"/>
              </a:spcBef>
              <a:spcAft>
                <a:spcPts val="0"/>
              </a:spcAft>
              <a:buClr>
                <a:schemeClr val="dk1"/>
              </a:buClr>
              <a:buSzPts val="1200"/>
              <a:buChar char="○"/>
            </a:pPr>
            <a:r>
              <a:rPr lang="en" sz="1200">
                <a:solidFill>
                  <a:schemeClr val="dk1"/>
                </a:solidFill>
              </a:rPr>
              <a:t>Social Work services</a:t>
            </a:r>
            <a:endParaRPr sz="1200">
              <a:solidFill>
                <a:schemeClr val="dk1"/>
              </a:solidFill>
            </a:endParaRPr>
          </a:p>
          <a:p>
            <a:pPr indent="-304800" lvl="4" marL="2286000" marR="161925" rtl="0" algn="l">
              <a:spcBef>
                <a:spcPts val="0"/>
              </a:spcBef>
              <a:spcAft>
                <a:spcPts val="0"/>
              </a:spcAft>
              <a:buClr>
                <a:schemeClr val="dk1"/>
              </a:buClr>
              <a:buSzPts val="1200"/>
              <a:buChar char="○"/>
            </a:pPr>
            <a:r>
              <a:rPr lang="en" sz="1200">
                <a:solidFill>
                  <a:schemeClr val="dk1"/>
                </a:solidFill>
              </a:rPr>
              <a:t>Autism programming etc.</a:t>
            </a:r>
            <a:endParaRPr sz="1200">
              <a:solidFill>
                <a:schemeClr val="dk1"/>
              </a:solidFill>
            </a:endParaRPr>
          </a:p>
          <a:p>
            <a:pPr indent="-304800" lvl="2" marL="1371600" marR="161925" rtl="0" algn="l">
              <a:spcBef>
                <a:spcPts val="0"/>
              </a:spcBef>
              <a:spcAft>
                <a:spcPts val="0"/>
              </a:spcAft>
              <a:buClr>
                <a:schemeClr val="dk1"/>
              </a:buClr>
              <a:buSzPts val="1200"/>
              <a:buChar char="■"/>
            </a:pPr>
            <a:r>
              <a:rPr lang="en" sz="1200">
                <a:solidFill>
                  <a:schemeClr val="dk1"/>
                </a:solidFill>
              </a:rPr>
              <a:t>Hours and services rendered must be documented daily to be submitted</a:t>
            </a:r>
            <a:endParaRPr b="1" sz="1400">
              <a:solidFill>
                <a:schemeClr val="dk1"/>
              </a:solidFill>
            </a:endParaRPr>
          </a:p>
          <a:p>
            <a:pPr indent="-304800" lvl="2" marL="1371600" marR="161925" rtl="0" algn="l">
              <a:spcBef>
                <a:spcPts val="0"/>
              </a:spcBef>
              <a:spcAft>
                <a:spcPts val="0"/>
              </a:spcAft>
              <a:buClr>
                <a:schemeClr val="dk1"/>
              </a:buClr>
              <a:buSzPts val="1200"/>
              <a:buChar char="■"/>
            </a:pPr>
            <a:r>
              <a:rPr lang="en" sz="1200">
                <a:solidFill>
                  <a:schemeClr val="dk1"/>
                </a:solidFill>
              </a:rPr>
              <a:t>FY24 Budget will recoup over $400,000 of revenue to put towards the FY24 expenditures</a:t>
            </a:r>
            <a:endParaRPr sz="1200">
              <a:solidFill>
                <a:schemeClr val="dk1"/>
              </a:solidFill>
            </a:endParaRPr>
          </a:p>
          <a:p>
            <a:pPr indent="-304800" lvl="2" marL="1371600" marR="161925" rtl="0" algn="l">
              <a:spcBef>
                <a:spcPts val="0"/>
              </a:spcBef>
              <a:spcAft>
                <a:spcPts val="0"/>
              </a:spcAft>
              <a:buClr>
                <a:schemeClr val="dk1"/>
              </a:buClr>
              <a:buSzPts val="1200"/>
              <a:buChar char="■"/>
            </a:pPr>
            <a:r>
              <a:rPr lang="en" sz="1200">
                <a:solidFill>
                  <a:schemeClr val="dk1"/>
                </a:solidFill>
              </a:rPr>
              <a:t>FY25 Budget is looking to expand our collection to $1.3 million </a:t>
            </a:r>
            <a:endParaRPr sz="1200">
              <a:solidFill>
                <a:schemeClr val="dk1"/>
              </a:solidFill>
            </a:endParaRPr>
          </a:p>
          <a:p>
            <a:pPr indent="-298450" lvl="3" marL="1828800" marR="161925" rtl="0" algn="l">
              <a:spcBef>
                <a:spcPts val="0"/>
              </a:spcBef>
              <a:spcAft>
                <a:spcPts val="0"/>
              </a:spcAft>
              <a:buClr>
                <a:schemeClr val="dk1"/>
              </a:buClr>
              <a:buSzPts val="1100"/>
              <a:buChar char="●"/>
            </a:pPr>
            <a:r>
              <a:rPr lang="en" sz="1200">
                <a:solidFill>
                  <a:schemeClr val="dk1"/>
                </a:solidFill>
              </a:rPr>
              <a:t>Staffing #s for 24-25 as compared to 23-24 + 2 Prof</a:t>
            </a:r>
            <a:endParaRPr sz="1200">
              <a:solidFill>
                <a:schemeClr val="dk1"/>
              </a:solidFill>
            </a:endParaRPr>
          </a:p>
          <a:p>
            <a:pPr indent="-298450" lvl="4" marL="2286000" marR="161925" rtl="0" algn="l">
              <a:spcBef>
                <a:spcPts val="0"/>
              </a:spcBef>
              <a:spcAft>
                <a:spcPts val="0"/>
              </a:spcAft>
              <a:buClr>
                <a:schemeClr val="dk1"/>
              </a:buClr>
              <a:buSzPts val="1100"/>
              <a:buChar char="○"/>
            </a:pPr>
            <a:r>
              <a:rPr lang="en" sz="1200">
                <a:solidFill>
                  <a:schemeClr val="dk1"/>
                </a:solidFill>
              </a:rPr>
              <a:t>Clinical Coordinator </a:t>
            </a:r>
            <a:endParaRPr sz="1200">
              <a:solidFill>
                <a:schemeClr val="dk1"/>
              </a:solidFill>
            </a:endParaRPr>
          </a:p>
          <a:p>
            <a:pPr indent="-298450" lvl="4" marL="2286000" marR="161925" rtl="0" algn="l">
              <a:spcBef>
                <a:spcPts val="0"/>
              </a:spcBef>
              <a:spcAft>
                <a:spcPts val="0"/>
              </a:spcAft>
              <a:buClr>
                <a:schemeClr val="dk1"/>
              </a:buClr>
              <a:buSzPts val="1100"/>
              <a:buChar char="○"/>
            </a:pPr>
            <a:r>
              <a:rPr lang="en" sz="1200">
                <a:solidFill>
                  <a:schemeClr val="dk1"/>
                </a:solidFill>
              </a:rPr>
              <a:t>Board Certified Behavior Analyst (BCBA) </a:t>
            </a:r>
            <a:endParaRPr sz="1200">
              <a:solidFill>
                <a:schemeClr val="dk1"/>
              </a:solidFill>
            </a:endParaRPr>
          </a:p>
          <a:p>
            <a:pPr indent="0" lvl="0" marL="457200" marR="161925" rtl="0" algn="l">
              <a:spcBef>
                <a:spcPts val="0"/>
              </a:spcBef>
              <a:spcAft>
                <a:spcPts val="0"/>
              </a:spcAft>
              <a:buNone/>
            </a:pPr>
            <a:r>
              <a:t/>
            </a:r>
            <a:endParaRPr b="1">
              <a:solidFill>
                <a:schemeClr val="dk1"/>
              </a:solidFill>
            </a:endParaRPr>
          </a:p>
          <a:p>
            <a:pPr indent="0" lvl="0" marL="0" marR="161925" rtl="0" algn="l">
              <a:spcBef>
                <a:spcPts val="0"/>
              </a:spcBef>
              <a:spcAft>
                <a:spcPts val="0"/>
              </a:spcAft>
              <a:buNone/>
            </a:pPr>
            <a:r>
              <a:t/>
            </a:r>
            <a:endParaRPr b="1" sz="1400">
              <a:solidFill>
                <a:schemeClr val="dk1"/>
              </a:solidFill>
            </a:endParaRPr>
          </a:p>
        </p:txBody>
      </p:sp>
      <p:sp>
        <p:nvSpPr>
          <p:cNvPr id="122" name="Google Shape;122;g26e568bdc83_0_4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dk1"/>
                </a:solidFill>
              </a:rPr>
              <a:t>‹#›</a:t>
            </a:fld>
            <a:endParaRPr b="1" sz="12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126" name="Shape 126"/>
        <p:cNvGrpSpPr/>
        <p:nvPr/>
      </p:nvGrpSpPr>
      <p:grpSpPr>
        <a:xfrm>
          <a:off x="0" y="0"/>
          <a:ext cx="0" cy="0"/>
          <a:chOff x="0" y="0"/>
          <a:chExt cx="0" cy="0"/>
        </a:xfrm>
      </p:grpSpPr>
      <p:sp>
        <p:nvSpPr>
          <p:cNvPr id="127" name="Google Shape;127;p5"/>
          <p:cNvSpPr txBox="1"/>
          <p:nvPr>
            <p:ph type="title"/>
          </p:nvPr>
        </p:nvSpPr>
        <p:spPr>
          <a:xfrm>
            <a:off x="0" y="0"/>
            <a:ext cx="9144000" cy="684900"/>
          </a:xfrm>
          <a:prstGeom prst="rect">
            <a:avLst/>
          </a:prstGeom>
          <a:solidFill>
            <a:srgbClr val="00274C"/>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b="1" lang="en" sz="2500">
                <a:solidFill>
                  <a:schemeClr val="lt1"/>
                </a:solidFill>
              </a:rPr>
              <a:t>Article 3: Foster Career &amp; Technical Education Center</a:t>
            </a:r>
            <a:endParaRPr b="1" sz="2500">
              <a:solidFill>
                <a:schemeClr val="lt1"/>
              </a:solidFill>
            </a:endParaRPr>
          </a:p>
        </p:txBody>
      </p:sp>
      <p:sp>
        <p:nvSpPr>
          <p:cNvPr id="128" name="Google Shape;128;p5"/>
          <p:cNvSpPr txBox="1"/>
          <p:nvPr>
            <p:ph idx="1" type="body"/>
          </p:nvPr>
        </p:nvSpPr>
        <p:spPr>
          <a:xfrm>
            <a:off x="311775" y="863550"/>
            <a:ext cx="8520600" cy="4063500"/>
          </a:xfrm>
          <a:prstGeom prst="rect">
            <a:avLst/>
          </a:prstGeom>
          <a:noFill/>
          <a:ln>
            <a:noFill/>
          </a:ln>
        </p:spPr>
        <p:txBody>
          <a:bodyPr anchorCtr="0" anchor="t" bIns="91425" lIns="91425" spcFirstLastPara="1" rIns="91425" wrap="square" tIns="91425">
            <a:normAutofit lnSpcReduction="10000"/>
          </a:bodyPr>
          <a:lstStyle/>
          <a:p>
            <a:pPr indent="0" lvl="0" marL="0" rtl="0" algn="l">
              <a:lnSpc>
                <a:spcPct val="115000"/>
              </a:lnSpc>
              <a:spcBef>
                <a:spcPts val="0"/>
              </a:spcBef>
              <a:spcAft>
                <a:spcPts val="0"/>
              </a:spcAft>
              <a:buSzPts val="1946"/>
              <a:buNone/>
            </a:pPr>
            <a:r>
              <a:rPr b="1" lang="en" sz="1200">
                <a:solidFill>
                  <a:schemeClr val="dk1"/>
                </a:solidFill>
              </a:rPr>
              <a:t>REMINDER: </a:t>
            </a:r>
            <a:r>
              <a:rPr lang="en" sz="1200">
                <a:solidFill>
                  <a:schemeClr val="dk1"/>
                </a:solidFill>
              </a:rPr>
              <a:t>All Foster Tech Center (FTC) funds come directly from the Maine Dept. of  Ed. Any and all present budget increases for FTC come out of their state funding along  with their own Carry Forward Funds, not directly from RSU 9 Communities. </a:t>
            </a:r>
            <a:endParaRPr sz="1200">
              <a:solidFill>
                <a:schemeClr val="dk1"/>
              </a:solidFill>
            </a:endParaRPr>
          </a:p>
          <a:p>
            <a:pPr indent="0" lvl="0" marL="0" marR="219075" rtl="0" algn="just">
              <a:spcBef>
                <a:spcPts val="0"/>
              </a:spcBef>
              <a:spcAft>
                <a:spcPts val="0"/>
              </a:spcAft>
              <a:buClr>
                <a:schemeClr val="dk1"/>
              </a:buClr>
              <a:buSzPts val="1100"/>
              <a:buFont typeface="Arial"/>
              <a:buNone/>
            </a:pPr>
            <a:r>
              <a:t/>
            </a:r>
            <a:endParaRPr sz="1200">
              <a:solidFill>
                <a:schemeClr val="dk1"/>
              </a:solidFill>
            </a:endParaRPr>
          </a:p>
          <a:p>
            <a:pPr indent="0" lvl="0" marL="0" marR="219075" rtl="0" algn="l">
              <a:spcBef>
                <a:spcPts val="0"/>
              </a:spcBef>
              <a:spcAft>
                <a:spcPts val="0"/>
              </a:spcAft>
              <a:buClr>
                <a:schemeClr val="dk1"/>
              </a:buClr>
              <a:buSzPts val="1100"/>
              <a:buFont typeface="Arial"/>
              <a:buNone/>
            </a:pPr>
            <a:r>
              <a:rPr b="1" lang="en" sz="1200">
                <a:solidFill>
                  <a:schemeClr val="dk1"/>
                </a:solidFill>
              </a:rPr>
              <a:t>Their additional costs and funding are added to the RSU 9 bottom line but any  and all increases do not add to local taxes.</a:t>
            </a:r>
            <a:endParaRPr b="1" sz="1200">
              <a:solidFill>
                <a:schemeClr val="dk1"/>
              </a:solidFill>
            </a:endParaRPr>
          </a:p>
          <a:p>
            <a:pPr indent="0" lvl="0" marL="0" marR="219075" rtl="0" algn="l">
              <a:spcBef>
                <a:spcPts val="0"/>
              </a:spcBef>
              <a:spcAft>
                <a:spcPts val="0"/>
              </a:spcAft>
              <a:buClr>
                <a:schemeClr val="dk1"/>
              </a:buClr>
              <a:buSzPts val="1100"/>
              <a:buFont typeface="Arial"/>
              <a:buNone/>
            </a:pPr>
            <a:r>
              <a:rPr b="1" lang="en" sz="1200">
                <a:solidFill>
                  <a:schemeClr val="dk1"/>
                </a:solidFill>
              </a:rPr>
              <a:t> </a:t>
            </a:r>
            <a:endParaRPr b="1" sz="1200">
              <a:solidFill>
                <a:schemeClr val="dk1"/>
              </a:solidFill>
            </a:endParaRPr>
          </a:p>
          <a:p>
            <a:pPr indent="-317500" lvl="0" marL="457200" marR="219075" rtl="0" algn="l">
              <a:spcBef>
                <a:spcPts val="0"/>
              </a:spcBef>
              <a:spcAft>
                <a:spcPts val="0"/>
              </a:spcAft>
              <a:buClr>
                <a:schemeClr val="dk1"/>
              </a:buClr>
              <a:buSzPts val="1400"/>
              <a:buChar char="●"/>
            </a:pPr>
            <a:r>
              <a:rPr b="1" lang="en" sz="1400">
                <a:solidFill>
                  <a:schemeClr val="dk1"/>
                </a:solidFill>
              </a:rPr>
              <a:t>Career &amp; Technical Education Programs ………………………………………………..$4,082,632</a:t>
            </a:r>
            <a:endParaRPr b="1" sz="1400">
              <a:solidFill>
                <a:schemeClr val="dk1"/>
              </a:solidFill>
            </a:endParaRPr>
          </a:p>
          <a:p>
            <a:pPr indent="-304800" lvl="1" marL="914400" marR="219075" rtl="0" algn="l">
              <a:spcBef>
                <a:spcPts val="0"/>
              </a:spcBef>
              <a:spcAft>
                <a:spcPts val="0"/>
              </a:spcAft>
              <a:buClr>
                <a:schemeClr val="dk1"/>
              </a:buClr>
              <a:buSzPts val="1200"/>
              <a:buChar char="○"/>
            </a:pPr>
            <a:r>
              <a:rPr lang="en" sz="1200">
                <a:solidFill>
                  <a:schemeClr val="dk1"/>
                </a:solidFill>
              </a:rPr>
              <a:t>An increase of $788,178</a:t>
            </a:r>
            <a:endParaRPr sz="1200">
              <a:solidFill>
                <a:schemeClr val="dk1"/>
              </a:solidFill>
            </a:endParaRPr>
          </a:p>
          <a:p>
            <a:pPr indent="-304800" lvl="2" marL="1371600" marR="161925" rtl="0" algn="l">
              <a:spcBef>
                <a:spcPts val="0"/>
              </a:spcBef>
              <a:spcAft>
                <a:spcPts val="0"/>
              </a:spcAft>
              <a:buClr>
                <a:schemeClr val="dk1"/>
              </a:buClr>
              <a:buSzPts val="1200"/>
              <a:buChar char="■"/>
            </a:pPr>
            <a:r>
              <a:rPr lang="en" sz="1200">
                <a:solidFill>
                  <a:schemeClr val="dk1"/>
                </a:solidFill>
              </a:rPr>
              <a:t>Overall Increase</a:t>
            </a:r>
            <a:endParaRPr sz="1200">
              <a:solidFill>
                <a:schemeClr val="dk1"/>
              </a:solidFill>
            </a:endParaRPr>
          </a:p>
          <a:p>
            <a:pPr indent="-298450" lvl="3" marL="1828800" marR="219075" rtl="0" algn="l">
              <a:spcBef>
                <a:spcPts val="0"/>
              </a:spcBef>
              <a:spcAft>
                <a:spcPts val="0"/>
              </a:spcAft>
              <a:buClr>
                <a:schemeClr val="dk1"/>
              </a:buClr>
              <a:buSzPts val="1100"/>
              <a:buChar char="●"/>
            </a:pPr>
            <a:r>
              <a:rPr lang="en" sz="1200">
                <a:solidFill>
                  <a:schemeClr val="dk1"/>
                </a:solidFill>
              </a:rPr>
              <a:t>23.92%</a:t>
            </a:r>
            <a:endParaRPr sz="1200">
              <a:solidFill>
                <a:schemeClr val="dk1"/>
              </a:solidFill>
            </a:endParaRPr>
          </a:p>
          <a:p>
            <a:pPr indent="-304800" lvl="2" marL="1371600" marR="161925" rtl="0" algn="l">
              <a:spcBef>
                <a:spcPts val="0"/>
              </a:spcBef>
              <a:spcAft>
                <a:spcPts val="0"/>
              </a:spcAft>
              <a:buClr>
                <a:schemeClr val="dk1"/>
              </a:buClr>
              <a:buSzPts val="1200"/>
              <a:buChar char="■"/>
            </a:pPr>
            <a:r>
              <a:rPr lang="en" sz="1200">
                <a:solidFill>
                  <a:schemeClr val="dk1"/>
                </a:solidFill>
              </a:rPr>
              <a:t>New Taxpayer Funds Increase</a:t>
            </a:r>
            <a:endParaRPr sz="1200">
              <a:solidFill>
                <a:schemeClr val="dk1"/>
              </a:solidFill>
            </a:endParaRPr>
          </a:p>
          <a:p>
            <a:pPr indent="-304800" lvl="3" marL="1828800" marR="161925" rtl="0" algn="l">
              <a:spcBef>
                <a:spcPts val="0"/>
              </a:spcBef>
              <a:spcAft>
                <a:spcPts val="0"/>
              </a:spcAft>
              <a:buClr>
                <a:schemeClr val="dk1"/>
              </a:buClr>
              <a:buSzPts val="1200"/>
              <a:buChar char="●"/>
            </a:pPr>
            <a:r>
              <a:rPr b="1" lang="en" sz="1200">
                <a:solidFill>
                  <a:schemeClr val="dk1"/>
                </a:solidFill>
              </a:rPr>
              <a:t>ZERO</a:t>
            </a:r>
            <a:endParaRPr b="1" sz="1200">
              <a:solidFill>
                <a:schemeClr val="dk1"/>
              </a:solidFill>
            </a:endParaRPr>
          </a:p>
          <a:p>
            <a:pPr indent="-304800" lvl="1" marL="914400" marR="161925" rtl="0" algn="l">
              <a:spcBef>
                <a:spcPts val="0"/>
              </a:spcBef>
              <a:spcAft>
                <a:spcPts val="0"/>
              </a:spcAft>
              <a:buClr>
                <a:schemeClr val="dk1"/>
              </a:buClr>
              <a:buSzPts val="1200"/>
              <a:buChar char="○"/>
            </a:pPr>
            <a:r>
              <a:rPr lang="en" sz="1200">
                <a:solidFill>
                  <a:schemeClr val="dk1"/>
                </a:solidFill>
              </a:rPr>
              <a:t>Specific Breakdowns</a:t>
            </a:r>
            <a:endParaRPr sz="1200">
              <a:solidFill>
                <a:schemeClr val="dk1"/>
              </a:solidFill>
            </a:endParaRPr>
          </a:p>
          <a:p>
            <a:pPr indent="-298450" lvl="2" marL="1371600" marR="219075" rtl="0" algn="l">
              <a:spcBef>
                <a:spcPts val="0"/>
              </a:spcBef>
              <a:spcAft>
                <a:spcPts val="0"/>
              </a:spcAft>
              <a:buClr>
                <a:schemeClr val="dk1"/>
              </a:buClr>
              <a:buSzPts val="1100"/>
              <a:buChar char="■"/>
            </a:pPr>
            <a:r>
              <a:rPr lang="en" sz="1200">
                <a:solidFill>
                  <a:schemeClr val="dk1"/>
                </a:solidFill>
              </a:rPr>
              <a:t>New programs include: </a:t>
            </a:r>
            <a:endParaRPr sz="1200">
              <a:solidFill>
                <a:schemeClr val="dk1"/>
              </a:solidFill>
            </a:endParaRPr>
          </a:p>
          <a:p>
            <a:pPr indent="-298450" lvl="3" marL="1828800" marR="219075" rtl="0" algn="l">
              <a:spcBef>
                <a:spcPts val="0"/>
              </a:spcBef>
              <a:spcAft>
                <a:spcPts val="0"/>
              </a:spcAft>
              <a:buClr>
                <a:schemeClr val="dk1"/>
              </a:buClr>
              <a:buSzPts val="1100"/>
              <a:buChar char="●"/>
            </a:pPr>
            <a:r>
              <a:rPr lang="en" sz="1200">
                <a:solidFill>
                  <a:schemeClr val="dk1"/>
                </a:solidFill>
              </a:rPr>
              <a:t>2 new instructors ($175,000)</a:t>
            </a:r>
            <a:endParaRPr sz="1200">
              <a:solidFill>
                <a:schemeClr val="dk1"/>
              </a:solidFill>
            </a:endParaRPr>
          </a:p>
          <a:p>
            <a:pPr indent="-298450" lvl="3" marL="1828800" marR="219075" rtl="0" algn="l">
              <a:spcBef>
                <a:spcPts val="0"/>
              </a:spcBef>
              <a:spcAft>
                <a:spcPts val="0"/>
              </a:spcAft>
              <a:buClr>
                <a:schemeClr val="dk1"/>
              </a:buClr>
              <a:buSzPts val="1100"/>
              <a:buChar char="●"/>
            </a:pPr>
            <a:r>
              <a:rPr lang="en" sz="1200">
                <a:solidFill>
                  <a:schemeClr val="dk1"/>
                </a:solidFill>
              </a:rPr>
              <a:t>2 new ed-techs    ($ 90,000)</a:t>
            </a:r>
            <a:endParaRPr sz="1200">
              <a:solidFill>
                <a:schemeClr val="dk1"/>
              </a:solidFill>
            </a:endParaRPr>
          </a:p>
          <a:p>
            <a:pPr indent="-298450" lvl="2" marL="1371600" marR="219075" rtl="0" algn="l">
              <a:spcBef>
                <a:spcPts val="0"/>
              </a:spcBef>
              <a:spcAft>
                <a:spcPts val="0"/>
              </a:spcAft>
              <a:buClr>
                <a:schemeClr val="dk1"/>
              </a:buClr>
              <a:buSzPts val="1100"/>
              <a:buChar char="■"/>
            </a:pPr>
            <a:r>
              <a:rPr lang="en" sz="1200">
                <a:solidFill>
                  <a:schemeClr val="dk1"/>
                </a:solidFill>
              </a:rPr>
              <a:t>Increase in balance forward from 23-24 to 24-25 +$262,000</a:t>
            </a:r>
            <a:endParaRPr b="1" sz="2000" u="sng">
              <a:solidFill>
                <a:schemeClr val="dk1"/>
              </a:solidFill>
            </a:endParaRPr>
          </a:p>
        </p:txBody>
      </p:sp>
      <p:sp>
        <p:nvSpPr>
          <p:cNvPr id="129" name="Google Shape;129;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dk1"/>
                </a:solidFill>
              </a:rPr>
              <a:t>‹#›</a:t>
            </a:fld>
            <a:endParaRPr b="1" sz="12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133" name="Shape 133"/>
        <p:cNvGrpSpPr/>
        <p:nvPr/>
      </p:nvGrpSpPr>
      <p:grpSpPr>
        <a:xfrm>
          <a:off x="0" y="0"/>
          <a:ext cx="0" cy="0"/>
          <a:chOff x="0" y="0"/>
          <a:chExt cx="0" cy="0"/>
        </a:xfrm>
      </p:grpSpPr>
      <p:sp>
        <p:nvSpPr>
          <p:cNvPr id="134" name="Google Shape;134;p6"/>
          <p:cNvSpPr txBox="1"/>
          <p:nvPr>
            <p:ph type="title"/>
          </p:nvPr>
        </p:nvSpPr>
        <p:spPr>
          <a:xfrm>
            <a:off x="0" y="0"/>
            <a:ext cx="9144000" cy="691200"/>
          </a:xfrm>
          <a:prstGeom prst="rect">
            <a:avLst/>
          </a:prstGeom>
          <a:solidFill>
            <a:srgbClr val="00274C"/>
          </a:solidFill>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lnSpc>
                <a:spcPct val="100000"/>
              </a:lnSpc>
              <a:spcBef>
                <a:spcPts val="0"/>
              </a:spcBef>
              <a:spcAft>
                <a:spcPts val="0"/>
              </a:spcAft>
              <a:buSzPts val="3111"/>
              <a:buNone/>
            </a:pPr>
            <a:r>
              <a:rPr b="1" lang="en" sz="2500">
                <a:solidFill>
                  <a:schemeClr val="lt1"/>
                </a:solidFill>
              </a:rPr>
              <a:t>Article 4: Student &amp; Staff Services/Support</a:t>
            </a:r>
            <a:endParaRPr b="1" sz="2500">
              <a:solidFill>
                <a:schemeClr val="lt1"/>
              </a:solidFill>
            </a:endParaRPr>
          </a:p>
        </p:txBody>
      </p:sp>
      <p:sp>
        <p:nvSpPr>
          <p:cNvPr id="135" name="Google Shape;135;p6"/>
          <p:cNvSpPr txBox="1"/>
          <p:nvPr>
            <p:ph idx="1" type="body"/>
          </p:nvPr>
        </p:nvSpPr>
        <p:spPr>
          <a:xfrm>
            <a:off x="139350" y="1136400"/>
            <a:ext cx="8881800" cy="3673500"/>
          </a:xfrm>
          <a:prstGeom prst="rect">
            <a:avLst/>
          </a:prstGeom>
          <a:noFill/>
          <a:ln>
            <a:noFill/>
          </a:ln>
        </p:spPr>
        <p:txBody>
          <a:bodyPr anchorCtr="0" anchor="t" bIns="91425" lIns="91425" spcFirstLastPara="1" rIns="91425" wrap="square" tIns="91425">
            <a:normAutofit fontScale="32500" lnSpcReduction="10000"/>
          </a:bodyPr>
          <a:lstStyle/>
          <a:p>
            <a:pPr indent="-297871" lvl="0" marL="457200" marR="161925" rtl="0" algn="l">
              <a:spcBef>
                <a:spcPts val="0"/>
              </a:spcBef>
              <a:spcAft>
                <a:spcPts val="0"/>
              </a:spcAft>
              <a:buClr>
                <a:schemeClr val="dk1"/>
              </a:buClr>
              <a:buSzPct val="100000"/>
              <a:buChar char="●"/>
            </a:pPr>
            <a:r>
              <a:rPr b="1" lang="en" sz="3356">
                <a:solidFill>
                  <a:schemeClr val="dk1"/>
                </a:solidFill>
              </a:rPr>
              <a:t>Programs in Guidance, Social Work, Library Media Centers, School Health (Nurses), </a:t>
            </a:r>
            <a:endParaRPr b="1" sz="3356">
              <a:solidFill>
                <a:schemeClr val="dk1"/>
              </a:solidFill>
            </a:endParaRPr>
          </a:p>
          <a:p>
            <a:pPr indent="0" lvl="0" marL="457200" marR="161925" rtl="0" algn="l">
              <a:spcBef>
                <a:spcPts val="0"/>
              </a:spcBef>
              <a:spcAft>
                <a:spcPts val="0"/>
              </a:spcAft>
              <a:buNone/>
            </a:pPr>
            <a:r>
              <a:rPr b="1" lang="en" sz="3356">
                <a:solidFill>
                  <a:schemeClr val="dk1"/>
                </a:solidFill>
              </a:rPr>
              <a:t>Curriculum &amp; Assessment, and Instructional  Technology ……………………………………………………$3,819,656</a:t>
            </a:r>
            <a:endParaRPr b="1" sz="3356">
              <a:solidFill>
                <a:schemeClr val="dk1"/>
              </a:solidFill>
            </a:endParaRPr>
          </a:p>
          <a:p>
            <a:pPr indent="-296771" lvl="1" marL="914400" marR="0" rtl="0" algn="l">
              <a:lnSpc>
                <a:spcPct val="115000"/>
              </a:lnSpc>
              <a:spcBef>
                <a:spcPts val="0"/>
              </a:spcBef>
              <a:spcAft>
                <a:spcPts val="0"/>
              </a:spcAft>
              <a:buClr>
                <a:schemeClr val="dk1"/>
              </a:buClr>
              <a:buSzPct val="100000"/>
              <a:buChar char="○"/>
            </a:pPr>
            <a:r>
              <a:rPr lang="en" sz="3303">
                <a:solidFill>
                  <a:schemeClr val="dk1"/>
                </a:solidFill>
              </a:rPr>
              <a:t>An increase of $518,126 </a:t>
            </a:r>
            <a:endParaRPr sz="3303">
              <a:solidFill>
                <a:schemeClr val="dk1"/>
              </a:solidFill>
            </a:endParaRPr>
          </a:p>
          <a:p>
            <a:pPr indent="-296771" lvl="2" marL="1371600" marR="161925" rtl="0" algn="l">
              <a:lnSpc>
                <a:spcPct val="115000"/>
              </a:lnSpc>
              <a:spcBef>
                <a:spcPts val="0"/>
              </a:spcBef>
              <a:spcAft>
                <a:spcPts val="0"/>
              </a:spcAft>
              <a:buClr>
                <a:schemeClr val="dk1"/>
              </a:buClr>
              <a:buSzPct val="100000"/>
              <a:buChar char="■"/>
            </a:pPr>
            <a:r>
              <a:rPr lang="en" sz="3303">
                <a:solidFill>
                  <a:schemeClr val="dk1"/>
                </a:solidFill>
              </a:rPr>
              <a:t>Overall Increase</a:t>
            </a:r>
            <a:endParaRPr sz="3303">
              <a:solidFill>
                <a:schemeClr val="dk1"/>
              </a:solidFill>
            </a:endParaRPr>
          </a:p>
          <a:p>
            <a:pPr indent="-296771" lvl="3" marL="1828800" marR="0" rtl="0" algn="l">
              <a:lnSpc>
                <a:spcPct val="115000"/>
              </a:lnSpc>
              <a:spcBef>
                <a:spcPts val="0"/>
              </a:spcBef>
              <a:spcAft>
                <a:spcPts val="0"/>
              </a:spcAft>
              <a:buClr>
                <a:schemeClr val="dk1"/>
              </a:buClr>
              <a:buSzPct val="100000"/>
              <a:buChar char="●"/>
            </a:pPr>
            <a:r>
              <a:rPr lang="en" sz="3303">
                <a:solidFill>
                  <a:schemeClr val="dk1"/>
                </a:solidFill>
              </a:rPr>
              <a:t>+15.69%</a:t>
            </a:r>
            <a:endParaRPr sz="3303">
              <a:solidFill>
                <a:schemeClr val="dk1"/>
              </a:solidFill>
              <a:highlight>
                <a:srgbClr val="CFE2F3"/>
              </a:highlight>
            </a:endParaRPr>
          </a:p>
          <a:p>
            <a:pPr indent="-296771" lvl="2" marL="1371600" marR="161925" rtl="0" algn="l">
              <a:lnSpc>
                <a:spcPct val="115000"/>
              </a:lnSpc>
              <a:spcBef>
                <a:spcPts val="0"/>
              </a:spcBef>
              <a:spcAft>
                <a:spcPts val="0"/>
              </a:spcAft>
              <a:buClr>
                <a:schemeClr val="dk1"/>
              </a:buClr>
              <a:buSzPct val="100000"/>
              <a:buChar char="■"/>
            </a:pPr>
            <a:r>
              <a:rPr lang="en" sz="3303">
                <a:solidFill>
                  <a:schemeClr val="dk1"/>
                </a:solidFill>
              </a:rPr>
              <a:t>Reduced by Balance Forward Funds</a:t>
            </a:r>
            <a:endParaRPr sz="3303">
              <a:solidFill>
                <a:schemeClr val="dk1"/>
              </a:solidFill>
            </a:endParaRPr>
          </a:p>
          <a:p>
            <a:pPr indent="-296771" lvl="3" marL="1828800" marR="161925" rtl="0" algn="l">
              <a:lnSpc>
                <a:spcPct val="115000"/>
              </a:lnSpc>
              <a:spcBef>
                <a:spcPts val="0"/>
              </a:spcBef>
              <a:spcAft>
                <a:spcPts val="0"/>
              </a:spcAft>
              <a:buClr>
                <a:schemeClr val="dk1"/>
              </a:buClr>
              <a:buSzPct val="100000"/>
              <a:buChar char="●"/>
            </a:pPr>
            <a:r>
              <a:rPr lang="en" sz="3303">
                <a:solidFill>
                  <a:schemeClr val="dk1"/>
                </a:solidFill>
              </a:rPr>
              <a:t>-$100,000</a:t>
            </a:r>
            <a:endParaRPr sz="3303">
              <a:solidFill>
                <a:schemeClr val="dk1"/>
              </a:solidFill>
            </a:endParaRPr>
          </a:p>
          <a:p>
            <a:pPr indent="-296771" lvl="2" marL="1371600" marR="161925" rtl="0" algn="l">
              <a:lnSpc>
                <a:spcPct val="115000"/>
              </a:lnSpc>
              <a:spcBef>
                <a:spcPts val="0"/>
              </a:spcBef>
              <a:spcAft>
                <a:spcPts val="0"/>
              </a:spcAft>
              <a:buClr>
                <a:schemeClr val="dk1"/>
              </a:buClr>
              <a:buSzPct val="100000"/>
              <a:buChar char="■"/>
            </a:pPr>
            <a:r>
              <a:rPr lang="en" sz="3303">
                <a:solidFill>
                  <a:schemeClr val="dk1"/>
                </a:solidFill>
              </a:rPr>
              <a:t>New Taxpayer Funds Increase</a:t>
            </a:r>
            <a:endParaRPr sz="3303">
              <a:solidFill>
                <a:schemeClr val="dk1"/>
              </a:solidFill>
            </a:endParaRPr>
          </a:p>
          <a:p>
            <a:pPr indent="-296771" lvl="3" marL="1828800" marR="161925" rtl="0" algn="l">
              <a:lnSpc>
                <a:spcPct val="115000"/>
              </a:lnSpc>
              <a:spcBef>
                <a:spcPts val="0"/>
              </a:spcBef>
              <a:spcAft>
                <a:spcPts val="0"/>
              </a:spcAft>
              <a:buClr>
                <a:schemeClr val="dk1"/>
              </a:buClr>
              <a:buSzPct val="100000"/>
              <a:buChar char="●"/>
            </a:pPr>
            <a:r>
              <a:rPr lang="en" sz="3303">
                <a:solidFill>
                  <a:schemeClr val="dk1"/>
                </a:solidFill>
              </a:rPr>
              <a:t>$418,126</a:t>
            </a:r>
            <a:endParaRPr sz="3303">
              <a:solidFill>
                <a:schemeClr val="dk1"/>
              </a:solidFill>
            </a:endParaRPr>
          </a:p>
          <a:p>
            <a:pPr indent="-296771" lvl="1" marL="914400" marR="161925" rtl="0" algn="l">
              <a:lnSpc>
                <a:spcPct val="115000"/>
              </a:lnSpc>
              <a:spcBef>
                <a:spcPts val="0"/>
              </a:spcBef>
              <a:spcAft>
                <a:spcPts val="0"/>
              </a:spcAft>
              <a:buClr>
                <a:schemeClr val="dk1"/>
              </a:buClr>
              <a:buSzPct val="100000"/>
              <a:buChar char="○"/>
            </a:pPr>
            <a:r>
              <a:rPr b="1" lang="en" sz="3303">
                <a:solidFill>
                  <a:schemeClr val="dk1"/>
                </a:solidFill>
              </a:rPr>
              <a:t>Specific Breakdowns</a:t>
            </a:r>
            <a:endParaRPr b="1" sz="3303">
              <a:solidFill>
                <a:schemeClr val="dk1"/>
              </a:solidFill>
            </a:endParaRPr>
          </a:p>
          <a:p>
            <a:pPr indent="-296771" lvl="2" marL="1371600" marR="0" rtl="0" algn="l">
              <a:lnSpc>
                <a:spcPct val="115000"/>
              </a:lnSpc>
              <a:spcBef>
                <a:spcPts val="0"/>
              </a:spcBef>
              <a:spcAft>
                <a:spcPts val="0"/>
              </a:spcAft>
              <a:buClr>
                <a:schemeClr val="dk1"/>
              </a:buClr>
              <a:buSzPct val="100000"/>
              <a:buChar char="■"/>
            </a:pPr>
            <a:r>
              <a:rPr b="1" lang="en" sz="3303">
                <a:solidFill>
                  <a:schemeClr val="dk1"/>
                </a:solidFill>
              </a:rPr>
              <a:t>Increase in PD across district</a:t>
            </a:r>
            <a:endParaRPr b="1" sz="3303">
              <a:solidFill>
                <a:schemeClr val="dk1"/>
              </a:solidFill>
            </a:endParaRPr>
          </a:p>
          <a:p>
            <a:pPr indent="-296771" lvl="3" marL="1828800" marR="0" rtl="0" algn="l">
              <a:lnSpc>
                <a:spcPct val="115000"/>
              </a:lnSpc>
              <a:spcBef>
                <a:spcPts val="0"/>
              </a:spcBef>
              <a:spcAft>
                <a:spcPts val="0"/>
              </a:spcAft>
              <a:buClr>
                <a:schemeClr val="dk1"/>
              </a:buClr>
              <a:buSzPct val="100000"/>
              <a:buChar char="●"/>
            </a:pPr>
            <a:r>
              <a:rPr lang="en" sz="3303">
                <a:solidFill>
                  <a:schemeClr val="dk1"/>
                </a:solidFill>
              </a:rPr>
              <a:t>Includes training and paid time for extra staff hours (summer, Saturday, every)</a:t>
            </a:r>
            <a:endParaRPr sz="3303">
              <a:solidFill>
                <a:schemeClr val="dk1"/>
              </a:solidFill>
            </a:endParaRPr>
          </a:p>
          <a:p>
            <a:pPr indent="-296771" lvl="3" marL="1828800" marR="0" rtl="0" algn="l">
              <a:lnSpc>
                <a:spcPct val="115000"/>
              </a:lnSpc>
              <a:spcBef>
                <a:spcPts val="0"/>
              </a:spcBef>
              <a:spcAft>
                <a:spcPts val="0"/>
              </a:spcAft>
              <a:buClr>
                <a:schemeClr val="dk1"/>
              </a:buClr>
              <a:buSzPct val="100000"/>
              <a:buChar char="●"/>
            </a:pPr>
            <a:r>
              <a:rPr lang="en" sz="3303">
                <a:solidFill>
                  <a:schemeClr val="dk1"/>
                </a:solidFill>
              </a:rPr>
              <a:t>Instructional Tech line decreased by $42,145 (4.95% decrease) </a:t>
            </a:r>
            <a:endParaRPr sz="3303">
              <a:solidFill>
                <a:schemeClr val="dk1"/>
              </a:solidFill>
            </a:endParaRPr>
          </a:p>
          <a:p>
            <a:pPr indent="-296771" lvl="2" marL="1371600" marR="161925" rtl="0" algn="l">
              <a:lnSpc>
                <a:spcPct val="115000"/>
              </a:lnSpc>
              <a:spcBef>
                <a:spcPts val="0"/>
              </a:spcBef>
              <a:spcAft>
                <a:spcPts val="0"/>
              </a:spcAft>
              <a:buClr>
                <a:schemeClr val="dk1"/>
              </a:buClr>
              <a:buSzPct val="100000"/>
              <a:buChar char="■"/>
            </a:pPr>
            <a:r>
              <a:rPr b="1" lang="en" sz="3303">
                <a:solidFill>
                  <a:schemeClr val="dk1"/>
                </a:solidFill>
              </a:rPr>
              <a:t>Social worker positions </a:t>
            </a:r>
            <a:r>
              <a:rPr lang="en" sz="3303">
                <a:solidFill>
                  <a:schemeClr val="dk1"/>
                </a:solidFill>
              </a:rPr>
              <a:t>have been adjusted to actual costs for 24-25 under the new negotiated contract</a:t>
            </a:r>
            <a:endParaRPr sz="3303">
              <a:solidFill>
                <a:schemeClr val="dk1"/>
              </a:solidFill>
            </a:endParaRPr>
          </a:p>
          <a:p>
            <a:pPr indent="-296771" lvl="2" marL="1371600" marR="161925" rtl="0" algn="l">
              <a:lnSpc>
                <a:spcPct val="115000"/>
              </a:lnSpc>
              <a:spcBef>
                <a:spcPts val="0"/>
              </a:spcBef>
              <a:spcAft>
                <a:spcPts val="0"/>
              </a:spcAft>
              <a:buClr>
                <a:schemeClr val="dk1"/>
              </a:buClr>
              <a:buSzPct val="100000"/>
              <a:buChar char="■"/>
            </a:pPr>
            <a:r>
              <a:rPr b="1" lang="en" sz="3303">
                <a:solidFill>
                  <a:schemeClr val="dk1"/>
                </a:solidFill>
              </a:rPr>
              <a:t>Other position changes</a:t>
            </a:r>
            <a:endParaRPr b="1" sz="3303">
              <a:solidFill>
                <a:schemeClr val="dk1"/>
              </a:solidFill>
            </a:endParaRPr>
          </a:p>
          <a:p>
            <a:pPr indent="-296771" lvl="3" marL="1828800" marR="161925" rtl="0" algn="l">
              <a:lnSpc>
                <a:spcPct val="115000"/>
              </a:lnSpc>
              <a:spcBef>
                <a:spcPts val="0"/>
              </a:spcBef>
              <a:spcAft>
                <a:spcPts val="0"/>
              </a:spcAft>
              <a:buClr>
                <a:schemeClr val="dk1"/>
              </a:buClr>
              <a:buSzPct val="100000"/>
              <a:buChar char="●"/>
            </a:pPr>
            <a:r>
              <a:rPr lang="en" sz="3303">
                <a:solidFill>
                  <a:schemeClr val="dk1"/>
                </a:solidFill>
              </a:rPr>
              <a:t>Multilingual Learner Ed Tech ($45,000)</a:t>
            </a:r>
            <a:endParaRPr sz="3303">
              <a:solidFill>
                <a:schemeClr val="dk1"/>
              </a:solidFill>
            </a:endParaRPr>
          </a:p>
          <a:p>
            <a:pPr indent="-296771" lvl="3" marL="1828800" marR="161925" rtl="0" algn="l">
              <a:lnSpc>
                <a:spcPct val="115000"/>
              </a:lnSpc>
              <a:spcBef>
                <a:spcPts val="0"/>
              </a:spcBef>
              <a:spcAft>
                <a:spcPts val="0"/>
              </a:spcAft>
              <a:buClr>
                <a:schemeClr val="dk1"/>
              </a:buClr>
              <a:buSzPct val="100000"/>
              <a:buChar char="●"/>
            </a:pPr>
            <a:r>
              <a:rPr lang="en" sz="3303">
                <a:solidFill>
                  <a:schemeClr val="dk1"/>
                </a:solidFill>
              </a:rPr>
              <a:t>Family Engagement Coordinator ($100,000)</a:t>
            </a:r>
            <a:endParaRPr sz="3303">
              <a:solidFill>
                <a:schemeClr val="dk1"/>
              </a:solidFill>
            </a:endParaRPr>
          </a:p>
          <a:p>
            <a:pPr indent="-296771" lvl="3" marL="1828800" marR="161925" rtl="0" algn="l">
              <a:lnSpc>
                <a:spcPct val="115000"/>
              </a:lnSpc>
              <a:spcBef>
                <a:spcPts val="0"/>
              </a:spcBef>
              <a:spcAft>
                <a:spcPts val="0"/>
              </a:spcAft>
              <a:buClr>
                <a:schemeClr val="dk1"/>
              </a:buClr>
              <a:buSzPct val="100000"/>
              <a:buChar char="●"/>
            </a:pPr>
            <a:r>
              <a:rPr lang="en" sz="3303">
                <a:solidFill>
                  <a:schemeClr val="dk1"/>
                </a:solidFill>
              </a:rPr>
              <a:t>Increase Nurse at CCHS ($8,000)</a:t>
            </a:r>
            <a:endParaRPr sz="3303">
              <a:solidFill>
                <a:schemeClr val="dk1"/>
              </a:solidFill>
            </a:endParaRPr>
          </a:p>
          <a:p>
            <a:pPr indent="-296771" lvl="3" marL="1828800" marR="161925" rtl="0" algn="l">
              <a:lnSpc>
                <a:spcPct val="115000"/>
              </a:lnSpc>
              <a:spcBef>
                <a:spcPts val="0"/>
              </a:spcBef>
              <a:spcAft>
                <a:spcPts val="0"/>
              </a:spcAft>
              <a:buClr>
                <a:schemeClr val="dk1"/>
              </a:buClr>
              <a:buSzPct val="100000"/>
              <a:buChar char="●"/>
            </a:pPr>
            <a:r>
              <a:rPr lang="en" sz="3303">
                <a:solidFill>
                  <a:schemeClr val="dk1"/>
                </a:solidFill>
              </a:rPr>
              <a:t>Extra PD $$$ ($125,000)</a:t>
            </a:r>
            <a:endParaRPr b="1" sz="4403">
              <a:solidFill>
                <a:schemeClr val="dk1"/>
              </a:solidFill>
            </a:endParaRPr>
          </a:p>
          <a:p>
            <a:pPr indent="0" lvl="0" marL="0" rtl="0" algn="l">
              <a:lnSpc>
                <a:spcPct val="115000"/>
              </a:lnSpc>
              <a:spcBef>
                <a:spcPts val="0"/>
              </a:spcBef>
              <a:spcAft>
                <a:spcPts val="0"/>
              </a:spcAft>
              <a:buSzPct val="180000"/>
              <a:buNone/>
            </a:pPr>
            <a:r>
              <a:t/>
            </a:r>
            <a:endParaRPr sz="1600">
              <a:solidFill>
                <a:schemeClr val="dk1"/>
              </a:solidFill>
            </a:endParaRPr>
          </a:p>
          <a:p>
            <a:pPr indent="0" lvl="0" marL="0" rtl="0" algn="l">
              <a:lnSpc>
                <a:spcPct val="115000"/>
              </a:lnSpc>
              <a:spcBef>
                <a:spcPts val="0"/>
              </a:spcBef>
              <a:spcAft>
                <a:spcPts val="0"/>
              </a:spcAft>
              <a:buSzPct val="159999"/>
              <a:buNone/>
            </a:pPr>
            <a:r>
              <a:t/>
            </a:r>
            <a:endParaRPr>
              <a:solidFill>
                <a:schemeClr val="dk1"/>
              </a:solidFill>
              <a:highlight>
                <a:schemeClr val="accent6"/>
              </a:highlight>
            </a:endParaRPr>
          </a:p>
        </p:txBody>
      </p:sp>
      <p:sp>
        <p:nvSpPr>
          <p:cNvPr id="136" name="Google Shape;136;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dk1"/>
                </a:solidFill>
              </a:rPr>
              <a:t>‹#›</a:t>
            </a:fld>
            <a:endParaRPr b="1" sz="12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140" name="Shape 140"/>
        <p:cNvGrpSpPr/>
        <p:nvPr/>
      </p:nvGrpSpPr>
      <p:grpSpPr>
        <a:xfrm>
          <a:off x="0" y="0"/>
          <a:ext cx="0" cy="0"/>
          <a:chOff x="0" y="0"/>
          <a:chExt cx="0" cy="0"/>
        </a:xfrm>
      </p:grpSpPr>
      <p:sp>
        <p:nvSpPr>
          <p:cNvPr id="141" name="Google Shape;141;p7"/>
          <p:cNvSpPr txBox="1"/>
          <p:nvPr>
            <p:ph type="title"/>
          </p:nvPr>
        </p:nvSpPr>
        <p:spPr>
          <a:xfrm>
            <a:off x="0" y="0"/>
            <a:ext cx="9144000" cy="684900"/>
          </a:xfrm>
          <a:prstGeom prst="rect">
            <a:avLst/>
          </a:prstGeom>
          <a:solidFill>
            <a:srgbClr val="00274C"/>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990"/>
              <a:buNone/>
            </a:pPr>
            <a:r>
              <a:rPr b="1" lang="en" sz="2500">
                <a:solidFill>
                  <a:schemeClr val="lt1"/>
                </a:solidFill>
              </a:rPr>
              <a:t>Article 5: Other Instruction</a:t>
            </a:r>
            <a:endParaRPr b="1" sz="2500">
              <a:solidFill>
                <a:schemeClr val="lt1"/>
              </a:solidFill>
            </a:endParaRPr>
          </a:p>
        </p:txBody>
      </p:sp>
      <p:sp>
        <p:nvSpPr>
          <p:cNvPr id="142" name="Google Shape;142;p7"/>
          <p:cNvSpPr txBox="1"/>
          <p:nvPr>
            <p:ph idx="1" type="body"/>
          </p:nvPr>
        </p:nvSpPr>
        <p:spPr>
          <a:xfrm>
            <a:off x="311700" y="1136400"/>
            <a:ext cx="8520600" cy="3416400"/>
          </a:xfrm>
          <a:prstGeom prst="rect">
            <a:avLst/>
          </a:prstGeom>
          <a:noFill/>
          <a:ln>
            <a:noFill/>
          </a:ln>
        </p:spPr>
        <p:txBody>
          <a:bodyPr anchorCtr="0" anchor="t" bIns="91425" lIns="91425" spcFirstLastPara="1" rIns="91425" wrap="square" tIns="91425">
            <a:normAutofit/>
          </a:bodyPr>
          <a:lstStyle/>
          <a:p>
            <a:pPr indent="-317500" lvl="0" marL="457200" marR="161925" rtl="0" algn="l">
              <a:spcBef>
                <a:spcPts val="3391"/>
              </a:spcBef>
              <a:spcAft>
                <a:spcPts val="0"/>
              </a:spcAft>
              <a:buClr>
                <a:schemeClr val="dk1"/>
              </a:buClr>
              <a:buSzPts val="1400"/>
              <a:buChar char="●"/>
            </a:pPr>
            <a:r>
              <a:rPr b="1" lang="en" sz="1400">
                <a:solidFill>
                  <a:schemeClr val="dk1"/>
                </a:solidFill>
              </a:rPr>
              <a:t>Co and Extra Curricular Programs</a:t>
            </a:r>
            <a:r>
              <a:rPr b="1" lang="en" sz="2000">
                <a:solidFill>
                  <a:schemeClr val="dk1"/>
                </a:solidFill>
              </a:rPr>
              <a:t> ………………………………………..</a:t>
            </a:r>
            <a:r>
              <a:rPr b="1" lang="en" sz="1400">
                <a:solidFill>
                  <a:schemeClr val="dk1"/>
                </a:solidFill>
              </a:rPr>
              <a:t>$681,024</a:t>
            </a:r>
            <a:r>
              <a:rPr lang="en" sz="1200">
                <a:solidFill>
                  <a:schemeClr val="dk1"/>
                </a:solidFill>
              </a:rPr>
              <a:t> </a:t>
            </a:r>
            <a:endParaRPr sz="1200">
              <a:solidFill>
                <a:schemeClr val="dk1"/>
              </a:solidFill>
            </a:endParaRPr>
          </a:p>
          <a:p>
            <a:pPr indent="-304800" lvl="1" marL="914400" marR="161925" rtl="0" algn="l">
              <a:spcBef>
                <a:spcPts val="0"/>
              </a:spcBef>
              <a:spcAft>
                <a:spcPts val="0"/>
              </a:spcAft>
              <a:buClr>
                <a:schemeClr val="dk1"/>
              </a:buClr>
              <a:buSzPts val="1200"/>
              <a:buChar char="○"/>
            </a:pPr>
            <a:r>
              <a:rPr lang="en" sz="1200">
                <a:solidFill>
                  <a:schemeClr val="dk1"/>
                </a:solidFill>
              </a:rPr>
              <a:t>Increase of $117,881</a:t>
            </a:r>
            <a:endParaRPr sz="1200">
              <a:solidFill>
                <a:schemeClr val="dk1"/>
              </a:solidFill>
            </a:endParaRPr>
          </a:p>
          <a:p>
            <a:pPr indent="-304800" lvl="1" marL="914400" marR="161925" rtl="0" algn="l">
              <a:spcBef>
                <a:spcPts val="0"/>
              </a:spcBef>
              <a:spcAft>
                <a:spcPts val="0"/>
              </a:spcAft>
              <a:buClr>
                <a:schemeClr val="dk1"/>
              </a:buClr>
              <a:buSzPts val="1200"/>
              <a:buChar char="○"/>
            </a:pPr>
            <a:r>
              <a:rPr lang="en" sz="1200">
                <a:solidFill>
                  <a:schemeClr val="dk1"/>
                </a:solidFill>
              </a:rPr>
              <a:t>Overall Increase</a:t>
            </a:r>
            <a:endParaRPr sz="1200">
              <a:solidFill>
                <a:schemeClr val="dk1"/>
              </a:solidFill>
            </a:endParaRPr>
          </a:p>
          <a:p>
            <a:pPr indent="-298450" lvl="2" marL="1371600" marR="219075" rtl="0" algn="l">
              <a:spcBef>
                <a:spcPts val="0"/>
              </a:spcBef>
              <a:spcAft>
                <a:spcPts val="0"/>
              </a:spcAft>
              <a:buClr>
                <a:schemeClr val="dk1"/>
              </a:buClr>
              <a:buSzPts val="1100"/>
              <a:buChar char="■"/>
            </a:pPr>
            <a:r>
              <a:rPr lang="en" sz="1200">
                <a:solidFill>
                  <a:schemeClr val="dk1"/>
                </a:solidFill>
              </a:rPr>
              <a:t>20.93%</a:t>
            </a:r>
            <a:endParaRPr sz="1200">
              <a:solidFill>
                <a:schemeClr val="dk1"/>
              </a:solidFill>
              <a:highlight>
                <a:srgbClr val="CFE2F3"/>
              </a:highlight>
            </a:endParaRPr>
          </a:p>
          <a:p>
            <a:pPr indent="-317500" lvl="1" marL="914400" marR="161925" rtl="0" algn="l">
              <a:spcBef>
                <a:spcPts val="0"/>
              </a:spcBef>
              <a:spcAft>
                <a:spcPts val="0"/>
              </a:spcAft>
              <a:buClr>
                <a:schemeClr val="dk1"/>
              </a:buClr>
              <a:buSzPts val="1400"/>
              <a:buChar char="○"/>
            </a:pPr>
            <a:r>
              <a:rPr b="1" lang="en">
                <a:solidFill>
                  <a:schemeClr val="dk1"/>
                </a:solidFill>
              </a:rPr>
              <a:t>Specific Breakdowns</a:t>
            </a:r>
            <a:endParaRPr b="1">
              <a:solidFill>
                <a:schemeClr val="dk1"/>
              </a:solidFill>
            </a:endParaRPr>
          </a:p>
          <a:p>
            <a:pPr indent="-304800" lvl="2" marL="1371600" marR="161925" rtl="0" algn="l">
              <a:spcBef>
                <a:spcPts val="0"/>
              </a:spcBef>
              <a:spcAft>
                <a:spcPts val="0"/>
              </a:spcAft>
              <a:buClr>
                <a:schemeClr val="dk1"/>
              </a:buClr>
              <a:buSzPts val="1200"/>
              <a:buChar char="■"/>
            </a:pPr>
            <a:r>
              <a:rPr b="1" lang="en">
                <a:solidFill>
                  <a:schemeClr val="dk1"/>
                </a:solidFill>
              </a:rPr>
              <a:t>Expenses Support Coach/Advisor Stipends, Supplies, Equipment, and Fees</a:t>
            </a:r>
            <a:endParaRPr sz="1200">
              <a:solidFill>
                <a:schemeClr val="dk1"/>
              </a:solidFill>
            </a:endParaRPr>
          </a:p>
          <a:p>
            <a:pPr indent="-298450" lvl="3" marL="1828800" marR="161925" rtl="0" algn="l">
              <a:spcBef>
                <a:spcPts val="0"/>
              </a:spcBef>
              <a:spcAft>
                <a:spcPts val="0"/>
              </a:spcAft>
              <a:buClr>
                <a:schemeClr val="dk1"/>
              </a:buClr>
              <a:buSzPts val="1100"/>
              <a:buChar char="●"/>
            </a:pPr>
            <a:r>
              <a:rPr lang="en" sz="1200">
                <a:solidFill>
                  <a:schemeClr val="dk1"/>
                </a:solidFill>
              </a:rPr>
              <a:t>Athletics </a:t>
            </a:r>
            <a:endParaRPr sz="1200">
              <a:solidFill>
                <a:schemeClr val="dk1"/>
              </a:solidFill>
            </a:endParaRPr>
          </a:p>
          <a:p>
            <a:pPr indent="-298450" lvl="3" marL="1828800" marR="161925" rtl="0" algn="l">
              <a:spcBef>
                <a:spcPts val="0"/>
              </a:spcBef>
              <a:spcAft>
                <a:spcPts val="0"/>
              </a:spcAft>
              <a:buClr>
                <a:schemeClr val="dk1"/>
              </a:buClr>
              <a:buSzPts val="1100"/>
              <a:buChar char="●"/>
            </a:pPr>
            <a:r>
              <a:rPr lang="en" sz="1200">
                <a:solidFill>
                  <a:schemeClr val="dk1"/>
                </a:solidFill>
              </a:rPr>
              <a:t>Co-Curricular across multiple grade spans</a:t>
            </a:r>
            <a:endParaRPr sz="1200">
              <a:solidFill>
                <a:schemeClr val="dk1"/>
              </a:solidFill>
            </a:endParaRPr>
          </a:p>
          <a:p>
            <a:pPr indent="-298450" lvl="4" marL="2286000" marR="161925" rtl="0" algn="l">
              <a:spcBef>
                <a:spcPts val="0"/>
              </a:spcBef>
              <a:spcAft>
                <a:spcPts val="0"/>
              </a:spcAft>
              <a:buClr>
                <a:schemeClr val="dk1"/>
              </a:buClr>
              <a:buSzPts val="1100"/>
              <a:buChar char="○"/>
            </a:pPr>
            <a:r>
              <a:rPr lang="en" sz="1200">
                <a:solidFill>
                  <a:schemeClr val="dk1"/>
                </a:solidFill>
              </a:rPr>
              <a:t>BARR stipends in all schools (approximately $80,000)</a:t>
            </a:r>
            <a:endParaRPr sz="1200">
              <a:solidFill>
                <a:schemeClr val="dk1"/>
              </a:solidFill>
            </a:endParaRPr>
          </a:p>
          <a:p>
            <a:pPr indent="0" lvl="0" marL="2286000" marR="161925" rtl="0" algn="l">
              <a:spcBef>
                <a:spcPts val="0"/>
              </a:spcBef>
              <a:spcAft>
                <a:spcPts val="0"/>
              </a:spcAft>
              <a:buNone/>
            </a:pPr>
            <a:r>
              <a:rPr lang="en" sz="1200">
                <a:solidFill>
                  <a:schemeClr val="dk1"/>
                </a:solidFill>
              </a:rPr>
              <a:t>(Increased systemic-wide Behavioral, Attendance, Academic support)</a:t>
            </a:r>
            <a:endParaRPr b="1" sz="2000">
              <a:solidFill>
                <a:srgbClr val="00274C"/>
              </a:solidFill>
            </a:endParaRPr>
          </a:p>
        </p:txBody>
      </p:sp>
      <p:sp>
        <p:nvSpPr>
          <p:cNvPr id="143" name="Google Shape;143;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dk1"/>
                </a:solidFill>
              </a:rPr>
              <a:t>‹#›</a:t>
            </a:fld>
            <a:endParaRPr b="1" sz="12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147" name="Shape 147"/>
        <p:cNvGrpSpPr/>
        <p:nvPr/>
      </p:nvGrpSpPr>
      <p:grpSpPr>
        <a:xfrm>
          <a:off x="0" y="0"/>
          <a:ext cx="0" cy="0"/>
          <a:chOff x="0" y="0"/>
          <a:chExt cx="0" cy="0"/>
        </a:xfrm>
      </p:grpSpPr>
      <p:sp>
        <p:nvSpPr>
          <p:cNvPr id="148" name="Google Shape;148;p8"/>
          <p:cNvSpPr txBox="1"/>
          <p:nvPr>
            <p:ph type="title"/>
          </p:nvPr>
        </p:nvSpPr>
        <p:spPr>
          <a:xfrm>
            <a:off x="0" y="0"/>
            <a:ext cx="9144000" cy="684900"/>
          </a:xfrm>
          <a:prstGeom prst="rect">
            <a:avLst/>
          </a:prstGeom>
          <a:solidFill>
            <a:srgbClr val="00274C"/>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b="1" lang="en" sz="2500">
                <a:solidFill>
                  <a:schemeClr val="lt1"/>
                </a:solidFill>
              </a:rPr>
              <a:t>Article 6: System Administration</a:t>
            </a:r>
            <a:endParaRPr b="1" sz="2500">
              <a:solidFill>
                <a:schemeClr val="lt1"/>
              </a:solidFill>
            </a:endParaRPr>
          </a:p>
          <a:p>
            <a:pPr indent="0" lvl="0" marL="0" rtl="0" algn="l">
              <a:lnSpc>
                <a:spcPct val="100000"/>
              </a:lnSpc>
              <a:spcBef>
                <a:spcPts val="0"/>
              </a:spcBef>
              <a:spcAft>
                <a:spcPts val="0"/>
              </a:spcAft>
              <a:buSzPts val="2800"/>
              <a:buNone/>
            </a:pPr>
            <a:r>
              <a:t/>
            </a:r>
            <a:endParaRPr b="1" sz="3000">
              <a:solidFill>
                <a:schemeClr val="lt1"/>
              </a:solidFill>
            </a:endParaRPr>
          </a:p>
        </p:txBody>
      </p:sp>
      <p:sp>
        <p:nvSpPr>
          <p:cNvPr id="149" name="Google Shape;149;p8"/>
          <p:cNvSpPr txBox="1"/>
          <p:nvPr>
            <p:ph idx="1" type="body"/>
          </p:nvPr>
        </p:nvSpPr>
        <p:spPr>
          <a:xfrm>
            <a:off x="311700" y="952325"/>
            <a:ext cx="8520600" cy="4066500"/>
          </a:xfrm>
          <a:prstGeom prst="rect">
            <a:avLst/>
          </a:prstGeom>
          <a:noFill/>
          <a:ln>
            <a:noFill/>
          </a:ln>
        </p:spPr>
        <p:txBody>
          <a:bodyPr anchorCtr="0" anchor="t" bIns="91425" lIns="91425" spcFirstLastPara="1" rIns="91425" wrap="square" tIns="91425">
            <a:normAutofit lnSpcReduction="10000"/>
          </a:bodyPr>
          <a:lstStyle/>
          <a:p>
            <a:pPr indent="-317500" lvl="0" marL="457200" marR="0" rtl="0" algn="l">
              <a:spcBef>
                <a:spcPts val="1571"/>
              </a:spcBef>
              <a:spcAft>
                <a:spcPts val="0"/>
              </a:spcAft>
              <a:buClr>
                <a:schemeClr val="dk1"/>
              </a:buClr>
              <a:buSzPts val="1400"/>
              <a:buChar char="●"/>
            </a:pPr>
            <a:r>
              <a:rPr b="1" lang="en" sz="1400">
                <a:solidFill>
                  <a:schemeClr val="dk1"/>
                </a:solidFill>
              </a:rPr>
              <a:t>Superintendent's Office, School Board, Fiscal Services (Business Office), </a:t>
            </a:r>
            <a:endParaRPr b="1" sz="1400">
              <a:solidFill>
                <a:schemeClr val="dk1"/>
              </a:solidFill>
            </a:endParaRPr>
          </a:p>
          <a:p>
            <a:pPr indent="0" lvl="0" marL="0" marR="0" rtl="0" algn="l">
              <a:spcBef>
                <a:spcPts val="0"/>
              </a:spcBef>
              <a:spcAft>
                <a:spcPts val="0"/>
              </a:spcAft>
              <a:buNone/>
            </a:pPr>
            <a:r>
              <a:rPr b="1" lang="en" sz="1400">
                <a:solidFill>
                  <a:schemeClr val="dk1"/>
                </a:solidFill>
              </a:rPr>
              <a:t>         District Wide portion of Instructional Technology ……………………………………….$1,608,093</a:t>
            </a:r>
            <a:endParaRPr b="1" sz="1400">
              <a:solidFill>
                <a:schemeClr val="dk1"/>
              </a:solidFill>
            </a:endParaRPr>
          </a:p>
          <a:p>
            <a:pPr indent="-304800" lvl="1" marL="914400" marR="0" rtl="0" algn="l">
              <a:spcBef>
                <a:spcPts val="0"/>
              </a:spcBef>
              <a:spcAft>
                <a:spcPts val="0"/>
              </a:spcAft>
              <a:buClr>
                <a:schemeClr val="dk1"/>
              </a:buClr>
              <a:buSzPts val="1200"/>
              <a:buChar char="○"/>
            </a:pPr>
            <a:r>
              <a:rPr lang="en" sz="1200">
                <a:solidFill>
                  <a:schemeClr val="dk1"/>
                </a:solidFill>
              </a:rPr>
              <a:t>Increase of $178,472 </a:t>
            </a:r>
            <a:endParaRPr sz="1200">
              <a:solidFill>
                <a:schemeClr val="dk1"/>
              </a:solidFill>
            </a:endParaRPr>
          </a:p>
          <a:p>
            <a:pPr indent="-304800" lvl="1" marL="914400" marR="161925" rtl="0" algn="l">
              <a:spcBef>
                <a:spcPts val="0"/>
              </a:spcBef>
              <a:spcAft>
                <a:spcPts val="0"/>
              </a:spcAft>
              <a:buClr>
                <a:schemeClr val="dk1"/>
              </a:buClr>
              <a:buSzPts val="1200"/>
              <a:buChar char="○"/>
            </a:pPr>
            <a:r>
              <a:rPr lang="en" sz="1200">
                <a:solidFill>
                  <a:schemeClr val="dk1"/>
                </a:solidFill>
              </a:rPr>
              <a:t>Overall Increase</a:t>
            </a:r>
            <a:endParaRPr sz="1200">
              <a:solidFill>
                <a:schemeClr val="dk1"/>
              </a:solidFill>
            </a:endParaRPr>
          </a:p>
          <a:p>
            <a:pPr indent="-298450" lvl="2" marL="1371600" marR="219075" rtl="0" algn="l">
              <a:spcBef>
                <a:spcPts val="0"/>
              </a:spcBef>
              <a:spcAft>
                <a:spcPts val="0"/>
              </a:spcAft>
              <a:buClr>
                <a:schemeClr val="dk1"/>
              </a:buClr>
              <a:buSzPts val="1100"/>
              <a:buChar char="■"/>
            </a:pPr>
            <a:r>
              <a:rPr lang="en" sz="1200">
                <a:solidFill>
                  <a:schemeClr val="dk1"/>
                </a:solidFill>
              </a:rPr>
              <a:t>+12.48%</a:t>
            </a:r>
            <a:endParaRPr sz="1200">
              <a:solidFill>
                <a:schemeClr val="dk1"/>
              </a:solidFill>
            </a:endParaRPr>
          </a:p>
          <a:p>
            <a:pPr indent="-304800" lvl="1" marL="914400" marR="161925" rtl="0" algn="l">
              <a:spcBef>
                <a:spcPts val="0"/>
              </a:spcBef>
              <a:spcAft>
                <a:spcPts val="0"/>
              </a:spcAft>
              <a:buClr>
                <a:schemeClr val="dk1"/>
              </a:buClr>
              <a:buSzPts val="1200"/>
              <a:buChar char="○"/>
            </a:pPr>
            <a:r>
              <a:rPr lang="en" sz="1200">
                <a:solidFill>
                  <a:schemeClr val="dk1"/>
                </a:solidFill>
              </a:rPr>
              <a:t>Specific Breakdowns</a:t>
            </a:r>
            <a:endParaRPr sz="1200">
              <a:solidFill>
                <a:schemeClr val="dk1"/>
              </a:solidFill>
            </a:endParaRPr>
          </a:p>
          <a:p>
            <a:pPr indent="-304800" lvl="2" marL="1371600" marR="0" rtl="0" algn="l">
              <a:spcBef>
                <a:spcPts val="0"/>
              </a:spcBef>
              <a:spcAft>
                <a:spcPts val="0"/>
              </a:spcAft>
              <a:buClr>
                <a:schemeClr val="dk1"/>
              </a:buClr>
              <a:buSzPts val="1200"/>
              <a:buChar char="■"/>
            </a:pPr>
            <a:r>
              <a:rPr lang="en" sz="1200">
                <a:solidFill>
                  <a:schemeClr val="dk1"/>
                </a:solidFill>
              </a:rPr>
              <a:t>Tech program fees (SeeSaw, Security, Google Workplace, Subscriptions approximately $35,000)</a:t>
            </a:r>
            <a:endParaRPr sz="1200">
              <a:solidFill>
                <a:schemeClr val="dk1"/>
              </a:solidFill>
            </a:endParaRPr>
          </a:p>
          <a:p>
            <a:pPr indent="-304800" lvl="2" marL="1371600" marR="0" rtl="0" algn="l">
              <a:spcBef>
                <a:spcPts val="0"/>
              </a:spcBef>
              <a:spcAft>
                <a:spcPts val="0"/>
              </a:spcAft>
              <a:buClr>
                <a:schemeClr val="dk1"/>
              </a:buClr>
              <a:buSzPts val="1200"/>
              <a:buChar char="■"/>
            </a:pPr>
            <a:r>
              <a:rPr lang="en" sz="1200">
                <a:solidFill>
                  <a:schemeClr val="dk1"/>
                </a:solidFill>
              </a:rPr>
              <a:t>Western Maine Service Center fees $42,500</a:t>
            </a:r>
            <a:endParaRPr sz="1200">
              <a:solidFill>
                <a:schemeClr val="dk1"/>
              </a:solidFill>
            </a:endParaRPr>
          </a:p>
          <a:p>
            <a:pPr indent="-298450" lvl="3" marL="1828800" marR="0" rtl="0" algn="l">
              <a:spcBef>
                <a:spcPts val="0"/>
              </a:spcBef>
              <a:spcAft>
                <a:spcPts val="0"/>
              </a:spcAft>
              <a:buClr>
                <a:schemeClr val="dk1"/>
              </a:buClr>
              <a:buSzPts val="1100"/>
              <a:buChar char="●"/>
            </a:pPr>
            <a:r>
              <a:rPr lang="en" sz="1200">
                <a:solidFill>
                  <a:schemeClr val="dk1"/>
                </a:solidFill>
              </a:rPr>
              <a:t>By being a member we receive in return $144,000 in state funding to apply to all costs.</a:t>
            </a:r>
            <a:endParaRPr sz="1200">
              <a:solidFill>
                <a:schemeClr val="dk1"/>
              </a:solidFill>
            </a:endParaRPr>
          </a:p>
          <a:p>
            <a:pPr indent="-304800" lvl="2" marL="1371600" marR="0" rtl="0" algn="l">
              <a:spcBef>
                <a:spcPts val="0"/>
              </a:spcBef>
              <a:spcAft>
                <a:spcPts val="0"/>
              </a:spcAft>
              <a:buClr>
                <a:schemeClr val="dk1"/>
              </a:buClr>
              <a:buSzPts val="1200"/>
              <a:buChar char="■"/>
            </a:pPr>
            <a:r>
              <a:rPr lang="en" sz="1200">
                <a:solidFill>
                  <a:schemeClr val="dk1"/>
                </a:solidFill>
              </a:rPr>
              <a:t>Salary and benefit increases (Finance Director, HR Director, Admin Assistant)</a:t>
            </a:r>
            <a:endParaRPr sz="1200">
              <a:solidFill>
                <a:schemeClr val="dk1"/>
              </a:solidFill>
            </a:endParaRPr>
          </a:p>
          <a:p>
            <a:pPr indent="-304800" lvl="2" marL="1371600" marR="0" rtl="0" algn="l">
              <a:spcBef>
                <a:spcPts val="0"/>
              </a:spcBef>
              <a:spcAft>
                <a:spcPts val="0"/>
              </a:spcAft>
              <a:buClr>
                <a:schemeClr val="dk1"/>
              </a:buClr>
              <a:buSzPts val="1200"/>
              <a:buChar char="■"/>
            </a:pPr>
            <a:r>
              <a:rPr lang="en" sz="1200">
                <a:solidFill>
                  <a:schemeClr val="dk1"/>
                </a:solidFill>
              </a:rPr>
              <a:t>Staff Wellness ($12,000 increase)</a:t>
            </a:r>
            <a:endParaRPr sz="1200">
              <a:solidFill>
                <a:schemeClr val="dk1"/>
              </a:solidFill>
            </a:endParaRPr>
          </a:p>
          <a:p>
            <a:pPr indent="-304800" lvl="3" marL="1828800" marR="0" rtl="0" algn="l">
              <a:spcBef>
                <a:spcPts val="0"/>
              </a:spcBef>
              <a:spcAft>
                <a:spcPts val="0"/>
              </a:spcAft>
              <a:buClr>
                <a:schemeClr val="dk1"/>
              </a:buClr>
              <a:buSzPts val="1200"/>
              <a:buChar char="●"/>
            </a:pPr>
            <a:r>
              <a:rPr lang="en" sz="1200">
                <a:solidFill>
                  <a:schemeClr val="dk1"/>
                </a:solidFill>
              </a:rPr>
              <a:t>Recognition</a:t>
            </a:r>
            <a:endParaRPr sz="1200">
              <a:solidFill>
                <a:schemeClr val="dk1"/>
              </a:solidFill>
            </a:endParaRPr>
          </a:p>
          <a:p>
            <a:pPr indent="-304800" lvl="3" marL="1828800" marR="0" rtl="0" algn="l">
              <a:spcBef>
                <a:spcPts val="0"/>
              </a:spcBef>
              <a:spcAft>
                <a:spcPts val="0"/>
              </a:spcAft>
              <a:buClr>
                <a:schemeClr val="dk1"/>
              </a:buClr>
              <a:buSzPts val="1200"/>
              <a:buChar char="●"/>
            </a:pPr>
            <a:r>
              <a:rPr lang="en" sz="1200">
                <a:solidFill>
                  <a:schemeClr val="dk1"/>
                </a:solidFill>
              </a:rPr>
              <a:t>Celebrations</a:t>
            </a:r>
            <a:endParaRPr sz="1200">
              <a:solidFill>
                <a:schemeClr val="dk1"/>
              </a:solidFill>
            </a:endParaRPr>
          </a:p>
          <a:p>
            <a:pPr indent="-304800" lvl="3" marL="1828800" marR="0" rtl="0" algn="l">
              <a:spcBef>
                <a:spcPts val="0"/>
              </a:spcBef>
              <a:spcAft>
                <a:spcPts val="0"/>
              </a:spcAft>
              <a:buClr>
                <a:schemeClr val="dk1"/>
              </a:buClr>
              <a:buSzPts val="1200"/>
              <a:buChar char="●"/>
            </a:pPr>
            <a:r>
              <a:rPr lang="en" sz="1200">
                <a:solidFill>
                  <a:schemeClr val="dk1"/>
                </a:solidFill>
              </a:rPr>
              <a:t>Health Initiatives</a:t>
            </a:r>
            <a:endParaRPr sz="1200">
              <a:solidFill>
                <a:schemeClr val="dk1"/>
              </a:solidFill>
            </a:endParaRPr>
          </a:p>
          <a:p>
            <a:pPr indent="-304800" lvl="0" marL="457200" marR="0" rtl="0" algn="l">
              <a:spcBef>
                <a:spcPts val="0"/>
              </a:spcBef>
              <a:spcAft>
                <a:spcPts val="0"/>
              </a:spcAft>
              <a:buClr>
                <a:schemeClr val="dk1"/>
              </a:buClr>
              <a:buSzPts val="1200"/>
              <a:buChar char="●"/>
            </a:pPr>
            <a:r>
              <a:rPr lang="en" sz="1200">
                <a:solidFill>
                  <a:schemeClr val="dk1"/>
                </a:solidFill>
              </a:rPr>
              <a:t>11 staff work at the District Office (under this Cost Center) including the Director of Finance &amp; Superintendent.</a:t>
            </a:r>
            <a:endParaRPr sz="1200">
              <a:solidFill>
                <a:schemeClr val="dk1"/>
              </a:solidFill>
            </a:endParaRPr>
          </a:p>
          <a:p>
            <a:pPr indent="-304800" lvl="0" marL="457200" marR="0" rtl="0" algn="l">
              <a:spcBef>
                <a:spcPts val="0"/>
              </a:spcBef>
              <a:spcAft>
                <a:spcPts val="0"/>
              </a:spcAft>
              <a:buClr>
                <a:schemeClr val="dk1"/>
              </a:buClr>
              <a:buSzPts val="1200"/>
              <a:buChar char="●"/>
            </a:pPr>
            <a:r>
              <a:rPr lang="en" sz="1200">
                <a:solidFill>
                  <a:schemeClr val="dk1"/>
                </a:solidFill>
              </a:rPr>
              <a:t>“Highly Efficient System Administrative Offices are at 4%” (Jim Rier, Maine DOE)</a:t>
            </a:r>
            <a:endParaRPr sz="1200">
              <a:solidFill>
                <a:schemeClr val="dk1"/>
              </a:solidFill>
            </a:endParaRPr>
          </a:p>
          <a:p>
            <a:pPr indent="-304800" lvl="1" marL="914400" marR="0" rtl="0" algn="l">
              <a:spcBef>
                <a:spcPts val="0"/>
              </a:spcBef>
              <a:spcAft>
                <a:spcPts val="0"/>
              </a:spcAft>
              <a:buClr>
                <a:schemeClr val="dk1"/>
              </a:buClr>
              <a:buSzPts val="1200"/>
              <a:buChar char="○"/>
            </a:pPr>
            <a:r>
              <a:rPr lang="en" sz="1200">
                <a:solidFill>
                  <a:schemeClr val="dk1"/>
                </a:solidFill>
              </a:rPr>
              <a:t>RSU 9 is at 3.56% of the total draft budget </a:t>
            </a:r>
            <a:endParaRPr sz="1200">
              <a:solidFill>
                <a:schemeClr val="dk1"/>
              </a:solidFill>
            </a:endParaRPr>
          </a:p>
          <a:p>
            <a:pPr indent="0" lvl="0" marL="457200" marR="0" rtl="0" algn="l">
              <a:spcBef>
                <a:spcPts val="1571"/>
              </a:spcBef>
              <a:spcAft>
                <a:spcPts val="0"/>
              </a:spcAft>
              <a:buNone/>
            </a:pPr>
            <a:r>
              <a:t/>
            </a:r>
            <a:endParaRPr b="1" sz="1400">
              <a:solidFill>
                <a:schemeClr val="dk1"/>
              </a:solidFill>
            </a:endParaRPr>
          </a:p>
        </p:txBody>
      </p:sp>
      <p:sp>
        <p:nvSpPr>
          <p:cNvPr id="150" name="Google Shape;150;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dk1"/>
                </a:solidFill>
              </a:rPr>
              <a:t>‹#›</a:t>
            </a:fld>
            <a:endParaRPr b="1" sz="12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154" name="Shape 154"/>
        <p:cNvGrpSpPr/>
        <p:nvPr/>
      </p:nvGrpSpPr>
      <p:grpSpPr>
        <a:xfrm>
          <a:off x="0" y="0"/>
          <a:ext cx="0" cy="0"/>
          <a:chOff x="0" y="0"/>
          <a:chExt cx="0" cy="0"/>
        </a:xfrm>
      </p:grpSpPr>
      <p:sp>
        <p:nvSpPr>
          <p:cNvPr id="155" name="Google Shape;155;p12"/>
          <p:cNvSpPr txBox="1"/>
          <p:nvPr>
            <p:ph type="title"/>
          </p:nvPr>
        </p:nvSpPr>
        <p:spPr>
          <a:xfrm>
            <a:off x="0" y="0"/>
            <a:ext cx="9144000" cy="684900"/>
          </a:xfrm>
          <a:prstGeom prst="rect">
            <a:avLst/>
          </a:prstGeom>
          <a:solidFill>
            <a:srgbClr val="00274C"/>
          </a:solidFill>
          <a:ln>
            <a:noFill/>
          </a:ln>
        </p:spPr>
        <p:txBody>
          <a:bodyPr anchorCtr="0" anchor="t" bIns="91425" lIns="91425" spcFirstLastPara="1" rIns="91425" wrap="square" tIns="91425">
            <a:normAutofit/>
          </a:bodyPr>
          <a:lstStyle/>
          <a:p>
            <a:pPr indent="0" lvl="0" marL="0" rtl="0" algn="ctr">
              <a:lnSpc>
                <a:spcPct val="100000"/>
              </a:lnSpc>
              <a:spcBef>
                <a:spcPts val="0"/>
              </a:spcBef>
              <a:spcAft>
                <a:spcPts val="0"/>
              </a:spcAft>
              <a:buSzPts val="2800"/>
              <a:buNone/>
            </a:pPr>
            <a:r>
              <a:rPr b="1" lang="en" sz="2500">
                <a:solidFill>
                  <a:schemeClr val="lt1"/>
                </a:solidFill>
              </a:rPr>
              <a:t>Article 7: School Administration</a:t>
            </a:r>
            <a:endParaRPr b="1" sz="2500">
              <a:solidFill>
                <a:schemeClr val="lt1"/>
              </a:solidFill>
            </a:endParaRPr>
          </a:p>
        </p:txBody>
      </p:sp>
      <p:sp>
        <p:nvSpPr>
          <p:cNvPr id="156" name="Google Shape;156;p12"/>
          <p:cNvSpPr txBox="1"/>
          <p:nvPr>
            <p:ph idx="1" type="body"/>
          </p:nvPr>
        </p:nvSpPr>
        <p:spPr>
          <a:xfrm>
            <a:off x="311700" y="961825"/>
            <a:ext cx="8520600" cy="3701400"/>
          </a:xfrm>
          <a:prstGeom prst="rect">
            <a:avLst/>
          </a:prstGeom>
          <a:noFill/>
          <a:ln>
            <a:noFill/>
          </a:ln>
        </p:spPr>
        <p:txBody>
          <a:bodyPr anchorCtr="0" anchor="t" bIns="91425" lIns="91425" spcFirstLastPara="1" rIns="91425" wrap="square" tIns="91425">
            <a:normAutofit/>
          </a:bodyPr>
          <a:lstStyle/>
          <a:p>
            <a:pPr indent="-330200" lvl="0" marL="457200" marR="161925" rtl="0" algn="l">
              <a:spcBef>
                <a:spcPts val="2311"/>
              </a:spcBef>
              <a:spcAft>
                <a:spcPts val="0"/>
              </a:spcAft>
              <a:buClr>
                <a:schemeClr val="dk1"/>
              </a:buClr>
              <a:buSzPts val="1600"/>
              <a:buChar char="●"/>
            </a:pPr>
            <a:r>
              <a:rPr b="1" lang="en" sz="1600">
                <a:solidFill>
                  <a:schemeClr val="dk1"/>
                </a:solidFill>
              </a:rPr>
              <a:t>Sc</a:t>
            </a:r>
            <a:r>
              <a:rPr b="1" lang="en" sz="1600">
                <a:solidFill>
                  <a:schemeClr val="dk1"/>
                </a:solidFill>
              </a:rPr>
              <a:t>hool Building Level Administrative Offices (Principals &amp; Admin. Assistants) </a:t>
            </a:r>
            <a:endParaRPr b="1" sz="1600">
              <a:solidFill>
                <a:schemeClr val="dk1"/>
              </a:solidFill>
            </a:endParaRPr>
          </a:p>
          <a:p>
            <a:pPr indent="0" lvl="0" marL="457200" marR="161925" rtl="0" algn="l">
              <a:spcBef>
                <a:spcPts val="227"/>
              </a:spcBef>
              <a:spcAft>
                <a:spcPts val="0"/>
              </a:spcAft>
              <a:buNone/>
            </a:pPr>
            <a:r>
              <a:rPr b="1" lang="en" sz="1600">
                <a:solidFill>
                  <a:schemeClr val="dk1"/>
                </a:solidFill>
              </a:rPr>
              <a:t>All Elementary (5), Middle (1), and High (1) Schools …………………...$1,948,613</a:t>
            </a:r>
            <a:r>
              <a:rPr lang="en" sz="1400">
                <a:solidFill>
                  <a:schemeClr val="dk1"/>
                </a:solidFill>
              </a:rPr>
              <a:t> </a:t>
            </a:r>
            <a:endParaRPr sz="1400">
              <a:solidFill>
                <a:schemeClr val="dk1"/>
              </a:solidFill>
            </a:endParaRPr>
          </a:p>
          <a:p>
            <a:pPr indent="-317500" lvl="1" marL="914400" marR="161925" rtl="0" algn="l">
              <a:spcBef>
                <a:spcPts val="341"/>
              </a:spcBef>
              <a:spcAft>
                <a:spcPts val="0"/>
              </a:spcAft>
              <a:buClr>
                <a:schemeClr val="dk1"/>
              </a:buClr>
              <a:buSzPts val="1400"/>
              <a:buChar char="○"/>
            </a:pPr>
            <a:r>
              <a:rPr lang="en">
                <a:solidFill>
                  <a:schemeClr val="dk1"/>
                </a:solidFill>
              </a:rPr>
              <a:t>Increase of $113,482</a:t>
            </a:r>
            <a:endParaRPr>
              <a:solidFill>
                <a:schemeClr val="dk1"/>
              </a:solidFill>
            </a:endParaRPr>
          </a:p>
          <a:p>
            <a:pPr indent="-317500" lvl="1" marL="914400" marR="161925" rtl="0" algn="l">
              <a:spcBef>
                <a:spcPts val="0"/>
              </a:spcBef>
              <a:spcAft>
                <a:spcPts val="0"/>
              </a:spcAft>
              <a:buClr>
                <a:schemeClr val="dk1"/>
              </a:buClr>
              <a:buSzPts val="1400"/>
              <a:buChar char="○"/>
            </a:pPr>
            <a:r>
              <a:rPr lang="en">
                <a:solidFill>
                  <a:schemeClr val="dk1"/>
                </a:solidFill>
              </a:rPr>
              <a:t>Overall Increase</a:t>
            </a:r>
            <a:endParaRPr>
              <a:solidFill>
                <a:schemeClr val="dk1"/>
              </a:solidFill>
            </a:endParaRPr>
          </a:p>
          <a:p>
            <a:pPr indent="-311150" lvl="2" marL="1371600" marR="219075" rtl="0" algn="l">
              <a:spcBef>
                <a:spcPts val="0"/>
              </a:spcBef>
              <a:spcAft>
                <a:spcPts val="0"/>
              </a:spcAft>
              <a:buClr>
                <a:schemeClr val="dk1"/>
              </a:buClr>
              <a:buSzPts val="1300"/>
              <a:buChar char="■"/>
            </a:pPr>
            <a:r>
              <a:rPr lang="en" sz="1400">
                <a:solidFill>
                  <a:schemeClr val="dk1"/>
                </a:solidFill>
              </a:rPr>
              <a:t>6.18%</a:t>
            </a:r>
            <a:endParaRPr>
              <a:solidFill>
                <a:schemeClr val="dk1"/>
              </a:solidFill>
              <a:highlight>
                <a:srgbClr val="CFE2F3"/>
              </a:highlight>
            </a:endParaRPr>
          </a:p>
          <a:p>
            <a:pPr indent="-330200" lvl="1" marL="914400" marR="161925" rtl="0" algn="l">
              <a:spcBef>
                <a:spcPts val="0"/>
              </a:spcBef>
              <a:spcAft>
                <a:spcPts val="0"/>
              </a:spcAft>
              <a:buClr>
                <a:schemeClr val="dk1"/>
              </a:buClr>
              <a:buSzPts val="1600"/>
              <a:buChar char="○"/>
            </a:pPr>
            <a:r>
              <a:rPr lang="en">
                <a:solidFill>
                  <a:schemeClr val="dk1"/>
                </a:solidFill>
              </a:rPr>
              <a:t>Specific Breakdowns	</a:t>
            </a:r>
            <a:endParaRPr>
              <a:solidFill>
                <a:schemeClr val="dk1"/>
              </a:solidFill>
            </a:endParaRPr>
          </a:p>
          <a:p>
            <a:pPr indent="-330200" lvl="2" marL="1371600" marR="161925" rtl="0" algn="l">
              <a:spcBef>
                <a:spcPts val="0"/>
              </a:spcBef>
              <a:spcAft>
                <a:spcPts val="0"/>
              </a:spcAft>
              <a:buClr>
                <a:schemeClr val="dk1"/>
              </a:buClr>
              <a:buSzPts val="1600"/>
              <a:buChar char="■"/>
            </a:pPr>
            <a:r>
              <a:rPr lang="en">
                <a:solidFill>
                  <a:schemeClr val="dk1"/>
                </a:solidFill>
              </a:rPr>
              <a:t>Contractual Increases for Wages, Benefits &amp; Coursework</a:t>
            </a:r>
            <a:endParaRPr>
              <a:solidFill>
                <a:schemeClr val="dk1"/>
              </a:solidFill>
            </a:endParaRPr>
          </a:p>
          <a:p>
            <a:pPr indent="-330200" lvl="2" marL="1371600" marR="161925" rtl="0" algn="l">
              <a:spcBef>
                <a:spcPts val="0"/>
              </a:spcBef>
              <a:spcAft>
                <a:spcPts val="0"/>
              </a:spcAft>
              <a:buClr>
                <a:schemeClr val="dk1"/>
              </a:buClr>
              <a:buSzPts val="1600"/>
              <a:buChar char="■"/>
            </a:pPr>
            <a:r>
              <a:rPr lang="en">
                <a:solidFill>
                  <a:schemeClr val="dk1"/>
                </a:solidFill>
              </a:rPr>
              <a:t>Building Administrators (9)</a:t>
            </a:r>
            <a:endParaRPr>
              <a:solidFill>
                <a:schemeClr val="dk1"/>
              </a:solidFill>
            </a:endParaRPr>
          </a:p>
          <a:p>
            <a:pPr indent="-330200" lvl="2" marL="1371600" marR="161925" rtl="0" algn="l">
              <a:spcBef>
                <a:spcPts val="0"/>
              </a:spcBef>
              <a:spcAft>
                <a:spcPts val="0"/>
              </a:spcAft>
              <a:buClr>
                <a:schemeClr val="dk1"/>
              </a:buClr>
              <a:buSzPts val="1600"/>
              <a:buChar char="■"/>
            </a:pPr>
            <a:r>
              <a:rPr lang="en">
                <a:solidFill>
                  <a:schemeClr val="dk1"/>
                </a:solidFill>
              </a:rPr>
              <a:t>Administrative Assistant Support (12.75) </a:t>
            </a:r>
            <a:endParaRPr b="1" sz="2200">
              <a:solidFill>
                <a:schemeClr val="dk1"/>
              </a:solidFill>
            </a:endParaRPr>
          </a:p>
        </p:txBody>
      </p:sp>
      <p:sp>
        <p:nvSpPr>
          <p:cNvPr id="157" name="Google Shape;157;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lt1"/>
                </a:solidFill>
              </a:rPr>
              <a:t>‹#›</a:t>
            </a:fld>
            <a:endParaRPr b="1" sz="1200">
              <a:solidFill>
                <a:schemeClr val="l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161" name="Shape 161"/>
        <p:cNvGrpSpPr/>
        <p:nvPr/>
      </p:nvGrpSpPr>
      <p:grpSpPr>
        <a:xfrm>
          <a:off x="0" y="0"/>
          <a:ext cx="0" cy="0"/>
          <a:chOff x="0" y="0"/>
          <a:chExt cx="0" cy="0"/>
        </a:xfrm>
      </p:grpSpPr>
      <p:sp>
        <p:nvSpPr>
          <p:cNvPr id="162" name="Google Shape;162;p16"/>
          <p:cNvSpPr txBox="1"/>
          <p:nvPr>
            <p:ph type="title"/>
          </p:nvPr>
        </p:nvSpPr>
        <p:spPr>
          <a:xfrm>
            <a:off x="0" y="0"/>
            <a:ext cx="9144000" cy="684900"/>
          </a:xfrm>
          <a:prstGeom prst="rect">
            <a:avLst/>
          </a:prstGeom>
          <a:solidFill>
            <a:srgbClr val="00274C"/>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990"/>
              <a:buNone/>
            </a:pPr>
            <a:r>
              <a:rPr b="1" lang="en" sz="2500">
                <a:solidFill>
                  <a:schemeClr val="lt1"/>
                </a:solidFill>
              </a:rPr>
              <a:t>Article 8: Student Transportation</a:t>
            </a:r>
            <a:endParaRPr b="1" sz="2500">
              <a:solidFill>
                <a:schemeClr val="lt1"/>
              </a:solidFill>
            </a:endParaRPr>
          </a:p>
        </p:txBody>
      </p:sp>
      <p:sp>
        <p:nvSpPr>
          <p:cNvPr id="163" name="Google Shape;163;p16"/>
          <p:cNvSpPr txBox="1"/>
          <p:nvPr>
            <p:ph idx="1" type="body"/>
          </p:nvPr>
        </p:nvSpPr>
        <p:spPr>
          <a:xfrm>
            <a:off x="171175" y="1136400"/>
            <a:ext cx="8849700" cy="3416400"/>
          </a:xfrm>
          <a:prstGeom prst="rect">
            <a:avLst/>
          </a:prstGeom>
          <a:noFill/>
          <a:ln>
            <a:noFill/>
          </a:ln>
        </p:spPr>
        <p:txBody>
          <a:bodyPr anchorCtr="0" anchor="t" bIns="91425" lIns="91425" spcFirstLastPara="1" rIns="91425" wrap="square" tIns="91425">
            <a:normAutofit/>
          </a:bodyPr>
          <a:lstStyle/>
          <a:p>
            <a:pPr indent="-317500" lvl="0" marL="457200" marR="161925" rtl="0" algn="l">
              <a:spcBef>
                <a:spcPts val="2719"/>
              </a:spcBef>
              <a:spcAft>
                <a:spcPts val="0"/>
              </a:spcAft>
              <a:buClr>
                <a:schemeClr val="dk1"/>
              </a:buClr>
              <a:buSzPts val="1400"/>
              <a:buChar char="●"/>
            </a:pPr>
            <a:r>
              <a:rPr b="1" lang="en" sz="1500">
                <a:solidFill>
                  <a:schemeClr val="dk1"/>
                </a:solidFill>
              </a:rPr>
              <a:t>All Aspects of Student Transportation Services</a:t>
            </a:r>
            <a:r>
              <a:rPr b="1" lang="en" sz="2100">
                <a:solidFill>
                  <a:schemeClr val="dk1"/>
                </a:solidFill>
              </a:rPr>
              <a:t> ………………………..</a:t>
            </a:r>
            <a:r>
              <a:rPr b="1" lang="en" sz="1500">
                <a:solidFill>
                  <a:schemeClr val="dk1"/>
                </a:solidFill>
              </a:rPr>
              <a:t>$2,927,159</a:t>
            </a:r>
            <a:endParaRPr b="1" sz="1500">
              <a:solidFill>
                <a:schemeClr val="dk1"/>
              </a:solidFill>
            </a:endParaRPr>
          </a:p>
          <a:p>
            <a:pPr indent="-304800" lvl="1" marL="914400" marR="161925" rtl="0" algn="l">
              <a:spcBef>
                <a:spcPts val="0"/>
              </a:spcBef>
              <a:spcAft>
                <a:spcPts val="0"/>
              </a:spcAft>
              <a:buClr>
                <a:schemeClr val="dk1"/>
              </a:buClr>
              <a:buSzPts val="1200"/>
              <a:buChar char="○"/>
            </a:pPr>
            <a:r>
              <a:rPr lang="en" sz="1300">
                <a:solidFill>
                  <a:schemeClr val="dk1"/>
                </a:solidFill>
              </a:rPr>
              <a:t>Increase of $14,871 </a:t>
            </a:r>
            <a:endParaRPr sz="1300">
              <a:solidFill>
                <a:schemeClr val="dk1"/>
              </a:solidFill>
            </a:endParaRPr>
          </a:p>
          <a:p>
            <a:pPr indent="-304800" lvl="2" marL="1371600" marR="161925" rtl="0" algn="l">
              <a:spcBef>
                <a:spcPts val="0"/>
              </a:spcBef>
              <a:spcAft>
                <a:spcPts val="0"/>
              </a:spcAft>
              <a:buClr>
                <a:schemeClr val="dk1"/>
              </a:buClr>
              <a:buSzPts val="1200"/>
              <a:buChar char="■"/>
            </a:pPr>
            <a:r>
              <a:rPr lang="en" sz="1300">
                <a:solidFill>
                  <a:schemeClr val="dk1"/>
                </a:solidFill>
              </a:rPr>
              <a:t>Overall Increase</a:t>
            </a:r>
            <a:endParaRPr sz="1300">
              <a:solidFill>
                <a:schemeClr val="dk1"/>
              </a:solidFill>
            </a:endParaRPr>
          </a:p>
          <a:p>
            <a:pPr indent="-304800" lvl="3" marL="1828800" marR="161925" rtl="0" algn="l">
              <a:spcBef>
                <a:spcPts val="0"/>
              </a:spcBef>
              <a:spcAft>
                <a:spcPts val="0"/>
              </a:spcAft>
              <a:buClr>
                <a:schemeClr val="dk1"/>
              </a:buClr>
              <a:buSzPts val="1200"/>
              <a:buChar char="●"/>
            </a:pPr>
            <a:r>
              <a:rPr lang="en" sz="1300">
                <a:solidFill>
                  <a:schemeClr val="dk1"/>
                </a:solidFill>
              </a:rPr>
              <a:t>0.51%</a:t>
            </a:r>
            <a:endParaRPr sz="1300">
              <a:solidFill>
                <a:schemeClr val="dk1"/>
              </a:solidFill>
            </a:endParaRPr>
          </a:p>
          <a:p>
            <a:pPr indent="-311150" lvl="2" marL="1371600" marR="161925" rtl="0" algn="l">
              <a:spcBef>
                <a:spcPts val="0"/>
              </a:spcBef>
              <a:spcAft>
                <a:spcPts val="0"/>
              </a:spcAft>
              <a:buClr>
                <a:schemeClr val="dk1"/>
              </a:buClr>
              <a:buSzPts val="1300"/>
              <a:buChar char="■"/>
            </a:pPr>
            <a:r>
              <a:rPr lang="en" sz="1300">
                <a:solidFill>
                  <a:schemeClr val="dk1"/>
                </a:solidFill>
              </a:rPr>
              <a:t>Specific Breakdowns</a:t>
            </a:r>
            <a:endParaRPr sz="1300">
              <a:solidFill>
                <a:schemeClr val="dk1"/>
              </a:solidFill>
            </a:endParaRPr>
          </a:p>
          <a:p>
            <a:pPr indent="-304800" lvl="3" marL="1828800" marR="161925" rtl="0" algn="l">
              <a:spcBef>
                <a:spcPts val="0"/>
              </a:spcBef>
              <a:spcAft>
                <a:spcPts val="0"/>
              </a:spcAft>
              <a:buClr>
                <a:schemeClr val="dk1"/>
              </a:buClr>
              <a:buSzPts val="1200"/>
              <a:buChar char="●"/>
            </a:pPr>
            <a:r>
              <a:rPr lang="en" sz="1300">
                <a:solidFill>
                  <a:schemeClr val="dk1"/>
                </a:solidFill>
              </a:rPr>
              <a:t>Contractual Wage &amp; Benefit Increases</a:t>
            </a:r>
            <a:endParaRPr sz="1300">
              <a:solidFill>
                <a:schemeClr val="dk1"/>
              </a:solidFill>
            </a:endParaRPr>
          </a:p>
          <a:p>
            <a:pPr indent="-304800" lvl="4" marL="2286000" marR="161925" rtl="0" algn="l">
              <a:spcBef>
                <a:spcPts val="0"/>
              </a:spcBef>
              <a:spcAft>
                <a:spcPts val="0"/>
              </a:spcAft>
              <a:buClr>
                <a:schemeClr val="dk1"/>
              </a:buClr>
              <a:buSzPts val="1200"/>
              <a:buChar char="○"/>
            </a:pPr>
            <a:r>
              <a:rPr lang="en" sz="1300">
                <a:solidFill>
                  <a:schemeClr val="dk1"/>
                </a:solidFill>
              </a:rPr>
              <a:t>$170,000 increase in salaries and benefits reduced by</a:t>
            </a:r>
            <a:endParaRPr sz="1300">
              <a:solidFill>
                <a:schemeClr val="dk1"/>
              </a:solidFill>
            </a:endParaRPr>
          </a:p>
          <a:p>
            <a:pPr indent="-304800" lvl="5" marL="2743200" marR="161925" rtl="0" algn="l">
              <a:spcBef>
                <a:spcPts val="0"/>
              </a:spcBef>
              <a:spcAft>
                <a:spcPts val="0"/>
              </a:spcAft>
              <a:buClr>
                <a:schemeClr val="dk1"/>
              </a:buClr>
              <a:buSzPts val="1200"/>
              <a:buChar char="■"/>
            </a:pPr>
            <a:r>
              <a:rPr lang="en" sz="1300">
                <a:solidFill>
                  <a:schemeClr val="dk1"/>
                </a:solidFill>
              </a:rPr>
              <a:t>Lease payment reduction of -$42,000</a:t>
            </a:r>
            <a:endParaRPr sz="1300">
              <a:solidFill>
                <a:schemeClr val="dk1"/>
              </a:solidFill>
            </a:endParaRPr>
          </a:p>
          <a:p>
            <a:pPr indent="-304800" lvl="5" marL="2743200" marR="161925" rtl="0" algn="l">
              <a:spcBef>
                <a:spcPts val="0"/>
              </a:spcBef>
              <a:spcAft>
                <a:spcPts val="0"/>
              </a:spcAft>
              <a:buClr>
                <a:schemeClr val="dk1"/>
              </a:buClr>
              <a:buSzPts val="1200"/>
              <a:buChar char="■"/>
            </a:pPr>
            <a:r>
              <a:rPr lang="en" sz="1300">
                <a:solidFill>
                  <a:schemeClr val="dk1"/>
                </a:solidFill>
              </a:rPr>
              <a:t>Contracted bus service reduced by -$55,000</a:t>
            </a:r>
            <a:endParaRPr sz="1300">
              <a:solidFill>
                <a:schemeClr val="dk1"/>
              </a:solidFill>
            </a:endParaRPr>
          </a:p>
          <a:p>
            <a:pPr indent="-304800" lvl="5" marL="2743200" marR="161925" rtl="0" algn="l">
              <a:spcBef>
                <a:spcPts val="0"/>
              </a:spcBef>
              <a:spcAft>
                <a:spcPts val="0"/>
              </a:spcAft>
              <a:buClr>
                <a:schemeClr val="dk1"/>
              </a:buClr>
              <a:buSzPts val="1200"/>
              <a:buChar char="■"/>
            </a:pPr>
            <a:r>
              <a:rPr lang="en" sz="1300">
                <a:solidFill>
                  <a:schemeClr val="dk1"/>
                </a:solidFill>
              </a:rPr>
              <a:t>Several present supply/parts/tire costs are being purchased this spring reducing the budget by -$36,000</a:t>
            </a:r>
            <a:endParaRPr sz="1300">
              <a:solidFill>
                <a:schemeClr val="dk1"/>
              </a:solidFill>
            </a:endParaRPr>
          </a:p>
          <a:p>
            <a:pPr indent="-304800" lvl="5" marL="2743200" marR="161925" rtl="0" algn="l">
              <a:spcBef>
                <a:spcPts val="0"/>
              </a:spcBef>
              <a:spcAft>
                <a:spcPts val="0"/>
              </a:spcAft>
              <a:buClr>
                <a:schemeClr val="dk1"/>
              </a:buClr>
              <a:buSzPts val="1200"/>
              <a:buChar char="■"/>
            </a:pPr>
            <a:r>
              <a:rPr lang="en" sz="1300">
                <a:solidFill>
                  <a:schemeClr val="dk1"/>
                </a:solidFill>
              </a:rPr>
              <a:t>Diesel reduction of -$35,000 based on late spring diesel purchase</a:t>
            </a:r>
            <a:endParaRPr b="1" sz="2100">
              <a:solidFill>
                <a:schemeClr val="dk1"/>
              </a:solidFill>
            </a:endParaRPr>
          </a:p>
        </p:txBody>
      </p:sp>
      <p:sp>
        <p:nvSpPr>
          <p:cNvPr id="164" name="Google Shape;164;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dk1"/>
                </a:solidFill>
              </a:rPr>
              <a:t>‹#›</a:t>
            </a:fld>
            <a:endParaRPr b="1" sz="120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168" name="Shape 168"/>
        <p:cNvGrpSpPr/>
        <p:nvPr/>
      </p:nvGrpSpPr>
      <p:grpSpPr>
        <a:xfrm>
          <a:off x="0" y="0"/>
          <a:ext cx="0" cy="0"/>
          <a:chOff x="0" y="0"/>
          <a:chExt cx="0" cy="0"/>
        </a:xfrm>
      </p:grpSpPr>
      <p:sp>
        <p:nvSpPr>
          <p:cNvPr id="169" name="Google Shape;169;p13"/>
          <p:cNvSpPr txBox="1"/>
          <p:nvPr>
            <p:ph type="title"/>
          </p:nvPr>
        </p:nvSpPr>
        <p:spPr>
          <a:xfrm>
            <a:off x="0" y="0"/>
            <a:ext cx="9144000" cy="684900"/>
          </a:xfrm>
          <a:prstGeom prst="rect">
            <a:avLst/>
          </a:prstGeom>
          <a:solidFill>
            <a:srgbClr val="00274C"/>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b="1" lang="en" sz="2500">
                <a:solidFill>
                  <a:schemeClr val="lt1"/>
                </a:solidFill>
              </a:rPr>
              <a:t>Article 9: Plant Maintenance and Operations</a:t>
            </a:r>
            <a:endParaRPr b="1" sz="2500">
              <a:solidFill>
                <a:schemeClr val="lt1"/>
              </a:solidFill>
            </a:endParaRPr>
          </a:p>
        </p:txBody>
      </p:sp>
      <p:sp>
        <p:nvSpPr>
          <p:cNvPr id="170" name="Google Shape;170;p13"/>
          <p:cNvSpPr txBox="1"/>
          <p:nvPr>
            <p:ph idx="1" type="body"/>
          </p:nvPr>
        </p:nvSpPr>
        <p:spPr>
          <a:xfrm>
            <a:off x="311700" y="734675"/>
            <a:ext cx="8520600" cy="4297800"/>
          </a:xfrm>
          <a:prstGeom prst="rect">
            <a:avLst/>
          </a:prstGeom>
          <a:noFill/>
          <a:ln>
            <a:noFill/>
          </a:ln>
        </p:spPr>
        <p:txBody>
          <a:bodyPr anchorCtr="0" anchor="t" bIns="91425" lIns="91425" spcFirstLastPara="1" rIns="91425" wrap="square" tIns="91425">
            <a:normAutofit/>
          </a:bodyPr>
          <a:lstStyle/>
          <a:p>
            <a:pPr indent="-317500" lvl="0" marL="457200" marR="161925" rtl="0" algn="l">
              <a:spcBef>
                <a:spcPts val="0"/>
              </a:spcBef>
              <a:spcAft>
                <a:spcPts val="0"/>
              </a:spcAft>
              <a:buClr>
                <a:schemeClr val="dk1"/>
              </a:buClr>
              <a:buSzPts val="1400"/>
              <a:buChar char="●"/>
            </a:pPr>
            <a:r>
              <a:rPr b="1" lang="en" sz="1400">
                <a:solidFill>
                  <a:schemeClr val="dk1"/>
                </a:solidFill>
              </a:rPr>
              <a:t>All Aspects of Custodial and Maintenance Operations ………………………………$5,187,663</a:t>
            </a:r>
            <a:endParaRPr sz="1600">
              <a:solidFill>
                <a:schemeClr val="dk1"/>
              </a:solidFill>
            </a:endParaRPr>
          </a:p>
          <a:p>
            <a:pPr indent="-298450" lvl="1" marL="914400" marR="161925" rtl="0" algn="l">
              <a:spcBef>
                <a:spcPts val="0"/>
              </a:spcBef>
              <a:spcAft>
                <a:spcPts val="0"/>
              </a:spcAft>
              <a:buClr>
                <a:schemeClr val="dk1"/>
              </a:buClr>
              <a:buSzPts val="1100"/>
              <a:buChar char="○"/>
            </a:pPr>
            <a:r>
              <a:rPr lang="en" sz="1200">
                <a:solidFill>
                  <a:schemeClr val="dk1"/>
                </a:solidFill>
              </a:rPr>
              <a:t>Increase of $226,058</a:t>
            </a:r>
            <a:endParaRPr sz="1200">
              <a:solidFill>
                <a:schemeClr val="dk1"/>
              </a:solidFill>
            </a:endParaRPr>
          </a:p>
          <a:p>
            <a:pPr indent="-304800" lvl="1" marL="914400" marR="161925" rtl="0" algn="l">
              <a:spcBef>
                <a:spcPts val="0"/>
              </a:spcBef>
              <a:spcAft>
                <a:spcPts val="0"/>
              </a:spcAft>
              <a:buClr>
                <a:schemeClr val="dk1"/>
              </a:buClr>
              <a:buSzPts val="1200"/>
              <a:buChar char="○"/>
            </a:pPr>
            <a:r>
              <a:rPr lang="en" sz="1200">
                <a:solidFill>
                  <a:schemeClr val="dk1"/>
                </a:solidFill>
              </a:rPr>
              <a:t>Overall Increase</a:t>
            </a:r>
            <a:endParaRPr sz="1200">
              <a:solidFill>
                <a:schemeClr val="dk1"/>
              </a:solidFill>
            </a:endParaRPr>
          </a:p>
          <a:p>
            <a:pPr indent="-298450" lvl="2" marL="1371600" marR="219075" rtl="0" algn="l">
              <a:spcBef>
                <a:spcPts val="0"/>
              </a:spcBef>
              <a:spcAft>
                <a:spcPts val="0"/>
              </a:spcAft>
              <a:buClr>
                <a:schemeClr val="dk1"/>
              </a:buClr>
              <a:buSzPts val="1100"/>
              <a:buChar char="■"/>
            </a:pPr>
            <a:r>
              <a:rPr lang="en" sz="1200">
                <a:solidFill>
                  <a:schemeClr val="dk1"/>
                </a:solidFill>
              </a:rPr>
              <a:t>4.56%</a:t>
            </a:r>
            <a:endParaRPr sz="1200">
              <a:solidFill>
                <a:schemeClr val="dk1"/>
              </a:solidFill>
              <a:highlight>
                <a:srgbClr val="CFE2F3"/>
              </a:highlight>
            </a:endParaRPr>
          </a:p>
          <a:p>
            <a:pPr indent="-317500" lvl="1" marL="914400" marR="161925" rtl="0" algn="l">
              <a:spcBef>
                <a:spcPts val="0"/>
              </a:spcBef>
              <a:spcAft>
                <a:spcPts val="0"/>
              </a:spcAft>
              <a:buClr>
                <a:schemeClr val="dk1"/>
              </a:buClr>
              <a:buSzPts val="1400"/>
              <a:buChar char="○"/>
            </a:pPr>
            <a:r>
              <a:rPr b="1" lang="en">
                <a:solidFill>
                  <a:schemeClr val="dk1"/>
                </a:solidFill>
              </a:rPr>
              <a:t>Specific Breakdowns</a:t>
            </a:r>
            <a:endParaRPr b="1">
              <a:solidFill>
                <a:schemeClr val="dk1"/>
              </a:solidFill>
            </a:endParaRPr>
          </a:p>
          <a:p>
            <a:pPr indent="-298450" lvl="2" marL="1371600" marR="161925" rtl="0" algn="l">
              <a:spcBef>
                <a:spcPts val="0"/>
              </a:spcBef>
              <a:spcAft>
                <a:spcPts val="0"/>
              </a:spcAft>
              <a:buClr>
                <a:schemeClr val="dk1"/>
              </a:buClr>
              <a:buSzPts val="1100"/>
              <a:buChar char="■"/>
            </a:pPr>
            <a:r>
              <a:rPr lang="en" sz="1200">
                <a:solidFill>
                  <a:schemeClr val="dk1"/>
                </a:solidFill>
              </a:rPr>
              <a:t>Contractual Wage &amp; Benefit Increases</a:t>
            </a:r>
            <a:endParaRPr sz="1200">
              <a:solidFill>
                <a:schemeClr val="dk1"/>
              </a:solidFill>
            </a:endParaRPr>
          </a:p>
          <a:p>
            <a:pPr indent="-298450" lvl="2" marL="1371600" marR="161925" rtl="0" algn="l">
              <a:spcBef>
                <a:spcPts val="0"/>
              </a:spcBef>
              <a:spcAft>
                <a:spcPts val="0"/>
              </a:spcAft>
              <a:buClr>
                <a:schemeClr val="dk1"/>
              </a:buClr>
              <a:buSzPts val="1100"/>
              <a:buChar char="■"/>
            </a:pPr>
            <a:r>
              <a:rPr lang="en" sz="1200">
                <a:solidFill>
                  <a:schemeClr val="dk1"/>
                </a:solidFill>
              </a:rPr>
              <a:t>Contracted services increases</a:t>
            </a:r>
            <a:endParaRPr sz="1200">
              <a:solidFill>
                <a:schemeClr val="dk1"/>
              </a:solidFill>
            </a:endParaRPr>
          </a:p>
          <a:p>
            <a:pPr indent="-298450" lvl="2" marL="1371600" marR="161925" rtl="0" algn="l">
              <a:spcBef>
                <a:spcPts val="0"/>
              </a:spcBef>
              <a:spcAft>
                <a:spcPts val="0"/>
              </a:spcAft>
              <a:buClr>
                <a:schemeClr val="dk1"/>
              </a:buClr>
              <a:buSzPts val="1100"/>
              <a:buChar char="■"/>
            </a:pPr>
            <a:r>
              <a:rPr lang="en" sz="1200">
                <a:solidFill>
                  <a:schemeClr val="dk1"/>
                </a:solidFill>
              </a:rPr>
              <a:t>Small repair and maintenance increases per building</a:t>
            </a:r>
            <a:endParaRPr sz="1200">
              <a:solidFill>
                <a:schemeClr val="dk1"/>
              </a:solidFill>
            </a:endParaRPr>
          </a:p>
          <a:p>
            <a:pPr indent="-298450" lvl="2" marL="1371600" marR="161925" rtl="0" algn="l">
              <a:spcBef>
                <a:spcPts val="0"/>
              </a:spcBef>
              <a:spcAft>
                <a:spcPts val="0"/>
              </a:spcAft>
              <a:buClr>
                <a:schemeClr val="dk1"/>
              </a:buClr>
              <a:buSzPts val="1100"/>
              <a:buChar char="■"/>
            </a:pPr>
            <a:r>
              <a:rPr lang="en" sz="1200">
                <a:solidFill>
                  <a:schemeClr val="dk1"/>
                </a:solidFill>
              </a:rPr>
              <a:t>Holman House Costs $27,000 (was projected at $20,000)</a:t>
            </a:r>
            <a:endParaRPr sz="1200">
              <a:solidFill>
                <a:schemeClr val="dk1"/>
              </a:solidFill>
            </a:endParaRPr>
          </a:p>
          <a:p>
            <a:pPr indent="-304800" lvl="3" marL="1828800" marR="161925" rtl="0" algn="l">
              <a:spcBef>
                <a:spcPts val="0"/>
              </a:spcBef>
              <a:spcAft>
                <a:spcPts val="0"/>
              </a:spcAft>
              <a:buClr>
                <a:schemeClr val="dk1"/>
              </a:buClr>
              <a:buSzPts val="1200"/>
              <a:buChar char="●"/>
            </a:pPr>
            <a:r>
              <a:rPr lang="en" sz="1200">
                <a:solidFill>
                  <a:schemeClr val="dk1"/>
                </a:solidFill>
              </a:rPr>
              <a:t>Town Costs:</a:t>
            </a:r>
            <a:endParaRPr sz="1200">
              <a:solidFill>
                <a:schemeClr val="dk1"/>
              </a:solidFill>
            </a:endParaRPr>
          </a:p>
          <a:p>
            <a:pPr indent="0" lvl="0" marL="1828800" marR="161925" rtl="0" algn="l">
              <a:spcBef>
                <a:spcPts val="2095"/>
              </a:spcBef>
              <a:spcAft>
                <a:spcPts val="0"/>
              </a:spcAft>
              <a:buNone/>
            </a:pPr>
            <a:r>
              <a:t/>
            </a:r>
            <a:endParaRPr sz="1200">
              <a:solidFill>
                <a:schemeClr val="dk1"/>
              </a:solidFill>
            </a:endParaRPr>
          </a:p>
          <a:p>
            <a:pPr indent="0" lvl="0" marL="1828800" marR="161925" rtl="0" algn="l">
              <a:spcBef>
                <a:spcPts val="2095"/>
              </a:spcBef>
              <a:spcAft>
                <a:spcPts val="0"/>
              </a:spcAft>
              <a:buNone/>
            </a:pPr>
            <a:r>
              <a:t/>
            </a:r>
            <a:endParaRPr sz="1200">
              <a:solidFill>
                <a:schemeClr val="dk1"/>
              </a:solidFill>
            </a:endParaRPr>
          </a:p>
          <a:p>
            <a:pPr indent="-298450" lvl="2" marL="1371600" marR="161925" rtl="0" algn="l">
              <a:spcBef>
                <a:spcPts val="0"/>
              </a:spcBef>
              <a:spcAft>
                <a:spcPts val="0"/>
              </a:spcAft>
              <a:buClr>
                <a:schemeClr val="dk1"/>
              </a:buClr>
              <a:buSzPts val="1100"/>
              <a:buChar char="■"/>
            </a:pPr>
            <a:r>
              <a:rPr lang="en" sz="1200">
                <a:solidFill>
                  <a:schemeClr val="dk1"/>
                </a:solidFill>
              </a:rPr>
              <a:t>Insurance increase of 20%</a:t>
            </a:r>
            <a:endParaRPr sz="1200">
              <a:solidFill>
                <a:schemeClr val="dk1"/>
              </a:solidFill>
            </a:endParaRPr>
          </a:p>
          <a:p>
            <a:pPr indent="-298450" lvl="2" marL="1371600" marR="161925" rtl="0" algn="l">
              <a:spcBef>
                <a:spcPts val="0"/>
              </a:spcBef>
              <a:spcAft>
                <a:spcPts val="0"/>
              </a:spcAft>
              <a:buClr>
                <a:schemeClr val="dk1"/>
              </a:buClr>
              <a:buSzPts val="1100"/>
              <a:buChar char="■"/>
            </a:pPr>
            <a:r>
              <a:rPr lang="en" sz="1200">
                <a:solidFill>
                  <a:schemeClr val="dk1"/>
                </a:solidFill>
              </a:rPr>
              <a:t>Reserve Accounts for Capital and Fuel Reserve will be used if a major problem occurs </a:t>
            </a:r>
            <a:endParaRPr b="1" sz="2000">
              <a:solidFill>
                <a:srgbClr val="00274C"/>
              </a:solidFill>
            </a:endParaRPr>
          </a:p>
          <a:p>
            <a:pPr indent="0" lvl="0" marL="457200" rtl="0" algn="l">
              <a:lnSpc>
                <a:spcPct val="115000"/>
              </a:lnSpc>
              <a:spcBef>
                <a:spcPts val="0"/>
              </a:spcBef>
              <a:spcAft>
                <a:spcPts val="0"/>
              </a:spcAft>
              <a:buNone/>
            </a:pPr>
            <a:r>
              <a:t/>
            </a:r>
            <a:endParaRPr b="1" sz="2000">
              <a:solidFill>
                <a:srgbClr val="00274C"/>
              </a:solidFill>
            </a:endParaRPr>
          </a:p>
        </p:txBody>
      </p:sp>
      <p:sp>
        <p:nvSpPr>
          <p:cNvPr id="171" name="Google Shape;171;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dk1"/>
                </a:solidFill>
              </a:rPr>
              <a:t>‹#›</a:t>
            </a:fld>
            <a:endParaRPr b="1" sz="1200">
              <a:solidFill>
                <a:schemeClr val="dk1"/>
              </a:solidFill>
            </a:endParaRPr>
          </a:p>
        </p:txBody>
      </p:sp>
      <p:graphicFrame>
        <p:nvGraphicFramePr>
          <p:cNvPr id="172" name="Google Shape;172;p13"/>
          <p:cNvGraphicFramePr/>
          <p:nvPr/>
        </p:nvGraphicFramePr>
        <p:xfrm>
          <a:off x="152375" y="3050125"/>
          <a:ext cx="3000000" cy="3000000"/>
        </p:xfrm>
        <a:graphic>
          <a:graphicData uri="http://schemas.openxmlformats.org/drawingml/2006/table">
            <a:tbl>
              <a:tblPr>
                <a:noFill/>
                <a:tableStyleId>{480BEB43-06CB-4221-8FFF-E31ADBF60372}</a:tableStyleId>
              </a:tblPr>
              <a:tblGrid>
                <a:gridCol w="922125"/>
                <a:gridCol w="896650"/>
                <a:gridCol w="833000"/>
                <a:gridCol w="883925"/>
                <a:gridCol w="883925"/>
                <a:gridCol w="883925"/>
                <a:gridCol w="883925"/>
                <a:gridCol w="883925"/>
                <a:gridCol w="883925"/>
                <a:gridCol w="883925"/>
              </a:tblGrid>
              <a:tr h="381000">
                <a:tc>
                  <a:txBody>
                    <a:bodyPr/>
                    <a:lstStyle/>
                    <a:p>
                      <a:pPr indent="0" lvl="0" marL="0" rtl="0" algn="ctr">
                        <a:spcBef>
                          <a:spcPts val="0"/>
                        </a:spcBef>
                        <a:spcAft>
                          <a:spcPts val="0"/>
                        </a:spcAft>
                        <a:buNone/>
                      </a:pPr>
                      <a:r>
                        <a:rPr b="1" lang="en" sz="1100"/>
                        <a:t>Chesterville</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100"/>
                        <a:t>Farmington</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100"/>
                        <a:t>Industry</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100"/>
                        <a:t>New Sharon</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100"/>
                        <a:t>New Vineyard</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100"/>
                        <a:t>Starks</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100"/>
                        <a:t>Temple</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100"/>
                        <a:t>Vienna</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100"/>
                        <a:t>Weld</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100"/>
                        <a:t>Wilton</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1200"/>
                        <a:t>$1,976</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$9,061</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$1,868</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$1,971</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$1,528</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$1,034</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$878</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$1,385</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$2,284</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$5,011</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176" name="Shape 176"/>
        <p:cNvGrpSpPr/>
        <p:nvPr/>
      </p:nvGrpSpPr>
      <p:grpSpPr>
        <a:xfrm>
          <a:off x="0" y="0"/>
          <a:ext cx="0" cy="0"/>
          <a:chOff x="0" y="0"/>
          <a:chExt cx="0" cy="0"/>
        </a:xfrm>
      </p:grpSpPr>
      <p:sp>
        <p:nvSpPr>
          <p:cNvPr id="177" name="Google Shape;177;p17"/>
          <p:cNvSpPr txBox="1"/>
          <p:nvPr>
            <p:ph type="title"/>
          </p:nvPr>
        </p:nvSpPr>
        <p:spPr>
          <a:xfrm>
            <a:off x="0" y="0"/>
            <a:ext cx="9144000" cy="691200"/>
          </a:xfrm>
          <a:prstGeom prst="rect">
            <a:avLst/>
          </a:prstGeom>
          <a:solidFill>
            <a:srgbClr val="00274C"/>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990"/>
              <a:buNone/>
            </a:pPr>
            <a:r>
              <a:rPr b="1" lang="en" sz="2500">
                <a:solidFill>
                  <a:schemeClr val="lt1"/>
                </a:solidFill>
              </a:rPr>
              <a:t>Article 10: Debt Service</a:t>
            </a:r>
            <a:endParaRPr b="1" sz="2500">
              <a:solidFill>
                <a:schemeClr val="lt1"/>
              </a:solidFill>
            </a:endParaRPr>
          </a:p>
        </p:txBody>
      </p:sp>
      <p:sp>
        <p:nvSpPr>
          <p:cNvPr id="178" name="Google Shape;178;p17"/>
          <p:cNvSpPr txBox="1"/>
          <p:nvPr>
            <p:ph idx="1" type="body"/>
          </p:nvPr>
        </p:nvSpPr>
        <p:spPr>
          <a:xfrm>
            <a:off x="311700" y="1136400"/>
            <a:ext cx="8520600" cy="3416400"/>
          </a:xfrm>
          <a:prstGeom prst="rect">
            <a:avLst/>
          </a:prstGeom>
          <a:noFill/>
          <a:ln>
            <a:noFill/>
          </a:ln>
        </p:spPr>
        <p:txBody>
          <a:bodyPr anchorCtr="0" anchor="t" bIns="91425" lIns="91425" spcFirstLastPara="1" rIns="91425" wrap="square" tIns="91425">
            <a:normAutofit/>
          </a:bodyPr>
          <a:lstStyle/>
          <a:p>
            <a:pPr indent="-342900" lvl="0" marL="457200" marR="161925" rtl="0" algn="l">
              <a:spcBef>
                <a:spcPts val="0"/>
              </a:spcBef>
              <a:spcAft>
                <a:spcPts val="0"/>
              </a:spcAft>
              <a:buClr>
                <a:schemeClr val="dk1"/>
              </a:buClr>
              <a:buSzPts val="1800"/>
              <a:buChar char="●"/>
            </a:pPr>
            <a:r>
              <a:rPr b="1" lang="en">
                <a:solidFill>
                  <a:schemeClr val="dk1"/>
                </a:solidFill>
              </a:rPr>
              <a:t>Existing Expenses for Project Related Debt Service ………..$3,941,793</a:t>
            </a:r>
            <a:endParaRPr b="1">
              <a:solidFill>
                <a:schemeClr val="dk1"/>
              </a:solidFill>
            </a:endParaRPr>
          </a:p>
          <a:p>
            <a:pPr indent="-342900" lvl="1" marL="914400" marR="161925" rtl="0" algn="l">
              <a:spcBef>
                <a:spcPts val="0"/>
              </a:spcBef>
              <a:spcAft>
                <a:spcPts val="0"/>
              </a:spcAft>
              <a:buClr>
                <a:schemeClr val="dk1"/>
              </a:buClr>
              <a:buSzPts val="1800"/>
              <a:buChar char="○"/>
            </a:pPr>
            <a:r>
              <a:rPr lang="en" sz="1600">
                <a:solidFill>
                  <a:schemeClr val="dk1"/>
                </a:solidFill>
              </a:rPr>
              <a:t>Decrease of $68,111</a:t>
            </a:r>
            <a:endParaRPr sz="1600">
              <a:solidFill>
                <a:schemeClr val="dk1"/>
              </a:solidFill>
            </a:endParaRPr>
          </a:p>
          <a:p>
            <a:pPr indent="-317500" lvl="2" marL="1371600" marR="161925" rtl="0" algn="l">
              <a:lnSpc>
                <a:spcPct val="100000"/>
              </a:lnSpc>
              <a:spcBef>
                <a:spcPts val="0"/>
              </a:spcBef>
              <a:spcAft>
                <a:spcPts val="0"/>
              </a:spcAft>
              <a:buClr>
                <a:schemeClr val="dk1"/>
              </a:buClr>
              <a:buSzPts val="1400"/>
              <a:buChar char="■"/>
            </a:pPr>
            <a:r>
              <a:rPr lang="en" sz="1600">
                <a:solidFill>
                  <a:schemeClr val="dk1"/>
                </a:solidFill>
              </a:rPr>
              <a:t>-1.70% Decrease</a:t>
            </a:r>
            <a:r>
              <a:rPr lang="en" sz="2200">
                <a:solidFill>
                  <a:schemeClr val="dk1"/>
                </a:solidFill>
              </a:rPr>
              <a:t> </a:t>
            </a:r>
            <a:endParaRPr sz="2200">
              <a:solidFill>
                <a:schemeClr val="dk1"/>
              </a:solidFill>
            </a:endParaRPr>
          </a:p>
          <a:p>
            <a:pPr indent="0" lvl="0" marL="1371600" marR="161925" rtl="0" algn="l">
              <a:lnSpc>
                <a:spcPct val="100000"/>
              </a:lnSpc>
              <a:spcBef>
                <a:spcPts val="0"/>
              </a:spcBef>
              <a:spcAft>
                <a:spcPts val="0"/>
              </a:spcAft>
              <a:buClr>
                <a:schemeClr val="dk1"/>
              </a:buClr>
              <a:buSzPts val="1100"/>
              <a:buFont typeface="Arial"/>
              <a:buNone/>
            </a:pPr>
            <a:r>
              <a:rPr lang="en" sz="1600">
                <a:solidFill>
                  <a:schemeClr val="dk1"/>
                </a:solidFill>
              </a:rPr>
              <a:t>(decrease also reduces overall funds from the state)</a:t>
            </a:r>
            <a:endParaRPr b="1" sz="2400">
              <a:solidFill>
                <a:schemeClr val="dk1"/>
              </a:solidFill>
            </a:endParaRPr>
          </a:p>
        </p:txBody>
      </p:sp>
      <p:sp>
        <p:nvSpPr>
          <p:cNvPr id="179" name="Google Shape;179;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dk1"/>
                </a:solidFill>
              </a:rPr>
              <a:t>‹#›</a:t>
            </a:fld>
            <a:endParaRPr b="1" sz="1200">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183" name="Shape 183"/>
        <p:cNvGrpSpPr/>
        <p:nvPr/>
      </p:nvGrpSpPr>
      <p:grpSpPr>
        <a:xfrm>
          <a:off x="0" y="0"/>
          <a:ext cx="0" cy="0"/>
          <a:chOff x="0" y="0"/>
          <a:chExt cx="0" cy="0"/>
        </a:xfrm>
      </p:grpSpPr>
      <p:sp>
        <p:nvSpPr>
          <p:cNvPr id="184" name="Google Shape;184;p19"/>
          <p:cNvSpPr txBox="1"/>
          <p:nvPr>
            <p:ph type="title"/>
          </p:nvPr>
        </p:nvSpPr>
        <p:spPr>
          <a:xfrm>
            <a:off x="0" y="0"/>
            <a:ext cx="9144000" cy="684900"/>
          </a:xfrm>
          <a:prstGeom prst="rect">
            <a:avLst/>
          </a:prstGeom>
          <a:solidFill>
            <a:srgbClr val="00274C"/>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990"/>
              <a:buNone/>
            </a:pPr>
            <a:r>
              <a:rPr b="1" lang="en" sz="2500">
                <a:solidFill>
                  <a:schemeClr val="lt1"/>
                </a:solidFill>
              </a:rPr>
              <a:t>Adult Education Program</a:t>
            </a:r>
            <a:endParaRPr b="1" sz="2500">
              <a:solidFill>
                <a:schemeClr val="lt1"/>
              </a:solidFill>
            </a:endParaRPr>
          </a:p>
        </p:txBody>
      </p:sp>
      <p:sp>
        <p:nvSpPr>
          <p:cNvPr id="185" name="Google Shape;185;p19"/>
          <p:cNvSpPr txBox="1"/>
          <p:nvPr>
            <p:ph idx="1" type="body"/>
          </p:nvPr>
        </p:nvSpPr>
        <p:spPr>
          <a:xfrm>
            <a:off x="500550" y="1116450"/>
            <a:ext cx="8520600" cy="3416400"/>
          </a:xfrm>
          <a:prstGeom prst="rect">
            <a:avLst/>
          </a:prstGeom>
          <a:noFill/>
          <a:ln>
            <a:noFill/>
          </a:ln>
        </p:spPr>
        <p:txBody>
          <a:bodyPr anchorCtr="0" anchor="t" bIns="91425" lIns="91425" spcFirstLastPara="1" rIns="91425" wrap="square" tIns="91425">
            <a:normAutofit lnSpcReduction="10000"/>
          </a:bodyPr>
          <a:lstStyle/>
          <a:p>
            <a:pPr indent="-317500" lvl="0" marL="457200" marR="161925" rtl="0" algn="l">
              <a:spcBef>
                <a:spcPts val="2815"/>
              </a:spcBef>
              <a:spcAft>
                <a:spcPts val="0"/>
              </a:spcAft>
              <a:buClr>
                <a:schemeClr val="dk1"/>
              </a:buClr>
              <a:buSzPts val="1400"/>
              <a:buChar char="●"/>
            </a:pPr>
            <a:r>
              <a:rPr b="1" lang="en" sz="1400">
                <a:solidFill>
                  <a:schemeClr val="dk1"/>
                </a:solidFill>
              </a:rPr>
              <a:t>All Aspects of Adult Education Programming ……………..$599,956</a:t>
            </a:r>
            <a:endParaRPr b="1" sz="1400">
              <a:solidFill>
                <a:schemeClr val="dk1"/>
              </a:solidFill>
            </a:endParaRPr>
          </a:p>
          <a:p>
            <a:pPr indent="0" lvl="0" marL="457200" marR="161925" rtl="0" algn="l">
              <a:spcBef>
                <a:spcPts val="0"/>
              </a:spcBef>
              <a:spcAft>
                <a:spcPts val="0"/>
              </a:spcAft>
              <a:buNone/>
            </a:pPr>
            <a:r>
              <a:rPr b="1" lang="en" sz="1400">
                <a:solidFill>
                  <a:schemeClr val="dk1"/>
                </a:solidFill>
              </a:rPr>
              <a:t>(is it’s own individual article) </a:t>
            </a:r>
            <a:endParaRPr b="1" sz="1400">
              <a:solidFill>
                <a:schemeClr val="dk1"/>
              </a:solidFill>
            </a:endParaRPr>
          </a:p>
          <a:p>
            <a:pPr indent="-317500" lvl="1" marL="914400" marR="161925" rtl="0" algn="l">
              <a:spcBef>
                <a:spcPts val="0"/>
              </a:spcBef>
              <a:spcAft>
                <a:spcPts val="0"/>
              </a:spcAft>
              <a:buClr>
                <a:schemeClr val="dk1"/>
              </a:buClr>
              <a:buSzPts val="1400"/>
              <a:buChar char="○"/>
            </a:pPr>
            <a:r>
              <a:rPr lang="en" sz="1200">
                <a:solidFill>
                  <a:schemeClr val="dk1"/>
                </a:solidFill>
              </a:rPr>
              <a:t>Overall Increase of $62,314 </a:t>
            </a:r>
            <a:endParaRPr sz="1200">
              <a:solidFill>
                <a:schemeClr val="dk1"/>
              </a:solidFill>
            </a:endParaRPr>
          </a:p>
          <a:p>
            <a:pPr indent="-317500" lvl="2" marL="1371600" marR="161925" rtl="0" algn="l">
              <a:spcBef>
                <a:spcPts val="0"/>
              </a:spcBef>
              <a:spcAft>
                <a:spcPts val="0"/>
              </a:spcAft>
              <a:buClr>
                <a:schemeClr val="dk1"/>
              </a:buClr>
              <a:buSzPts val="1400"/>
              <a:buChar char="■"/>
            </a:pPr>
            <a:r>
              <a:rPr lang="en" sz="1200">
                <a:solidFill>
                  <a:schemeClr val="dk1"/>
                </a:solidFill>
              </a:rPr>
              <a:t>+11.59% </a:t>
            </a:r>
            <a:endParaRPr sz="1200">
              <a:solidFill>
                <a:schemeClr val="dk1"/>
              </a:solidFill>
            </a:endParaRPr>
          </a:p>
          <a:p>
            <a:pPr indent="-317500" lvl="2" marL="1371600" marR="161925" rtl="0" algn="l">
              <a:spcBef>
                <a:spcPts val="0"/>
              </a:spcBef>
              <a:spcAft>
                <a:spcPts val="0"/>
              </a:spcAft>
              <a:buClr>
                <a:schemeClr val="dk1"/>
              </a:buClr>
              <a:buSzPts val="1400"/>
              <a:buChar char="■"/>
            </a:pPr>
            <a:r>
              <a:rPr b="1" lang="en" sz="1200">
                <a:solidFill>
                  <a:schemeClr val="dk1"/>
                </a:solidFill>
              </a:rPr>
              <a:t>No increase to the local share over 23/24</a:t>
            </a:r>
            <a:endParaRPr b="1" sz="1200">
              <a:solidFill>
                <a:schemeClr val="dk1"/>
              </a:solidFill>
            </a:endParaRPr>
          </a:p>
          <a:p>
            <a:pPr indent="-304800" lvl="3" marL="1828800" marR="161925" rtl="0" algn="l">
              <a:spcBef>
                <a:spcPts val="0"/>
              </a:spcBef>
              <a:spcAft>
                <a:spcPts val="0"/>
              </a:spcAft>
              <a:buClr>
                <a:schemeClr val="dk1"/>
              </a:buClr>
              <a:buSzPts val="1200"/>
              <a:buChar char="●"/>
            </a:pPr>
            <a:r>
              <a:rPr lang="en" sz="1200">
                <a:solidFill>
                  <a:schemeClr val="dk1"/>
                </a:solidFill>
              </a:rPr>
              <a:t>Using 50% of their present revenue/ Balance Forward total</a:t>
            </a:r>
            <a:endParaRPr sz="1200">
              <a:solidFill>
                <a:schemeClr val="dk1"/>
              </a:solidFill>
            </a:endParaRPr>
          </a:p>
          <a:p>
            <a:pPr indent="-304800" lvl="4" marL="2286000" marR="161925" rtl="0" algn="l">
              <a:spcBef>
                <a:spcPts val="0"/>
              </a:spcBef>
              <a:spcAft>
                <a:spcPts val="0"/>
              </a:spcAft>
              <a:buClr>
                <a:schemeClr val="dk1"/>
              </a:buClr>
              <a:buSzPts val="1200"/>
              <a:buChar char="○"/>
            </a:pPr>
            <a:r>
              <a:rPr lang="en" sz="1200">
                <a:solidFill>
                  <a:schemeClr val="dk1"/>
                </a:solidFill>
              </a:rPr>
              <a:t>State funding not used</a:t>
            </a:r>
            <a:endParaRPr sz="1200">
              <a:solidFill>
                <a:schemeClr val="dk1"/>
              </a:solidFill>
            </a:endParaRPr>
          </a:p>
          <a:p>
            <a:pPr indent="-304800" lvl="4" marL="2286000" marR="161925" rtl="0" algn="l">
              <a:spcBef>
                <a:spcPts val="0"/>
              </a:spcBef>
              <a:spcAft>
                <a:spcPts val="0"/>
              </a:spcAft>
              <a:buClr>
                <a:schemeClr val="dk1"/>
              </a:buClr>
              <a:buSzPts val="1200"/>
              <a:buChar char="○"/>
            </a:pPr>
            <a:r>
              <a:rPr lang="en" sz="1200">
                <a:solidFill>
                  <a:schemeClr val="dk1"/>
                </a:solidFill>
              </a:rPr>
              <a:t>Grants not totally used</a:t>
            </a:r>
            <a:endParaRPr sz="1200">
              <a:solidFill>
                <a:schemeClr val="dk1"/>
              </a:solidFill>
            </a:endParaRPr>
          </a:p>
          <a:p>
            <a:pPr indent="-304800" lvl="4" marL="2286000" marR="161925" rtl="0" algn="l">
              <a:spcBef>
                <a:spcPts val="0"/>
              </a:spcBef>
              <a:spcAft>
                <a:spcPts val="0"/>
              </a:spcAft>
              <a:buClr>
                <a:schemeClr val="dk1"/>
              </a:buClr>
              <a:buSzPts val="1200"/>
              <a:buChar char="○"/>
            </a:pPr>
            <a:r>
              <a:rPr lang="en" sz="1200">
                <a:solidFill>
                  <a:schemeClr val="dk1"/>
                </a:solidFill>
              </a:rPr>
              <a:t>Funds collected last three years for Adult evening classes.</a:t>
            </a:r>
            <a:endParaRPr sz="1200">
              <a:solidFill>
                <a:schemeClr val="dk1"/>
              </a:solidFill>
            </a:endParaRPr>
          </a:p>
          <a:p>
            <a:pPr indent="-304800" lvl="2" marL="1371600" marR="161925" rtl="0" algn="l">
              <a:spcBef>
                <a:spcPts val="0"/>
              </a:spcBef>
              <a:spcAft>
                <a:spcPts val="0"/>
              </a:spcAft>
              <a:buClr>
                <a:schemeClr val="dk1"/>
              </a:buClr>
              <a:buSzPts val="1200"/>
              <a:buChar char="■"/>
            </a:pPr>
            <a:r>
              <a:rPr lang="en" sz="1200">
                <a:solidFill>
                  <a:schemeClr val="dk1"/>
                </a:solidFill>
              </a:rPr>
              <a:t>Why?</a:t>
            </a:r>
            <a:endParaRPr sz="1200">
              <a:solidFill>
                <a:schemeClr val="dk1"/>
              </a:solidFill>
            </a:endParaRPr>
          </a:p>
          <a:p>
            <a:pPr indent="-304800" lvl="3" marL="1828800" marR="161925" rtl="0" algn="l">
              <a:spcBef>
                <a:spcPts val="0"/>
              </a:spcBef>
              <a:spcAft>
                <a:spcPts val="0"/>
              </a:spcAft>
              <a:buClr>
                <a:schemeClr val="dk1"/>
              </a:buClr>
              <a:buSzPts val="1200"/>
              <a:buChar char="●"/>
            </a:pPr>
            <a:r>
              <a:rPr lang="en" sz="1200">
                <a:solidFill>
                  <a:schemeClr val="dk1"/>
                </a:solidFill>
              </a:rPr>
              <a:t>Contractual Wage and Benefit Increases </a:t>
            </a:r>
            <a:endParaRPr sz="1200">
              <a:solidFill>
                <a:schemeClr val="dk1"/>
              </a:solidFill>
            </a:endParaRPr>
          </a:p>
          <a:p>
            <a:pPr indent="-304800" lvl="3" marL="1828800" marR="161925" rtl="0" algn="l">
              <a:spcBef>
                <a:spcPts val="0"/>
              </a:spcBef>
              <a:spcAft>
                <a:spcPts val="0"/>
              </a:spcAft>
              <a:buClr>
                <a:schemeClr val="dk1"/>
              </a:buClr>
              <a:buSzPts val="1200"/>
              <a:buChar char="●"/>
            </a:pPr>
            <a:r>
              <a:rPr lang="en" sz="1200">
                <a:solidFill>
                  <a:schemeClr val="dk1"/>
                </a:solidFill>
              </a:rPr>
              <a:t>Adult Literacy Contracted Services (outreach) </a:t>
            </a:r>
            <a:endParaRPr sz="1200">
              <a:solidFill>
                <a:schemeClr val="dk1"/>
              </a:solidFill>
            </a:endParaRPr>
          </a:p>
          <a:p>
            <a:pPr indent="-304800" lvl="3" marL="1828800" marR="161925" rtl="0" algn="l">
              <a:spcBef>
                <a:spcPts val="0"/>
              </a:spcBef>
              <a:spcAft>
                <a:spcPts val="0"/>
              </a:spcAft>
              <a:buClr>
                <a:schemeClr val="dk1"/>
              </a:buClr>
              <a:buSzPts val="1200"/>
              <a:buChar char="●"/>
            </a:pPr>
            <a:r>
              <a:rPr lang="en" sz="1200">
                <a:solidFill>
                  <a:schemeClr val="dk1"/>
                </a:solidFill>
              </a:rPr>
              <a:t>Career Professional Services (job preparedness) </a:t>
            </a:r>
            <a:endParaRPr b="1" sz="1700">
              <a:solidFill>
                <a:schemeClr val="dk1"/>
              </a:solidFill>
            </a:endParaRPr>
          </a:p>
          <a:p>
            <a:pPr indent="0" lvl="0" marL="0" rtl="0" algn="l">
              <a:lnSpc>
                <a:spcPct val="115000"/>
              </a:lnSpc>
              <a:spcBef>
                <a:spcPts val="0"/>
              </a:spcBef>
              <a:spcAft>
                <a:spcPts val="0"/>
              </a:spcAft>
              <a:buSzPts val="1800"/>
              <a:buNone/>
            </a:pPr>
            <a:r>
              <a:t/>
            </a:r>
            <a:endParaRPr sz="1600">
              <a:solidFill>
                <a:schemeClr val="dk1"/>
              </a:solidFill>
            </a:endParaRPr>
          </a:p>
        </p:txBody>
      </p:sp>
      <p:sp>
        <p:nvSpPr>
          <p:cNvPr id="186" name="Google Shape;186;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dk1"/>
                </a:solidFill>
              </a:rPr>
              <a:t>‹#›</a:t>
            </a:fld>
            <a:endParaRPr b="1" sz="12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61" name="Shape 61"/>
        <p:cNvGrpSpPr/>
        <p:nvPr/>
      </p:nvGrpSpPr>
      <p:grpSpPr>
        <a:xfrm>
          <a:off x="0" y="0"/>
          <a:ext cx="0" cy="0"/>
          <a:chOff x="0" y="0"/>
          <a:chExt cx="0" cy="0"/>
        </a:xfrm>
      </p:grpSpPr>
      <p:sp>
        <p:nvSpPr>
          <p:cNvPr id="62" name="Google Shape;62;p2"/>
          <p:cNvSpPr txBox="1"/>
          <p:nvPr>
            <p:ph type="title"/>
          </p:nvPr>
        </p:nvSpPr>
        <p:spPr>
          <a:xfrm>
            <a:off x="0" y="0"/>
            <a:ext cx="9144000" cy="678600"/>
          </a:xfrm>
          <a:prstGeom prst="rect">
            <a:avLst/>
          </a:prstGeom>
          <a:solidFill>
            <a:srgbClr val="00274C"/>
          </a:solidFill>
          <a:ln>
            <a:noFill/>
          </a:ln>
        </p:spPr>
        <p:txBody>
          <a:bodyPr anchorCtr="0" anchor="t" bIns="91425" lIns="91425" spcFirstLastPara="1" rIns="91425" wrap="square" tIns="91425">
            <a:normAutofit/>
          </a:bodyPr>
          <a:lstStyle/>
          <a:p>
            <a:pPr indent="0" lvl="0" marL="0" rtl="0" algn="ctr">
              <a:lnSpc>
                <a:spcPct val="100000"/>
              </a:lnSpc>
              <a:spcBef>
                <a:spcPts val="0"/>
              </a:spcBef>
              <a:spcAft>
                <a:spcPts val="0"/>
              </a:spcAft>
              <a:buSzPts val="2800"/>
              <a:buNone/>
            </a:pPr>
            <a:r>
              <a:rPr b="1" lang="en">
                <a:solidFill>
                  <a:schemeClr val="lt1"/>
                </a:solidFill>
              </a:rPr>
              <a:t>Agenda</a:t>
            </a:r>
            <a:endParaRPr b="1">
              <a:solidFill>
                <a:schemeClr val="lt1"/>
              </a:solidFill>
            </a:endParaRPr>
          </a:p>
        </p:txBody>
      </p:sp>
      <p:sp>
        <p:nvSpPr>
          <p:cNvPr id="63" name="Google Shape;63;p2"/>
          <p:cNvSpPr txBox="1"/>
          <p:nvPr>
            <p:ph idx="1" type="body"/>
          </p:nvPr>
        </p:nvSpPr>
        <p:spPr>
          <a:xfrm>
            <a:off x="311700" y="835950"/>
            <a:ext cx="8520600" cy="4146900"/>
          </a:xfrm>
          <a:prstGeom prst="rect">
            <a:avLst/>
          </a:prstGeom>
          <a:noFill/>
          <a:ln>
            <a:noFill/>
          </a:ln>
        </p:spPr>
        <p:txBody>
          <a:bodyPr anchorCtr="0" anchor="t" bIns="91425" lIns="91425" spcFirstLastPara="1" rIns="91425" wrap="square" tIns="91425">
            <a:normAutofit lnSpcReduction="20000"/>
          </a:bodyPr>
          <a:lstStyle/>
          <a:p>
            <a:pPr indent="0" lvl="0" marL="63500" marR="59689" rtl="0" algn="l">
              <a:lnSpc>
                <a:spcPct val="100000"/>
              </a:lnSpc>
              <a:spcBef>
                <a:spcPts val="0"/>
              </a:spcBef>
              <a:spcAft>
                <a:spcPts val="0"/>
              </a:spcAft>
              <a:buNone/>
            </a:pPr>
            <a:r>
              <a:rPr b="1" lang="en" sz="1200">
                <a:solidFill>
                  <a:schemeClr val="dk1"/>
                </a:solidFill>
              </a:rPr>
              <a:t>OBJECTIVES: Our 2024-2025 RSU 9 Budget is built on five areas of focus: </a:t>
            </a:r>
            <a:endParaRPr b="1" sz="1200">
              <a:solidFill>
                <a:schemeClr val="dk1"/>
              </a:solidFill>
            </a:endParaRPr>
          </a:p>
          <a:p>
            <a:pPr indent="0" lvl="0" marL="457200" rtl="0" algn="l">
              <a:lnSpc>
                <a:spcPct val="100000"/>
              </a:lnSpc>
              <a:spcBef>
                <a:spcPts val="0"/>
              </a:spcBef>
              <a:spcAft>
                <a:spcPts val="0"/>
              </a:spcAft>
              <a:buNone/>
            </a:pPr>
            <a:r>
              <a:t/>
            </a:r>
            <a:endParaRPr b="1" sz="1200">
              <a:solidFill>
                <a:schemeClr val="dk1"/>
              </a:solidFill>
            </a:endParaRPr>
          </a:p>
          <a:p>
            <a:pPr indent="-304800" lvl="0" marL="457200" rtl="0" algn="l">
              <a:lnSpc>
                <a:spcPct val="100000"/>
              </a:lnSpc>
              <a:spcBef>
                <a:spcPts val="0"/>
              </a:spcBef>
              <a:spcAft>
                <a:spcPts val="0"/>
              </a:spcAft>
              <a:buClr>
                <a:schemeClr val="dk1"/>
              </a:buClr>
              <a:buSzPts val="1200"/>
              <a:buFont typeface="Times New Roman"/>
              <a:buChar char="●"/>
            </a:pPr>
            <a:r>
              <a:rPr b="1" lang="en" sz="1200">
                <a:solidFill>
                  <a:schemeClr val="dk1"/>
                </a:solidFill>
              </a:rPr>
              <a:t>Objective 1: </a:t>
            </a:r>
            <a:r>
              <a:rPr lang="en" sz="1200">
                <a:solidFill>
                  <a:schemeClr val="dk1"/>
                </a:solidFill>
              </a:rPr>
              <a:t>Support increased student academic, social emotional, behavioral, and family needs.</a:t>
            </a:r>
            <a:endParaRPr b="1" sz="1200">
              <a:solidFill>
                <a:schemeClr val="dk1"/>
              </a:solidFill>
            </a:endParaRPr>
          </a:p>
          <a:p>
            <a:pPr indent="0" lvl="0" marL="457200" rtl="0" algn="l">
              <a:lnSpc>
                <a:spcPct val="100000"/>
              </a:lnSpc>
              <a:spcBef>
                <a:spcPts val="0"/>
              </a:spcBef>
              <a:spcAft>
                <a:spcPts val="0"/>
              </a:spcAft>
              <a:buNone/>
            </a:pPr>
            <a:r>
              <a:t/>
            </a:r>
            <a:endParaRPr b="1" sz="1200">
              <a:solidFill>
                <a:schemeClr val="dk1"/>
              </a:solidFill>
            </a:endParaRPr>
          </a:p>
          <a:p>
            <a:pPr indent="-304800" lvl="0" marL="457200" rtl="0" algn="l">
              <a:lnSpc>
                <a:spcPct val="100000"/>
              </a:lnSpc>
              <a:spcBef>
                <a:spcPts val="0"/>
              </a:spcBef>
              <a:spcAft>
                <a:spcPts val="0"/>
              </a:spcAft>
              <a:buClr>
                <a:schemeClr val="dk1"/>
              </a:buClr>
              <a:buSzPts val="1200"/>
              <a:buFont typeface="Times New Roman"/>
              <a:buChar char="●"/>
            </a:pPr>
            <a:r>
              <a:rPr b="1" lang="en" sz="1200">
                <a:solidFill>
                  <a:schemeClr val="dk1"/>
                </a:solidFill>
              </a:rPr>
              <a:t>Objective 2: </a:t>
            </a:r>
            <a:r>
              <a:rPr lang="en" sz="1200">
                <a:solidFill>
                  <a:schemeClr val="dk1"/>
                </a:solidFill>
              </a:rPr>
              <a:t>Meet negotiated wage, benefit, and inflation increases.</a:t>
            </a:r>
            <a:endParaRPr sz="1200">
              <a:solidFill>
                <a:schemeClr val="dk1"/>
              </a:solidFill>
            </a:endParaRPr>
          </a:p>
          <a:p>
            <a:pPr indent="0" lvl="0" marL="457200" rtl="0" algn="l">
              <a:lnSpc>
                <a:spcPct val="100000"/>
              </a:lnSpc>
              <a:spcBef>
                <a:spcPts val="0"/>
              </a:spcBef>
              <a:spcAft>
                <a:spcPts val="0"/>
              </a:spcAft>
              <a:buNone/>
            </a:pPr>
            <a:r>
              <a:t/>
            </a:r>
            <a:endParaRPr b="1" sz="1200">
              <a:solidFill>
                <a:schemeClr val="dk1"/>
              </a:solidFill>
            </a:endParaRPr>
          </a:p>
          <a:p>
            <a:pPr indent="-304800" lvl="0" marL="457200" rtl="0" algn="l">
              <a:lnSpc>
                <a:spcPct val="100000"/>
              </a:lnSpc>
              <a:spcBef>
                <a:spcPts val="0"/>
              </a:spcBef>
              <a:spcAft>
                <a:spcPts val="0"/>
              </a:spcAft>
              <a:buClr>
                <a:schemeClr val="dk1"/>
              </a:buClr>
              <a:buSzPts val="1200"/>
              <a:buFont typeface="Times New Roman"/>
              <a:buChar char="●"/>
            </a:pPr>
            <a:r>
              <a:rPr b="1" lang="en" sz="1200">
                <a:solidFill>
                  <a:schemeClr val="dk1"/>
                </a:solidFill>
              </a:rPr>
              <a:t>Objective 3: </a:t>
            </a:r>
            <a:r>
              <a:rPr lang="en" sz="1200">
                <a:solidFill>
                  <a:schemeClr val="dk1"/>
                </a:solidFill>
              </a:rPr>
              <a:t>Implement an RSU 9 Balance-Forward Plan.</a:t>
            </a:r>
            <a:endParaRPr sz="1200">
              <a:solidFill>
                <a:schemeClr val="dk1"/>
              </a:solidFill>
            </a:endParaRPr>
          </a:p>
          <a:p>
            <a:pPr indent="0" lvl="0" marL="457200" rtl="0" algn="l">
              <a:lnSpc>
                <a:spcPct val="100000"/>
              </a:lnSpc>
              <a:spcBef>
                <a:spcPts val="0"/>
              </a:spcBef>
              <a:spcAft>
                <a:spcPts val="0"/>
              </a:spcAft>
              <a:buNone/>
            </a:pPr>
            <a:r>
              <a:t/>
            </a:r>
            <a:endParaRPr b="1" sz="1200">
              <a:solidFill>
                <a:schemeClr val="dk1"/>
              </a:solidFill>
            </a:endParaRPr>
          </a:p>
          <a:p>
            <a:pPr indent="-304800" lvl="0" marL="457200" rtl="0" algn="l">
              <a:lnSpc>
                <a:spcPct val="100000"/>
              </a:lnSpc>
              <a:spcBef>
                <a:spcPts val="0"/>
              </a:spcBef>
              <a:spcAft>
                <a:spcPts val="0"/>
              </a:spcAft>
              <a:buClr>
                <a:schemeClr val="dk1"/>
              </a:buClr>
              <a:buSzPts val="1200"/>
              <a:buFont typeface="Times New Roman"/>
              <a:buChar char="●"/>
            </a:pPr>
            <a:r>
              <a:rPr b="1" lang="en" sz="1200">
                <a:solidFill>
                  <a:schemeClr val="dk1"/>
                </a:solidFill>
              </a:rPr>
              <a:t>Objective 4: </a:t>
            </a:r>
            <a:r>
              <a:rPr lang="en" sz="1200">
                <a:solidFill>
                  <a:schemeClr val="dk1"/>
                </a:solidFill>
              </a:rPr>
              <a:t>Continue with present district programming options.</a:t>
            </a:r>
            <a:endParaRPr sz="1200">
              <a:solidFill>
                <a:schemeClr val="dk1"/>
              </a:solidFill>
            </a:endParaRPr>
          </a:p>
          <a:p>
            <a:pPr indent="0" lvl="0" marL="457200" rtl="0" algn="l">
              <a:lnSpc>
                <a:spcPct val="100000"/>
              </a:lnSpc>
              <a:spcBef>
                <a:spcPts val="0"/>
              </a:spcBef>
              <a:spcAft>
                <a:spcPts val="0"/>
              </a:spcAft>
              <a:buNone/>
            </a:pPr>
            <a:r>
              <a:t/>
            </a:r>
            <a:endParaRPr sz="1200">
              <a:solidFill>
                <a:schemeClr val="dk1"/>
              </a:solidFill>
            </a:endParaRPr>
          </a:p>
          <a:p>
            <a:pPr indent="-304800" lvl="0" marL="457200" rtl="0" algn="l">
              <a:lnSpc>
                <a:spcPct val="100000"/>
              </a:lnSpc>
              <a:spcBef>
                <a:spcPts val="0"/>
              </a:spcBef>
              <a:spcAft>
                <a:spcPts val="0"/>
              </a:spcAft>
              <a:buClr>
                <a:schemeClr val="dk1"/>
              </a:buClr>
              <a:buSzPts val="1200"/>
              <a:buFont typeface="Times New Roman"/>
              <a:buChar char="●"/>
            </a:pPr>
            <a:r>
              <a:rPr b="1" lang="en" sz="1200">
                <a:solidFill>
                  <a:schemeClr val="dk1"/>
                </a:solidFill>
              </a:rPr>
              <a:t>Objective 5: </a:t>
            </a:r>
            <a:r>
              <a:rPr lang="en" sz="1200">
                <a:solidFill>
                  <a:schemeClr val="dk1"/>
                </a:solidFill>
              </a:rPr>
              <a:t>Develop a new Special Education revenue source.</a:t>
            </a:r>
            <a:endParaRPr sz="1200">
              <a:solidFill>
                <a:schemeClr val="dk1"/>
              </a:solidFill>
            </a:endParaRPr>
          </a:p>
          <a:p>
            <a:pPr indent="0" lvl="0" marL="0" marR="161925" rtl="0" algn="l">
              <a:spcBef>
                <a:spcPts val="0"/>
              </a:spcBef>
              <a:spcAft>
                <a:spcPts val="0"/>
              </a:spcAft>
              <a:buNone/>
            </a:pPr>
            <a:r>
              <a:t/>
            </a:r>
            <a:endParaRPr b="1" sz="1200">
              <a:solidFill>
                <a:schemeClr val="dk1"/>
              </a:solidFill>
            </a:endParaRPr>
          </a:p>
          <a:p>
            <a:pPr indent="0" lvl="0" marL="0" marR="161925" rtl="0" algn="l">
              <a:spcBef>
                <a:spcPts val="0"/>
              </a:spcBef>
              <a:spcAft>
                <a:spcPts val="0"/>
              </a:spcAft>
              <a:buNone/>
            </a:pPr>
            <a:r>
              <a:rPr b="1" lang="en" sz="1200">
                <a:solidFill>
                  <a:schemeClr val="dk1"/>
                </a:solidFill>
              </a:rPr>
              <a:t>STRATEGIES: </a:t>
            </a:r>
            <a:endParaRPr b="1" sz="1200">
              <a:solidFill>
                <a:schemeClr val="dk1"/>
              </a:solidFill>
            </a:endParaRPr>
          </a:p>
          <a:p>
            <a:pPr indent="-304800" lvl="1" marL="914400" rtl="0" algn="l">
              <a:lnSpc>
                <a:spcPct val="100000"/>
              </a:lnSpc>
              <a:spcBef>
                <a:spcPts val="0"/>
              </a:spcBef>
              <a:spcAft>
                <a:spcPts val="0"/>
              </a:spcAft>
              <a:buClr>
                <a:schemeClr val="dk1"/>
              </a:buClr>
              <a:buSzPts val="1200"/>
              <a:buChar char="○"/>
            </a:pPr>
            <a:r>
              <a:rPr lang="en" sz="1200">
                <a:solidFill>
                  <a:schemeClr val="dk1"/>
                </a:solidFill>
              </a:rPr>
              <a:t>To maintain our current level of programming and services in the FY25 Budget while investing in or developing:</a:t>
            </a:r>
            <a:endParaRPr sz="1200">
              <a:solidFill>
                <a:schemeClr val="dk1"/>
              </a:solidFill>
            </a:endParaRPr>
          </a:p>
          <a:p>
            <a:pPr indent="-304800" lvl="2" marL="1371600" rtl="0" algn="l">
              <a:lnSpc>
                <a:spcPct val="100000"/>
              </a:lnSpc>
              <a:spcBef>
                <a:spcPts val="0"/>
              </a:spcBef>
              <a:spcAft>
                <a:spcPts val="0"/>
              </a:spcAft>
              <a:buClr>
                <a:schemeClr val="dk1"/>
              </a:buClr>
              <a:buSzPts val="1200"/>
              <a:buChar char="■"/>
            </a:pPr>
            <a:r>
              <a:rPr lang="en" sz="1200">
                <a:solidFill>
                  <a:schemeClr val="dk1"/>
                </a:solidFill>
              </a:rPr>
              <a:t>The RSU 9 Strategic Plan.</a:t>
            </a:r>
            <a:endParaRPr sz="1200">
              <a:solidFill>
                <a:schemeClr val="dk1"/>
              </a:solidFill>
            </a:endParaRPr>
          </a:p>
          <a:p>
            <a:pPr indent="-304800" lvl="2" marL="1371600" rtl="0" algn="l">
              <a:lnSpc>
                <a:spcPct val="100000"/>
              </a:lnSpc>
              <a:spcBef>
                <a:spcPts val="0"/>
              </a:spcBef>
              <a:spcAft>
                <a:spcPts val="0"/>
              </a:spcAft>
              <a:buClr>
                <a:schemeClr val="dk1"/>
              </a:buClr>
              <a:buSzPts val="1200"/>
              <a:buChar char="■"/>
            </a:pPr>
            <a:r>
              <a:rPr lang="en" sz="1200">
                <a:solidFill>
                  <a:schemeClr val="dk1"/>
                </a:solidFill>
              </a:rPr>
              <a:t>The Ten-Year Facilities &amp; Maintenance Plan.</a:t>
            </a:r>
            <a:endParaRPr sz="1200">
              <a:solidFill>
                <a:schemeClr val="dk1"/>
              </a:solidFill>
            </a:endParaRPr>
          </a:p>
          <a:p>
            <a:pPr indent="-304800" lvl="2" marL="1371600" rtl="0" algn="l">
              <a:lnSpc>
                <a:spcPct val="100000"/>
              </a:lnSpc>
              <a:spcBef>
                <a:spcPts val="0"/>
              </a:spcBef>
              <a:spcAft>
                <a:spcPts val="0"/>
              </a:spcAft>
              <a:buClr>
                <a:schemeClr val="dk1"/>
              </a:buClr>
              <a:buSzPts val="1200"/>
              <a:buChar char="■"/>
            </a:pPr>
            <a:r>
              <a:rPr lang="en" sz="1200">
                <a:solidFill>
                  <a:schemeClr val="dk1"/>
                </a:solidFill>
              </a:rPr>
              <a:t>Systemic multi-year program planning.</a:t>
            </a:r>
            <a:endParaRPr sz="1200">
              <a:solidFill>
                <a:schemeClr val="dk1"/>
              </a:solidFill>
            </a:endParaRPr>
          </a:p>
          <a:p>
            <a:pPr indent="-304800" lvl="2" marL="1371600" marR="161925" rtl="0" algn="l">
              <a:spcBef>
                <a:spcPts val="0"/>
              </a:spcBef>
              <a:spcAft>
                <a:spcPts val="0"/>
              </a:spcAft>
              <a:buClr>
                <a:schemeClr val="dk1"/>
              </a:buClr>
              <a:buSzPts val="1200"/>
              <a:buChar char="■"/>
            </a:pPr>
            <a:r>
              <a:rPr lang="en" sz="1200">
                <a:solidFill>
                  <a:schemeClr val="dk1"/>
                </a:solidFill>
              </a:rPr>
              <a:t>Increased academic and behavioral student intervention support. </a:t>
            </a:r>
            <a:endParaRPr sz="1200">
              <a:solidFill>
                <a:schemeClr val="dk1"/>
              </a:solidFill>
            </a:endParaRPr>
          </a:p>
          <a:p>
            <a:pPr indent="-304800" lvl="1" marL="914400" rtl="0" algn="l">
              <a:lnSpc>
                <a:spcPct val="100000"/>
              </a:lnSpc>
              <a:spcBef>
                <a:spcPts val="0"/>
              </a:spcBef>
              <a:spcAft>
                <a:spcPts val="0"/>
              </a:spcAft>
              <a:buClr>
                <a:schemeClr val="dk1"/>
              </a:buClr>
              <a:buSzPts val="1200"/>
              <a:buFont typeface="Courier New"/>
              <a:buChar char="○"/>
            </a:pPr>
            <a:r>
              <a:rPr lang="en" sz="1200">
                <a:solidFill>
                  <a:schemeClr val="dk1"/>
                </a:solidFill>
              </a:rPr>
              <a:t>Full-time PreK.</a:t>
            </a:r>
            <a:endParaRPr sz="1200">
              <a:solidFill>
                <a:schemeClr val="dk1"/>
              </a:solidFill>
            </a:endParaRPr>
          </a:p>
          <a:p>
            <a:pPr indent="-304800" lvl="1" marL="914400" rtl="0" algn="l">
              <a:lnSpc>
                <a:spcPct val="100000"/>
              </a:lnSpc>
              <a:spcBef>
                <a:spcPts val="0"/>
              </a:spcBef>
              <a:spcAft>
                <a:spcPts val="0"/>
              </a:spcAft>
              <a:buClr>
                <a:schemeClr val="dk1"/>
              </a:buClr>
              <a:buSzPts val="1200"/>
              <a:buFont typeface="Courier New"/>
              <a:buChar char="○"/>
            </a:pPr>
            <a:r>
              <a:rPr lang="en" sz="1200">
                <a:solidFill>
                  <a:schemeClr val="dk1"/>
                </a:solidFill>
              </a:rPr>
              <a:t>Preparations for 3 &amp; 4 yr. olds becoming RSU 9’s responsibility next 3 years.</a:t>
            </a:r>
            <a:endParaRPr sz="1200">
              <a:solidFill>
                <a:schemeClr val="dk1"/>
              </a:solidFill>
            </a:endParaRPr>
          </a:p>
          <a:p>
            <a:pPr indent="-304800" lvl="1" marL="914400" rtl="0" algn="l">
              <a:lnSpc>
                <a:spcPct val="100000"/>
              </a:lnSpc>
              <a:spcBef>
                <a:spcPts val="0"/>
              </a:spcBef>
              <a:spcAft>
                <a:spcPts val="0"/>
              </a:spcAft>
              <a:buClr>
                <a:schemeClr val="dk1"/>
              </a:buClr>
              <a:buSzPts val="1200"/>
              <a:buChar char="○"/>
            </a:pPr>
            <a:r>
              <a:rPr lang="en" sz="1200">
                <a:solidFill>
                  <a:schemeClr val="dk1"/>
                </a:solidFill>
              </a:rPr>
              <a:t>A Balance Forward Use (previous district savings) Plan over three years to reduce tax increases.</a:t>
            </a:r>
            <a:endParaRPr sz="1200">
              <a:solidFill>
                <a:schemeClr val="dk1"/>
              </a:solidFill>
            </a:endParaRPr>
          </a:p>
          <a:p>
            <a:pPr indent="-304800" lvl="2" marL="1371600" rtl="0" algn="l">
              <a:lnSpc>
                <a:spcPct val="100000"/>
              </a:lnSpc>
              <a:spcBef>
                <a:spcPts val="0"/>
              </a:spcBef>
              <a:spcAft>
                <a:spcPts val="0"/>
              </a:spcAft>
              <a:buClr>
                <a:schemeClr val="dk1"/>
              </a:buClr>
              <a:buSzPts val="1200"/>
              <a:buFont typeface="Courier New"/>
              <a:buChar char="■"/>
            </a:pPr>
            <a:r>
              <a:rPr lang="en" sz="1200">
                <a:solidFill>
                  <a:schemeClr val="dk1"/>
                </a:solidFill>
              </a:rPr>
              <a:t>Savings came from:</a:t>
            </a:r>
            <a:endParaRPr sz="1200">
              <a:solidFill>
                <a:schemeClr val="dk1"/>
              </a:solidFill>
            </a:endParaRPr>
          </a:p>
          <a:p>
            <a:pPr indent="0" lvl="0" marL="457200" rtl="0" algn="l">
              <a:lnSpc>
                <a:spcPct val="115000"/>
              </a:lnSpc>
              <a:spcBef>
                <a:spcPts val="0"/>
              </a:spcBef>
              <a:spcAft>
                <a:spcPts val="0"/>
              </a:spcAft>
              <a:buNone/>
            </a:pPr>
            <a:r>
              <a:t/>
            </a:r>
            <a:endParaRPr b="1" sz="1400">
              <a:solidFill>
                <a:schemeClr val="dk1"/>
              </a:solidFill>
            </a:endParaRPr>
          </a:p>
          <a:p>
            <a:pPr indent="0" lvl="0" marL="914400" marR="161925" rtl="0" algn="l">
              <a:spcBef>
                <a:spcPts val="0"/>
              </a:spcBef>
              <a:spcAft>
                <a:spcPts val="0"/>
              </a:spcAft>
              <a:buNone/>
            </a:pPr>
            <a:r>
              <a:t/>
            </a:r>
            <a:endParaRPr b="1" sz="1200">
              <a:solidFill>
                <a:schemeClr val="dk1"/>
              </a:solidFill>
            </a:endParaRPr>
          </a:p>
        </p:txBody>
      </p:sp>
      <p:sp>
        <p:nvSpPr>
          <p:cNvPr id="64" name="Google Shape;64;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dk1"/>
                </a:solidFill>
              </a:rPr>
              <a:t>‹#›</a:t>
            </a:fld>
            <a:endParaRPr b="1" sz="120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190" name="Shape 190"/>
        <p:cNvGrpSpPr/>
        <p:nvPr/>
      </p:nvGrpSpPr>
      <p:grpSpPr>
        <a:xfrm>
          <a:off x="0" y="0"/>
          <a:ext cx="0" cy="0"/>
          <a:chOff x="0" y="0"/>
          <a:chExt cx="0" cy="0"/>
        </a:xfrm>
      </p:grpSpPr>
      <p:sp>
        <p:nvSpPr>
          <p:cNvPr id="191" name="Google Shape;191;p20"/>
          <p:cNvSpPr txBox="1"/>
          <p:nvPr>
            <p:ph type="title"/>
          </p:nvPr>
        </p:nvSpPr>
        <p:spPr>
          <a:xfrm>
            <a:off x="0" y="0"/>
            <a:ext cx="9144000" cy="684900"/>
          </a:xfrm>
          <a:prstGeom prst="rect">
            <a:avLst/>
          </a:prstGeom>
          <a:solidFill>
            <a:srgbClr val="00274C"/>
          </a:solidFill>
          <a:ln>
            <a:noFill/>
          </a:ln>
        </p:spPr>
        <p:txBody>
          <a:bodyPr anchorCtr="0" anchor="t" bIns="91425" lIns="91425" spcFirstLastPara="1" rIns="91425" wrap="square" tIns="91425">
            <a:normAutofit/>
          </a:bodyPr>
          <a:lstStyle/>
          <a:p>
            <a:pPr indent="0" lvl="0" marL="0" rtl="0" algn="ctr">
              <a:lnSpc>
                <a:spcPct val="100000"/>
              </a:lnSpc>
              <a:spcBef>
                <a:spcPts val="0"/>
              </a:spcBef>
              <a:spcAft>
                <a:spcPts val="0"/>
              </a:spcAft>
              <a:buSzPts val="3111"/>
              <a:buNone/>
            </a:pPr>
            <a:r>
              <a:rPr b="1" lang="en">
                <a:solidFill>
                  <a:schemeClr val="lt1"/>
                </a:solidFill>
              </a:rPr>
              <a:t>FY24 to FY25</a:t>
            </a:r>
            <a:endParaRPr b="1">
              <a:solidFill>
                <a:schemeClr val="lt1"/>
              </a:solidFill>
            </a:endParaRPr>
          </a:p>
        </p:txBody>
      </p:sp>
      <p:sp>
        <p:nvSpPr>
          <p:cNvPr id="192" name="Google Shape;192;p20"/>
          <p:cNvSpPr txBox="1"/>
          <p:nvPr>
            <p:ph idx="1" type="body"/>
          </p:nvPr>
        </p:nvSpPr>
        <p:spPr>
          <a:xfrm>
            <a:off x="311700" y="1017600"/>
            <a:ext cx="8520600" cy="4078200"/>
          </a:xfrm>
          <a:prstGeom prst="rect">
            <a:avLst/>
          </a:prstGeom>
          <a:noFill/>
          <a:ln>
            <a:noFill/>
          </a:ln>
        </p:spPr>
        <p:txBody>
          <a:bodyPr anchorCtr="0" anchor="t" bIns="91425" lIns="91425" spcFirstLastPara="1" rIns="91425" wrap="square" tIns="91425">
            <a:normAutofit/>
          </a:bodyPr>
          <a:lstStyle/>
          <a:p>
            <a:pPr indent="-342900" lvl="0" marL="457200" marR="161925" rtl="0" algn="l">
              <a:spcBef>
                <a:spcPts val="2383"/>
              </a:spcBef>
              <a:spcAft>
                <a:spcPts val="0"/>
              </a:spcAft>
              <a:buClr>
                <a:schemeClr val="dk1"/>
              </a:buClr>
              <a:buSzPts val="1800"/>
              <a:buChar char="●"/>
            </a:pPr>
            <a:r>
              <a:rPr b="1" lang="en">
                <a:solidFill>
                  <a:schemeClr val="dk1"/>
                </a:solidFill>
              </a:rPr>
              <a:t>Overall Budget Increases the Last 10 Years            </a:t>
            </a:r>
            <a:endParaRPr sz="1600">
              <a:solidFill>
                <a:schemeClr val="dk1"/>
              </a:solidFill>
            </a:endParaRPr>
          </a:p>
          <a:p>
            <a:pPr indent="-330200" lvl="2" marL="1371600" marR="161925" rtl="0" algn="l">
              <a:spcBef>
                <a:spcPts val="0"/>
              </a:spcBef>
              <a:spcAft>
                <a:spcPts val="0"/>
              </a:spcAft>
              <a:buClr>
                <a:schemeClr val="dk1"/>
              </a:buClr>
              <a:buSzPts val="1600"/>
              <a:buChar char="■"/>
            </a:pPr>
            <a:r>
              <a:rPr lang="en" sz="1600">
                <a:solidFill>
                  <a:schemeClr val="dk1"/>
                </a:solidFill>
              </a:rPr>
              <a:t>FY25 - + 8.26% overall, 4.45% to taxpayers</a:t>
            </a:r>
            <a:endParaRPr sz="1600">
              <a:solidFill>
                <a:schemeClr val="dk1"/>
              </a:solidFill>
            </a:endParaRPr>
          </a:p>
          <a:p>
            <a:pPr indent="-330200" lvl="2" marL="1371600" marR="161925" rtl="0" algn="l">
              <a:spcBef>
                <a:spcPts val="0"/>
              </a:spcBef>
              <a:spcAft>
                <a:spcPts val="0"/>
              </a:spcAft>
              <a:buClr>
                <a:schemeClr val="dk1"/>
              </a:buClr>
              <a:buSzPts val="1600"/>
              <a:buChar char="■"/>
            </a:pPr>
            <a:r>
              <a:rPr lang="en" sz="1600">
                <a:solidFill>
                  <a:schemeClr val="dk1"/>
                </a:solidFill>
              </a:rPr>
              <a:t>FY24 - + 4.30% overall, 5.22% to taxpayers</a:t>
            </a:r>
            <a:endParaRPr sz="1600">
              <a:solidFill>
                <a:schemeClr val="dk1"/>
              </a:solidFill>
            </a:endParaRPr>
          </a:p>
          <a:p>
            <a:pPr indent="-330200" lvl="2" marL="1371600" marR="161925" rtl="0" algn="l">
              <a:spcBef>
                <a:spcPts val="0"/>
              </a:spcBef>
              <a:spcAft>
                <a:spcPts val="0"/>
              </a:spcAft>
              <a:buClr>
                <a:schemeClr val="dk1"/>
              </a:buClr>
              <a:buSzPts val="1600"/>
              <a:buChar char="■"/>
            </a:pPr>
            <a:r>
              <a:rPr lang="en" sz="1600">
                <a:solidFill>
                  <a:schemeClr val="dk1"/>
                </a:solidFill>
              </a:rPr>
              <a:t>FY23 - + 0.62% 		</a:t>
            </a:r>
            <a:endParaRPr sz="1600">
              <a:solidFill>
                <a:srgbClr val="CC0000"/>
              </a:solidFill>
            </a:endParaRPr>
          </a:p>
          <a:p>
            <a:pPr indent="-330200" lvl="2" marL="1371600" marR="161925" rtl="0" algn="l">
              <a:spcBef>
                <a:spcPts val="0"/>
              </a:spcBef>
              <a:spcAft>
                <a:spcPts val="0"/>
              </a:spcAft>
              <a:buClr>
                <a:schemeClr val="dk1"/>
              </a:buClr>
              <a:buSzPts val="1600"/>
              <a:buChar char="■"/>
            </a:pPr>
            <a:r>
              <a:rPr lang="en" sz="1600">
                <a:solidFill>
                  <a:schemeClr val="dk1"/>
                </a:solidFill>
              </a:rPr>
              <a:t>FY22 - + 2.97% </a:t>
            </a:r>
            <a:endParaRPr sz="1600">
              <a:solidFill>
                <a:srgbClr val="CC0000"/>
              </a:solidFill>
            </a:endParaRPr>
          </a:p>
          <a:p>
            <a:pPr indent="-330200" lvl="2" marL="1371600" marR="161925" rtl="0" algn="l">
              <a:spcBef>
                <a:spcPts val="0"/>
              </a:spcBef>
              <a:spcAft>
                <a:spcPts val="0"/>
              </a:spcAft>
              <a:buClr>
                <a:schemeClr val="dk1"/>
              </a:buClr>
              <a:buSzPts val="1600"/>
              <a:buChar char="■"/>
            </a:pPr>
            <a:r>
              <a:rPr lang="en" sz="1600">
                <a:solidFill>
                  <a:schemeClr val="dk1"/>
                </a:solidFill>
              </a:rPr>
              <a:t>FY21 - </a:t>
            </a:r>
            <a:r>
              <a:rPr lang="en" sz="1600">
                <a:solidFill>
                  <a:srgbClr val="CC0000"/>
                </a:solidFill>
              </a:rPr>
              <a:t>(-1.69%)</a:t>
            </a:r>
            <a:endParaRPr sz="1600">
              <a:solidFill>
                <a:srgbClr val="CC0000"/>
              </a:solidFill>
            </a:endParaRPr>
          </a:p>
          <a:p>
            <a:pPr indent="-330200" lvl="2" marL="1371600" marR="161925" rtl="0" algn="l">
              <a:spcBef>
                <a:spcPts val="0"/>
              </a:spcBef>
              <a:spcAft>
                <a:spcPts val="0"/>
              </a:spcAft>
              <a:buClr>
                <a:schemeClr val="dk1"/>
              </a:buClr>
              <a:buSzPts val="1600"/>
              <a:buChar char="■"/>
            </a:pPr>
            <a:r>
              <a:rPr lang="en" sz="1600">
                <a:solidFill>
                  <a:schemeClr val="dk1"/>
                </a:solidFill>
              </a:rPr>
              <a:t>FY20 - + 0.027%</a:t>
            </a:r>
            <a:endParaRPr sz="1600">
              <a:solidFill>
                <a:schemeClr val="dk1"/>
              </a:solidFill>
            </a:endParaRPr>
          </a:p>
          <a:p>
            <a:pPr indent="-330200" lvl="2" marL="1371600" marR="161925" rtl="0" algn="l">
              <a:spcBef>
                <a:spcPts val="0"/>
              </a:spcBef>
              <a:spcAft>
                <a:spcPts val="0"/>
              </a:spcAft>
              <a:buClr>
                <a:schemeClr val="dk1"/>
              </a:buClr>
              <a:buSzPts val="1600"/>
              <a:buChar char="■"/>
            </a:pPr>
            <a:r>
              <a:rPr lang="en" sz="1600">
                <a:solidFill>
                  <a:schemeClr val="dk1"/>
                </a:solidFill>
              </a:rPr>
              <a:t>FY19 - + 6.25%</a:t>
            </a:r>
            <a:endParaRPr sz="1600">
              <a:solidFill>
                <a:schemeClr val="dk1"/>
              </a:solidFill>
            </a:endParaRPr>
          </a:p>
          <a:p>
            <a:pPr indent="-330200" lvl="2" marL="1371600" marR="161925" rtl="0" algn="l">
              <a:spcBef>
                <a:spcPts val="0"/>
              </a:spcBef>
              <a:spcAft>
                <a:spcPts val="0"/>
              </a:spcAft>
              <a:buClr>
                <a:schemeClr val="dk1"/>
              </a:buClr>
              <a:buSzPts val="1600"/>
              <a:buChar char="■"/>
            </a:pPr>
            <a:r>
              <a:rPr lang="en" sz="1600">
                <a:solidFill>
                  <a:schemeClr val="dk1"/>
                </a:solidFill>
              </a:rPr>
              <a:t>FY18 - </a:t>
            </a:r>
            <a:r>
              <a:rPr lang="en" sz="1600">
                <a:solidFill>
                  <a:srgbClr val="CC0000"/>
                </a:solidFill>
              </a:rPr>
              <a:t>(-2.06%)</a:t>
            </a:r>
            <a:endParaRPr sz="1600">
              <a:solidFill>
                <a:schemeClr val="dk1"/>
              </a:solidFill>
            </a:endParaRPr>
          </a:p>
          <a:p>
            <a:pPr indent="-330200" lvl="2" marL="1371600" marR="161925" rtl="0" algn="l">
              <a:lnSpc>
                <a:spcPct val="100000"/>
              </a:lnSpc>
              <a:spcBef>
                <a:spcPts val="0"/>
              </a:spcBef>
              <a:spcAft>
                <a:spcPts val="0"/>
              </a:spcAft>
              <a:buClr>
                <a:schemeClr val="dk1"/>
              </a:buClr>
              <a:buSzPts val="1600"/>
              <a:buChar char="■"/>
            </a:pPr>
            <a:r>
              <a:rPr lang="en" sz="1600">
                <a:solidFill>
                  <a:schemeClr val="dk1"/>
                </a:solidFill>
              </a:rPr>
              <a:t>FY17 - </a:t>
            </a:r>
            <a:r>
              <a:rPr lang="en" sz="1600">
                <a:solidFill>
                  <a:srgbClr val="CC0000"/>
                </a:solidFill>
              </a:rPr>
              <a:t>(-2.10%) </a:t>
            </a:r>
            <a:endParaRPr sz="1600">
              <a:solidFill>
                <a:srgbClr val="CC0000"/>
              </a:solidFill>
            </a:endParaRPr>
          </a:p>
          <a:p>
            <a:pPr indent="-304800" lvl="2" marL="1371600" marR="161925" rtl="0" algn="l">
              <a:lnSpc>
                <a:spcPct val="100000"/>
              </a:lnSpc>
              <a:spcBef>
                <a:spcPts val="0"/>
              </a:spcBef>
              <a:spcAft>
                <a:spcPts val="0"/>
              </a:spcAft>
              <a:buClr>
                <a:schemeClr val="dk1"/>
              </a:buClr>
              <a:buSzPts val="1200"/>
              <a:buChar char="■"/>
            </a:pPr>
            <a:r>
              <a:rPr lang="en" sz="1600">
                <a:solidFill>
                  <a:schemeClr val="dk1"/>
                </a:solidFill>
              </a:rPr>
              <a:t>FY16 - + 7.65%</a:t>
            </a:r>
            <a:r>
              <a:rPr lang="en" sz="2000">
                <a:solidFill>
                  <a:schemeClr val="dk1"/>
                </a:solidFill>
              </a:rPr>
              <a:t> </a:t>
            </a:r>
            <a:endParaRPr b="1" sz="8480">
              <a:solidFill>
                <a:srgbClr val="00274C"/>
              </a:solidFill>
            </a:endParaRPr>
          </a:p>
        </p:txBody>
      </p:sp>
      <p:sp>
        <p:nvSpPr>
          <p:cNvPr id="193" name="Google Shape;193;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dk1"/>
                </a:solidFill>
              </a:rPr>
              <a:t>‹#›</a:t>
            </a:fld>
            <a:endParaRPr b="1" sz="1200">
              <a:solidFill>
                <a:schemeClr val="dk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274C"/>
        </a:solidFill>
      </p:bgPr>
    </p:bg>
    <p:spTree>
      <p:nvGrpSpPr>
        <p:cNvPr id="197" name="Shape 197"/>
        <p:cNvGrpSpPr/>
        <p:nvPr/>
      </p:nvGrpSpPr>
      <p:grpSpPr>
        <a:xfrm>
          <a:off x="0" y="0"/>
          <a:ext cx="0" cy="0"/>
          <a:chOff x="0" y="0"/>
          <a:chExt cx="0" cy="0"/>
        </a:xfrm>
      </p:grpSpPr>
      <p:sp>
        <p:nvSpPr>
          <p:cNvPr id="198" name="Google Shape;198;p24"/>
          <p:cNvSpPr txBox="1"/>
          <p:nvPr>
            <p:ph type="title"/>
          </p:nvPr>
        </p:nvSpPr>
        <p:spPr>
          <a:xfrm>
            <a:off x="0" y="0"/>
            <a:ext cx="9144000" cy="684900"/>
          </a:xfrm>
          <a:prstGeom prst="rect">
            <a:avLst/>
          </a:prstGeom>
          <a:solidFill>
            <a:srgbClr val="FFCB05"/>
          </a:solidFill>
          <a:ln>
            <a:noFill/>
          </a:ln>
        </p:spPr>
        <p:txBody>
          <a:bodyPr anchorCtr="0" anchor="t" bIns="91425" lIns="91425" spcFirstLastPara="1" rIns="91425" wrap="square" tIns="91425">
            <a:normAutofit fontScale="90000"/>
          </a:bodyPr>
          <a:lstStyle/>
          <a:p>
            <a:pPr indent="0" lvl="0" marL="0" rtl="0" algn="ctr">
              <a:lnSpc>
                <a:spcPct val="100000"/>
              </a:lnSpc>
              <a:spcBef>
                <a:spcPts val="0"/>
              </a:spcBef>
              <a:spcAft>
                <a:spcPts val="0"/>
              </a:spcAft>
              <a:buSzPct val="92730"/>
              <a:buNone/>
            </a:pPr>
            <a:r>
              <a:rPr b="1" lang="en" sz="3355"/>
              <a:t>Community Questions</a:t>
            </a:r>
            <a:r>
              <a:rPr lang="en">
                <a:solidFill>
                  <a:schemeClr val="lt1"/>
                </a:solidFill>
              </a:rPr>
              <a:t> </a:t>
            </a:r>
            <a:endParaRPr>
              <a:solidFill>
                <a:schemeClr val="lt1"/>
              </a:solidFill>
            </a:endParaRPr>
          </a:p>
        </p:txBody>
      </p:sp>
      <p:sp>
        <p:nvSpPr>
          <p:cNvPr id="199" name="Google Shape;199;p24"/>
          <p:cNvSpPr txBox="1"/>
          <p:nvPr>
            <p:ph idx="1" type="body"/>
          </p:nvPr>
        </p:nvSpPr>
        <p:spPr>
          <a:xfrm>
            <a:off x="311700" y="1136400"/>
            <a:ext cx="8520600" cy="3416400"/>
          </a:xfrm>
          <a:prstGeom prst="rect">
            <a:avLst/>
          </a:prstGeom>
          <a:noFill/>
          <a:ln>
            <a:noFill/>
          </a:ln>
        </p:spPr>
        <p:txBody>
          <a:bodyPr anchorCtr="0" anchor="t" bIns="91425" lIns="91425" spcFirstLastPara="1" rIns="91425" wrap="square" tIns="91425">
            <a:normAutofit fontScale="47500" lnSpcReduction="20000"/>
          </a:bodyPr>
          <a:lstStyle/>
          <a:p>
            <a:pPr indent="0" lvl="0" marL="0" marR="0" rtl="0" algn="ctr">
              <a:lnSpc>
                <a:spcPct val="115000"/>
              </a:lnSpc>
              <a:spcBef>
                <a:spcPts val="0"/>
              </a:spcBef>
              <a:spcAft>
                <a:spcPts val="0"/>
              </a:spcAft>
              <a:buSzPts val="1555"/>
              <a:buNone/>
            </a:pPr>
            <a:r>
              <a:rPr b="1" lang="en" sz="15000">
                <a:solidFill>
                  <a:srgbClr val="FFCB05"/>
                </a:solidFill>
              </a:rPr>
              <a:t>?</a:t>
            </a:r>
            <a:endParaRPr b="1" sz="15000">
              <a:solidFill>
                <a:srgbClr val="FFCB05"/>
              </a:solidFill>
            </a:endParaRPr>
          </a:p>
          <a:p>
            <a:pPr indent="0" lvl="0" marL="0" rtl="0" algn="ctr">
              <a:lnSpc>
                <a:spcPct val="100000"/>
              </a:lnSpc>
              <a:spcBef>
                <a:spcPts val="1200"/>
              </a:spcBef>
              <a:spcAft>
                <a:spcPts val="0"/>
              </a:spcAft>
              <a:buClr>
                <a:schemeClr val="dk1"/>
              </a:buClr>
              <a:buSzPct val="39285"/>
              <a:buFont typeface="Arial"/>
              <a:buNone/>
            </a:pPr>
            <a:r>
              <a:t/>
            </a:r>
            <a:endParaRPr sz="2800"/>
          </a:p>
          <a:p>
            <a:pPr indent="0" lvl="0" marL="0" marR="0" rtl="0" algn="ctr">
              <a:lnSpc>
                <a:spcPct val="100000"/>
              </a:lnSpc>
              <a:spcBef>
                <a:spcPts val="0"/>
              </a:spcBef>
              <a:spcAft>
                <a:spcPts val="0"/>
              </a:spcAft>
              <a:buClr>
                <a:schemeClr val="dk1"/>
              </a:buClr>
              <a:buSzPct val="35521"/>
              <a:buFont typeface="Arial"/>
              <a:buNone/>
            </a:pPr>
            <a:r>
              <a:t/>
            </a:r>
            <a:endParaRPr b="1" sz="3096">
              <a:solidFill>
                <a:schemeClr val="dk1"/>
              </a:solidFill>
            </a:endParaRPr>
          </a:p>
          <a:p>
            <a:pPr indent="0" lvl="0" marL="0" marR="0" rtl="0" algn="ctr">
              <a:lnSpc>
                <a:spcPct val="100000"/>
              </a:lnSpc>
              <a:spcBef>
                <a:spcPts val="0"/>
              </a:spcBef>
              <a:spcAft>
                <a:spcPts val="0"/>
              </a:spcAft>
              <a:buClr>
                <a:schemeClr val="dk1"/>
              </a:buClr>
              <a:buSzPct val="35521"/>
              <a:buFont typeface="Arial"/>
              <a:buNone/>
            </a:pPr>
            <a:r>
              <a:t/>
            </a:r>
            <a:endParaRPr b="1" sz="3096">
              <a:solidFill>
                <a:schemeClr val="dk1"/>
              </a:solidFill>
            </a:endParaRPr>
          </a:p>
          <a:p>
            <a:pPr indent="0" lvl="0" marL="0" marR="0" rtl="0" algn="ctr">
              <a:lnSpc>
                <a:spcPct val="100000"/>
              </a:lnSpc>
              <a:spcBef>
                <a:spcPts val="0"/>
              </a:spcBef>
              <a:spcAft>
                <a:spcPts val="0"/>
              </a:spcAft>
              <a:buClr>
                <a:schemeClr val="dk1"/>
              </a:buClr>
              <a:buSzPct val="35521"/>
              <a:buFont typeface="Arial"/>
              <a:buNone/>
            </a:pPr>
            <a:r>
              <a:t/>
            </a:r>
            <a:endParaRPr b="1" sz="3096">
              <a:solidFill>
                <a:schemeClr val="dk1"/>
              </a:solidFill>
            </a:endParaRPr>
          </a:p>
          <a:p>
            <a:pPr indent="0" lvl="0" marL="0" marR="0" rtl="0" algn="ctr">
              <a:lnSpc>
                <a:spcPct val="100000"/>
              </a:lnSpc>
              <a:spcBef>
                <a:spcPts val="0"/>
              </a:spcBef>
              <a:spcAft>
                <a:spcPts val="0"/>
              </a:spcAft>
              <a:buClr>
                <a:schemeClr val="dk1"/>
              </a:buClr>
              <a:buSzPct val="35521"/>
              <a:buFont typeface="Arial"/>
              <a:buNone/>
            </a:pPr>
            <a:r>
              <a:t/>
            </a:r>
            <a:endParaRPr b="1" sz="3096">
              <a:solidFill>
                <a:schemeClr val="dk1"/>
              </a:solidFill>
            </a:endParaRPr>
          </a:p>
          <a:p>
            <a:pPr indent="0" lvl="0" marL="0" marR="0" rtl="0" algn="ctr">
              <a:lnSpc>
                <a:spcPct val="100000"/>
              </a:lnSpc>
              <a:spcBef>
                <a:spcPts val="0"/>
              </a:spcBef>
              <a:spcAft>
                <a:spcPts val="0"/>
              </a:spcAft>
              <a:buClr>
                <a:schemeClr val="dk1"/>
              </a:buClr>
              <a:buSzPct val="35521"/>
              <a:buFont typeface="Arial"/>
              <a:buNone/>
            </a:pPr>
            <a:r>
              <a:t/>
            </a:r>
            <a:endParaRPr b="1" sz="3096">
              <a:solidFill>
                <a:schemeClr val="dk1"/>
              </a:solidFill>
            </a:endParaRPr>
          </a:p>
          <a:p>
            <a:pPr indent="0" lvl="0" marL="0" marR="0" rtl="0" algn="ctr">
              <a:lnSpc>
                <a:spcPct val="100000"/>
              </a:lnSpc>
              <a:spcBef>
                <a:spcPts val="0"/>
              </a:spcBef>
              <a:spcAft>
                <a:spcPts val="0"/>
              </a:spcAft>
              <a:buClr>
                <a:schemeClr val="dk1"/>
              </a:buClr>
              <a:buSzPct val="35521"/>
              <a:buFont typeface="Arial"/>
              <a:buNone/>
            </a:pPr>
            <a:r>
              <a:t/>
            </a:r>
            <a:endParaRPr b="1" sz="3096">
              <a:solidFill>
                <a:schemeClr val="dk1"/>
              </a:solidFill>
            </a:endParaRPr>
          </a:p>
          <a:p>
            <a:pPr indent="457200" lvl="0" marL="3200400" rtl="0" algn="l">
              <a:lnSpc>
                <a:spcPct val="115000"/>
              </a:lnSpc>
              <a:spcBef>
                <a:spcPts val="0"/>
              </a:spcBef>
              <a:spcAft>
                <a:spcPts val="1200"/>
              </a:spcAft>
              <a:buSzPct val="34089"/>
              <a:buNone/>
            </a:pPr>
            <a:r>
              <a:t/>
            </a:r>
            <a:endParaRPr b="1" sz="9600"/>
          </a:p>
        </p:txBody>
      </p:sp>
      <p:sp>
        <p:nvSpPr>
          <p:cNvPr id="200" name="Google Shape;200;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lt1"/>
                </a:solidFill>
              </a:rPr>
              <a:t>‹#›</a:t>
            </a:fld>
            <a:endParaRPr b="1" sz="1200">
              <a:solidFill>
                <a:schemeClr val="lt1"/>
              </a:solidFill>
            </a:endParaRPr>
          </a:p>
        </p:txBody>
      </p:sp>
      <p:pic>
        <p:nvPicPr>
          <p:cNvPr id="201" name="Google Shape;201;p24"/>
          <p:cNvPicPr preferRelativeResize="0"/>
          <p:nvPr/>
        </p:nvPicPr>
        <p:blipFill>
          <a:blip r:embed="rId3">
            <a:alphaModFix/>
          </a:blip>
          <a:stretch>
            <a:fillRect/>
          </a:stretch>
        </p:blipFill>
        <p:spPr>
          <a:xfrm>
            <a:off x="3433512" y="2275825"/>
            <a:ext cx="2276974" cy="22769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68" name="Shape 68"/>
        <p:cNvGrpSpPr/>
        <p:nvPr/>
      </p:nvGrpSpPr>
      <p:grpSpPr>
        <a:xfrm>
          <a:off x="0" y="0"/>
          <a:ext cx="0" cy="0"/>
          <a:chOff x="0" y="0"/>
          <a:chExt cx="0" cy="0"/>
        </a:xfrm>
      </p:grpSpPr>
      <p:sp>
        <p:nvSpPr>
          <p:cNvPr id="69" name="Google Shape;69;g22b6e8c1aef_3_0"/>
          <p:cNvSpPr txBox="1"/>
          <p:nvPr>
            <p:ph type="title"/>
          </p:nvPr>
        </p:nvSpPr>
        <p:spPr>
          <a:xfrm>
            <a:off x="0" y="0"/>
            <a:ext cx="9144000" cy="691200"/>
          </a:xfrm>
          <a:prstGeom prst="rect">
            <a:avLst/>
          </a:prstGeom>
          <a:solidFill>
            <a:srgbClr val="00274C"/>
          </a:solidFill>
          <a:ln>
            <a:noFill/>
          </a:ln>
        </p:spPr>
        <p:txBody>
          <a:bodyPr anchorCtr="0" anchor="t" bIns="91425" lIns="91425" spcFirstLastPara="1" rIns="91425" wrap="square" tIns="91425">
            <a:normAutofit/>
          </a:bodyPr>
          <a:lstStyle/>
          <a:p>
            <a:pPr indent="0" lvl="0" marL="0" rtl="0" algn="ctr">
              <a:lnSpc>
                <a:spcPct val="100000"/>
              </a:lnSpc>
              <a:spcBef>
                <a:spcPts val="0"/>
              </a:spcBef>
              <a:spcAft>
                <a:spcPts val="0"/>
              </a:spcAft>
              <a:buSzPts val="2800"/>
              <a:buNone/>
            </a:pPr>
            <a:r>
              <a:rPr b="1" lang="en">
                <a:solidFill>
                  <a:schemeClr val="lt1"/>
                </a:solidFill>
              </a:rPr>
              <a:t>Agenda (Cont…)</a:t>
            </a:r>
            <a:endParaRPr b="1">
              <a:solidFill>
                <a:schemeClr val="lt1"/>
              </a:solidFill>
            </a:endParaRPr>
          </a:p>
        </p:txBody>
      </p:sp>
      <p:sp>
        <p:nvSpPr>
          <p:cNvPr id="70" name="Google Shape;70;g22b6e8c1aef_3_0"/>
          <p:cNvSpPr txBox="1"/>
          <p:nvPr>
            <p:ph idx="1" type="body"/>
          </p:nvPr>
        </p:nvSpPr>
        <p:spPr>
          <a:xfrm>
            <a:off x="311700" y="835950"/>
            <a:ext cx="8520600" cy="4146900"/>
          </a:xfrm>
          <a:prstGeom prst="rect">
            <a:avLst/>
          </a:prstGeom>
          <a:noFill/>
          <a:ln>
            <a:noFill/>
          </a:ln>
        </p:spPr>
        <p:txBody>
          <a:bodyPr anchorCtr="0" anchor="t" bIns="91425" lIns="91425" spcFirstLastPara="1" rIns="91425" wrap="square" tIns="91425">
            <a:normAutofit/>
          </a:bodyPr>
          <a:lstStyle/>
          <a:p>
            <a:pPr indent="-304800" lvl="1" marL="914400" rtl="0" algn="l">
              <a:lnSpc>
                <a:spcPct val="100000"/>
              </a:lnSpc>
              <a:spcBef>
                <a:spcPts val="0"/>
              </a:spcBef>
              <a:spcAft>
                <a:spcPts val="0"/>
              </a:spcAft>
              <a:buClr>
                <a:schemeClr val="dk1"/>
              </a:buClr>
              <a:buSzPts val="1200"/>
              <a:buFont typeface="Courier New"/>
              <a:buChar char="○"/>
            </a:pPr>
            <a:r>
              <a:rPr lang="en" sz="1200">
                <a:solidFill>
                  <a:schemeClr val="dk1"/>
                </a:solidFill>
              </a:rPr>
              <a:t>Positions unable to hire</a:t>
            </a:r>
            <a:endParaRPr sz="1200">
              <a:solidFill>
                <a:schemeClr val="dk1"/>
              </a:solidFill>
            </a:endParaRPr>
          </a:p>
          <a:p>
            <a:pPr indent="-304800" lvl="1" marL="914400" rtl="0" algn="l">
              <a:lnSpc>
                <a:spcPct val="100000"/>
              </a:lnSpc>
              <a:spcBef>
                <a:spcPts val="0"/>
              </a:spcBef>
              <a:spcAft>
                <a:spcPts val="0"/>
              </a:spcAft>
              <a:buClr>
                <a:schemeClr val="dk1"/>
              </a:buClr>
              <a:buSzPts val="1200"/>
              <a:buFont typeface="Courier New"/>
              <a:buChar char="○"/>
            </a:pPr>
            <a:r>
              <a:rPr lang="en" sz="1200">
                <a:solidFill>
                  <a:schemeClr val="dk1"/>
                </a:solidFill>
              </a:rPr>
              <a:t>Federal ESSER Grant funds spent on district needs</a:t>
            </a:r>
            <a:endParaRPr sz="1200">
              <a:solidFill>
                <a:schemeClr val="dk1"/>
              </a:solidFill>
            </a:endParaRPr>
          </a:p>
          <a:p>
            <a:pPr indent="-304800" lvl="1" marL="914400" rtl="0" algn="l">
              <a:lnSpc>
                <a:spcPct val="100000"/>
              </a:lnSpc>
              <a:spcBef>
                <a:spcPts val="0"/>
              </a:spcBef>
              <a:spcAft>
                <a:spcPts val="0"/>
              </a:spcAft>
              <a:buClr>
                <a:schemeClr val="dk1"/>
              </a:buClr>
              <a:buSzPts val="1200"/>
              <a:buFont typeface="Courier New"/>
              <a:buChar char="○"/>
            </a:pPr>
            <a:r>
              <a:rPr lang="en" sz="1200">
                <a:solidFill>
                  <a:schemeClr val="dk1"/>
                </a:solidFill>
              </a:rPr>
              <a:t>Unplanned for grants written (2020-2023) used to supplement district expenses.</a:t>
            </a:r>
            <a:endParaRPr sz="1200">
              <a:solidFill>
                <a:schemeClr val="dk1"/>
              </a:solidFill>
            </a:endParaRPr>
          </a:p>
          <a:p>
            <a:pPr indent="-304800" lvl="0" marL="457200" rtl="0" algn="l">
              <a:lnSpc>
                <a:spcPct val="100000"/>
              </a:lnSpc>
              <a:spcBef>
                <a:spcPts val="0"/>
              </a:spcBef>
              <a:spcAft>
                <a:spcPts val="0"/>
              </a:spcAft>
              <a:buClr>
                <a:schemeClr val="dk1"/>
              </a:buClr>
              <a:buSzPts val="1200"/>
              <a:buFont typeface="Courier New"/>
              <a:buChar char="●"/>
            </a:pPr>
            <a:r>
              <a:rPr lang="en" sz="1200">
                <a:solidFill>
                  <a:schemeClr val="dk1"/>
                </a:solidFill>
              </a:rPr>
              <a:t>Why?</a:t>
            </a:r>
            <a:endParaRPr sz="1200">
              <a:solidFill>
                <a:schemeClr val="dk1"/>
              </a:solidFill>
            </a:endParaRPr>
          </a:p>
          <a:p>
            <a:pPr indent="-304800" lvl="1" marL="914400" rtl="0" algn="l">
              <a:lnSpc>
                <a:spcPct val="100000"/>
              </a:lnSpc>
              <a:spcBef>
                <a:spcPts val="0"/>
              </a:spcBef>
              <a:spcAft>
                <a:spcPts val="0"/>
              </a:spcAft>
              <a:buClr>
                <a:schemeClr val="dk1"/>
              </a:buClr>
              <a:buSzPts val="1200"/>
              <a:buFont typeface="Courier New"/>
              <a:buChar char="○"/>
            </a:pPr>
            <a:r>
              <a:rPr lang="en" sz="1200">
                <a:solidFill>
                  <a:schemeClr val="dk1"/>
                </a:solidFill>
              </a:rPr>
              <a:t>State maximum balance forward allowed under Maine law moving from 10% to 5% by the end of 2025.</a:t>
            </a:r>
            <a:endParaRPr sz="1200">
              <a:solidFill>
                <a:schemeClr val="dk1"/>
              </a:solidFill>
            </a:endParaRPr>
          </a:p>
          <a:p>
            <a:pPr indent="0" lvl="0" marL="457200" marR="161925" rtl="0" algn="l">
              <a:spcBef>
                <a:spcPts val="0"/>
              </a:spcBef>
              <a:spcAft>
                <a:spcPts val="0"/>
              </a:spcAft>
              <a:buNone/>
            </a:pPr>
            <a:r>
              <a:t/>
            </a:r>
            <a:endParaRPr b="1" sz="1400">
              <a:solidFill>
                <a:schemeClr val="dk1"/>
              </a:solidFill>
            </a:endParaRPr>
          </a:p>
          <a:p>
            <a:pPr indent="0" lvl="0" marL="457200" marR="161925" rtl="0" algn="l">
              <a:lnSpc>
                <a:spcPct val="100000"/>
              </a:lnSpc>
              <a:spcBef>
                <a:spcPts val="0"/>
              </a:spcBef>
              <a:spcAft>
                <a:spcPts val="0"/>
              </a:spcAft>
              <a:buNone/>
            </a:pPr>
            <a:r>
              <a:t/>
            </a:r>
            <a:endParaRPr b="1" sz="1200">
              <a:solidFill>
                <a:schemeClr val="dk1"/>
              </a:solidFill>
            </a:endParaRPr>
          </a:p>
          <a:p>
            <a:pPr indent="0" lvl="0" marL="0" marR="161925" rtl="0" algn="l">
              <a:lnSpc>
                <a:spcPct val="100000"/>
              </a:lnSpc>
              <a:spcBef>
                <a:spcPts val="0"/>
              </a:spcBef>
              <a:spcAft>
                <a:spcPts val="0"/>
              </a:spcAft>
              <a:buNone/>
            </a:pPr>
            <a:r>
              <a:rPr b="1" lang="en" sz="1400">
                <a:solidFill>
                  <a:schemeClr val="dk1"/>
                </a:solidFill>
              </a:rPr>
              <a:t>PRESENTATION: </a:t>
            </a:r>
            <a:r>
              <a:rPr lang="en" sz="1200">
                <a:solidFill>
                  <a:schemeClr val="dk1"/>
                </a:solidFill>
              </a:rPr>
              <a:t>Will now focus on Warrant Article Cost Centers</a:t>
            </a:r>
            <a:endParaRPr sz="1200">
              <a:solidFill>
                <a:schemeClr val="dk1"/>
              </a:solidFill>
            </a:endParaRPr>
          </a:p>
          <a:p>
            <a:pPr indent="0" lvl="0" marL="457200" marR="161925" rtl="0" algn="l">
              <a:spcBef>
                <a:spcPts val="0"/>
              </a:spcBef>
              <a:spcAft>
                <a:spcPts val="0"/>
              </a:spcAft>
              <a:buNone/>
            </a:pPr>
            <a:r>
              <a:t/>
            </a:r>
            <a:endParaRPr b="1" sz="1200" u="sng">
              <a:solidFill>
                <a:schemeClr val="dk1"/>
              </a:solidFill>
            </a:endParaRPr>
          </a:p>
          <a:p>
            <a:pPr indent="-304800" lvl="0" marL="457200" marR="161925" rtl="0" algn="l">
              <a:spcBef>
                <a:spcPts val="0"/>
              </a:spcBef>
              <a:spcAft>
                <a:spcPts val="0"/>
              </a:spcAft>
              <a:buClr>
                <a:schemeClr val="dk1"/>
              </a:buClr>
              <a:buSzPts val="1200"/>
              <a:buChar char="●"/>
            </a:pPr>
            <a:r>
              <a:rPr b="1" lang="en" sz="1200" u="sng">
                <a:solidFill>
                  <a:schemeClr val="dk1"/>
                </a:solidFill>
              </a:rPr>
              <a:t>Reminder this budget is still in draft form and subject to adjustments as may be suggested by the board  </a:t>
            </a:r>
            <a:endParaRPr b="1" sz="1200" u="sng">
              <a:solidFill>
                <a:schemeClr val="dk1"/>
              </a:solidFill>
            </a:endParaRPr>
          </a:p>
          <a:p>
            <a:pPr indent="0" lvl="0" marL="457200" marR="161925" rtl="0" algn="l">
              <a:spcBef>
                <a:spcPts val="0"/>
              </a:spcBef>
              <a:spcAft>
                <a:spcPts val="0"/>
              </a:spcAft>
              <a:buNone/>
            </a:pPr>
            <a:r>
              <a:t/>
            </a:r>
            <a:endParaRPr b="1" sz="1200">
              <a:solidFill>
                <a:schemeClr val="dk1"/>
              </a:solidFill>
            </a:endParaRPr>
          </a:p>
          <a:p>
            <a:pPr indent="-304800" lvl="0" marL="457200" marR="161925" rtl="0" algn="l">
              <a:spcBef>
                <a:spcPts val="0"/>
              </a:spcBef>
              <a:spcAft>
                <a:spcPts val="0"/>
              </a:spcAft>
              <a:buClr>
                <a:schemeClr val="dk1"/>
              </a:buClr>
              <a:buSzPts val="1200"/>
              <a:buChar char="●"/>
            </a:pPr>
            <a:r>
              <a:rPr b="1" lang="en" sz="1200">
                <a:solidFill>
                  <a:schemeClr val="dk1"/>
                </a:solidFill>
              </a:rPr>
              <a:t>Proposal’s “Funding” is based upon: </a:t>
            </a:r>
            <a:endParaRPr b="1" sz="1200">
              <a:solidFill>
                <a:schemeClr val="dk1"/>
              </a:solidFill>
            </a:endParaRPr>
          </a:p>
          <a:p>
            <a:pPr indent="-304800" lvl="1" marL="914400" marR="161925" rtl="0" algn="l">
              <a:spcBef>
                <a:spcPts val="0"/>
              </a:spcBef>
              <a:spcAft>
                <a:spcPts val="0"/>
              </a:spcAft>
              <a:buClr>
                <a:schemeClr val="dk1"/>
              </a:buClr>
              <a:buSzPts val="1200"/>
              <a:buChar char="○"/>
            </a:pPr>
            <a:r>
              <a:rPr lang="en" sz="1200" u="sng">
                <a:solidFill>
                  <a:srgbClr val="1155CC"/>
                </a:solidFill>
                <a:hlinkClick r:id="rId3">
                  <a:extLst>
                    <a:ext uri="{A12FA001-AC4F-418D-AE19-62706E023703}">
                      <ahyp:hlinkClr val="tx"/>
                    </a:ext>
                  </a:extLst>
                </a:hlinkClick>
              </a:rPr>
              <a:t>Present Ed 279 </a:t>
            </a:r>
            <a:r>
              <a:rPr lang="en" sz="1200">
                <a:solidFill>
                  <a:schemeClr val="dk1"/>
                </a:solidFill>
              </a:rPr>
              <a:t>Funding from Maine DOE - January 17, 2024 </a:t>
            </a:r>
            <a:endParaRPr sz="1200">
              <a:solidFill>
                <a:schemeClr val="dk1"/>
              </a:solidFill>
            </a:endParaRPr>
          </a:p>
          <a:p>
            <a:pPr indent="-304800" lvl="2" marL="1371600" marR="161925" rtl="0" algn="l">
              <a:spcBef>
                <a:spcPts val="0"/>
              </a:spcBef>
              <a:spcAft>
                <a:spcPts val="0"/>
              </a:spcAft>
              <a:buClr>
                <a:schemeClr val="dk1"/>
              </a:buClr>
              <a:buSzPts val="1200"/>
              <a:buChar char="■"/>
            </a:pPr>
            <a:r>
              <a:rPr lang="en" sz="1200">
                <a:solidFill>
                  <a:schemeClr val="dk1"/>
                </a:solidFill>
              </a:rPr>
              <a:t>50.1% of our funding comes from the state of Maine </a:t>
            </a:r>
            <a:endParaRPr sz="1200">
              <a:solidFill>
                <a:schemeClr val="dk1"/>
              </a:solidFill>
            </a:endParaRPr>
          </a:p>
          <a:p>
            <a:pPr indent="-304800" lvl="2" marL="1371600" marR="161925" rtl="0" algn="l">
              <a:spcBef>
                <a:spcPts val="0"/>
              </a:spcBef>
              <a:spcAft>
                <a:spcPts val="0"/>
              </a:spcAft>
              <a:buClr>
                <a:schemeClr val="dk1"/>
              </a:buClr>
              <a:buSzPts val="1200"/>
              <a:buChar char="■"/>
            </a:pPr>
            <a:r>
              <a:rPr lang="en" sz="1200">
                <a:solidFill>
                  <a:schemeClr val="dk1"/>
                </a:solidFill>
              </a:rPr>
              <a:t>33.1% will come from our local community taxes </a:t>
            </a:r>
            <a:endParaRPr sz="1200">
              <a:solidFill>
                <a:schemeClr val="dk1"/>
              </a:solidFill>
            </a:endParaRPr>
          </a:p>
          <a:p>
            <a:pPr indent="-304800" lvl="2" marL="1371600" marR="161925" rtl="0" algn="l">
              <a:spcBef>
                <a:spcPts val="0"/>
              </a:spcBef>
              <a:spcAft>
                <a:spcPts val="0"/>
              </a:spcAft>
              <a:buClr>
                <a:schemeClr val="dk1"/>
              </a:buClr>
              <a:buSzPts val="1200"/>
              <a:buChar char="■"/>
            </a:pPr>
            <a:r>
              <a:rPr lang="en" sz="1200">
                <a:solidFill>
                  <a:schemeClr val="dk1"/>
                </a:solidFill>
              </a:rPr>
              <a:t>Foster Tech Center receiving 100% of their funding from the state</a:t>
            </a:r>
            <a:endParaRPr sz="1200">
              <a:solidFill>
                <a:schemeClr val="dk1"/>
              </a:solidFill>
            </a:endParaRPr>
          </a:p>
          <a:p>
            <a:pPr indent="-304800" lvl="2" marL="1371600" marR="161925" rtl="0" algn="l">
              <a:spcBef>
                <a:spcPts val="0"/>
              </a:spcBef>
              <a:spcAft>
                <a:spcPts val="0"/>
              </a:spcAft>
              <a:buClr>
                <a:schemeClr val="dk1"/>
              </a:buClr>
              <a:buSzPts val="1200"/>
              <a:buChar char="■"/>
            </a:pPr>
            <a:r>
              <a:rPr lang="en" sz="1200">
                <a:solidFill>
                  <a:schemeClr val="dk1"/>
                </a:solidFill>
              </a:rPr>
              <a:t>Available Balance Forward Funds use 2024-2027. </a:t>
            </a:r>
            <a:endParaRPr sz="1200">
              <a:solidFill>
                <a:schemeClr val="dk1"/>
              </a:solidFill>
            </a:endParaRPr>
          </a:p>
          <a:p>
            <a:pPr indent="0" lvl="0" marL="457200" marR="161925" rtl="0" algn="l">
              <a:spcBef>
                <a:spcPts val="0"/>
              </a:spcBef>
              <a:spcAft>
                <a:spcPts val="0"/>
              </a:spcAft>
              <a:buNone/>
            </a:pPr>
            <a:r>
              <a:t/>
            </a:r>
            <a:endParaRPr b="1" sz="1200">
              <a:solidFill>
                <a:schemeClr val="dk1"/>
              </a:solidFill>
            </a:endParaRPr>
          </a:p>
        </p:txBody>
      </p:sp>
      <p:sp>
        <p:nvSpPr>
          <p:cNvPr id="71" name="Google Shape;71;g22b6e8c1aef_3_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dk1"/>
                </a:solidFill>
              </a:rPr>
              <a:t>‹#›</a:t>
            </a:fld>
            <a:endParaRPr b="1" sz="12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75" name="Shape 75"/>
        <p:cNvGrpSpPr/>
        <p:nvPr/>
      </p:nvGrpSpPr>
      <p:grpSpPr>
        <a:xfrm>
          <a:off x="0" y="0"/>
          <a:ext cx="0" cy="0"/>
          <a:chOff x="0" y="0"/>
          <a:chExt cx="0" cy="0"/>
        </a:xfrm>
      </p:grpSpPr>
      <p:sp>
        <p:nvSpPr>
          <p:cNvPr id="76" name="Google Shape;76;g26e568bdc83_0_10"/>
          <p:cNvSpPr txBox="1"/>
          <p:nvPr>
            <p:ph type="title"/>
          </p:nvPr>
        </p:nvSpPr>
        <p:spPr>
          <a:xfrm>
            <a:off x="0" y="0"/>
            <a:ext cx="9144000" cy="691200"/>
          </a:xfrm>
          <a:prstGeom prst="rect">
            <a:avLst/>
          </a:prstGeom>
          <a:solidFill>
            <a:srgbClr val="00274C"/>
          </a:solidFill>
          <a:ln>
            <a:noFill/>
          </a:ln>
        </p:spPr>
        <p:txBody>
          <a:bodyPr anchorCtr="0" anchor="t" bIns="91425" lIns="91425" spcFirstLastPara="1" rIns="91425" wrap="square" tIns="91425">
            <a:normAutofit/>
          </a:bodyPr>
          <a:lstStyle/>
          <a:p>
            <a:pPr indent="0" lvl="0" marL="0" marR="161925" rtl="0" algn="ctr">
              <a:lnSpc>
                <a:spcPct val="115000"/>
              </a:lnSpc>
              <a:spcBef>
                <a:spcPts val="0"/>
              </a:spcBef>
              <a:spcAft>
                <a:spcPts val="0"/>
              </a:spcAft>
              <a:buClr>
                <a:schemeClr val="dk1"/>
              </a:buClr>
              <a:buSzPts val="1100"/>
              <a:buFont typeface="Arial"/>
              <a:buNone/>
            </a:pPr>
            <a:r>
              <a:rPr b="1" lang="en" sz="2400">
                <a:solidFill>
                  <a:schemeClr val="lt1"/>
                </a:solidFill>
              </a:rPr>
              <a:t>Proposed Overall FY 25 Budget Tax Increase</a:t>
            </a:r>
            <a:endParaRPr b="1">
              <a:solidFill>
                <a:schemeClr val="lt1"/>
              </a:solidFill>
            </a:endParaRPr>
          </a:p>
        </p:txBody>
      </p:sp>
      <p:sp>
        <p:nvSpPr>
          <p:cNvPr id="77" name="Google Shape;77;g26e568bdc83_0_10"/>
          <p:cNvSpPr txBox="1"/>
          <p:nvPr>
            <p:ph idx="1" type="body"/>
          </p:nvPr>
        </p:nvSpPr>
        <p:spPr>
          <a:xfrm>
            <a:off x="311700" y="835950"/>
            <a:ext cx="8520600" cy="4146900"/>
          </a:xfrm>
          <a:prstGeom prst="rect">
            <a:avLst/>
          </a:prstGeom>
          <a:noFill/>
          <a:ln>
            <a:noFill/>
          </a:ln>
        </p:spPr>
        <p:txBody>
          <a:bodyPr anchorCtr="0" anchor="t" bIns="91425" lIns="91425" spcFirstLastPara="1" rIns="91425" wrap="square" tIns="91425">
            <a:normAutofit/>
          </a:bodyPr>
          <a:lstStyle/>
          <a:p>
            <a:pPr indent="0" lvl="0" marL="457200" rtl="0" algn="l">
              <a:lnSpc>
                <a:spcPct val="115000"/>
              </a:lnSpc>
              <a:spcBef>
                <a:spcPts val="0"/>
              </a:spcBef>
              <a:spcAft>
                <a:spcPts val="0"/>
              </a:spcAft>
              <a:buSzPts val="1800"/>
              <a:buNone/>
            </a:pPr>
            <a:r>
              <a:t/>
            </a:r>
            <a:endParaRPr>
              <a:solidFill>
                <a:schemeClr val="dk1"/>
              </a:solidFill>
            </a:endParaRPr>
          </a:p>
          <a:p>
            <a:pPr indent="0" lvl="0" marL="457200" marR="161925" rtl="0" algn="ctr">
              <a:spcBef>
                <a:spcPts val="0"/>
              </a:spcBef>
              <a:spcAft>
                <a:spcPts val="0"/>
              </a:spcAft>
              <a:buNone/>
            </a:pPr>
            <a:r>
              <a:rPr b="1" lang="en" sz="2500">
                <a:solidFill>
                  <a:schemeClr val="dk1"/>
                </a:solidFill>
              </a:rPr>
              <a:t>4.45%</a:t>
            </a:r>
            <a:endParaRPr b="1" sz="2500">
              <a:solidFill>
                <a:schemeClr val="dk1"/>
              </a:solidFill>
            </a:endParaRPr>
          </a:p>
          <a:p>
            <a:pPr indent="0" lvl="0" marL="457200" marR="161925" rtl="0" algn="ctr">
              <a:spcBef>
                <a:spcPts val="0"/>
              </a:spcBef>
              <a:spcAft>
                <a:spcPts val="0"/>
              </a:spcAft>
              <a:buNone/>
            </a:pPr>
            <a:r>
              <a:t/>
            </a:r>
            <a:endParaRPr b="1" sz="2500">
              <a:solidFill>
                <a:schemeClr val="dk1"/>
              </a:solidFill>
            </a:endParaRPr>
          </a:p>
          <a:p>
            <a:pPr indent="0" lvl="0" marL="457200" marR="161925" rtl="0" algn="ctr">
              <a:spcBef>
                <a:spcPts val="0"/>
              </a:spcBef>
              <a:spcAft>
                <a:spcPts val="0"/>
              </a:spcAft>
              <a:buNone/>
            </a:pPr>
            <a:r>
              <a:t/>
            </a:r>
            <a:endParaRPr b="1" sz="2500">
              <a:solidFill>
                <a:schemeClr val="dk1"/>
              </a:solidFill>
            </a:endParaRPr>
          </a:p>
          <a:p>
            <a:pPr indent="0" lvl="0" marL="457200" marR="161925" rtl="0" algn="ctr">
              <a:spcBef>
                <a:spcPts val="0"/>
              </a:spcBef>
              <a:spcAft>
                <a:spcPts val="0"/>
              </a:spcAft>
              <a:buNone/>
            </a:pPr>
            <a:r>
              <a:t/>
            </a:r>
            <a:endParaRPr b="1" sz="2500">
              <a:solidFill>
                <a:schemeClr val="dk1"/>
              </a:solidFill>
            </a:endParaRPr>
          </a:p>
          <a:p>
            <a:pPr indent="0" lvl="0" marL="457200" marR="161925" rtl="0" algn="ctr">
              <a:spcBef>
                <a:spcPts val="0"/>
              </a:spcBef>
              <a:spcAft>
                <a:spcPts val="0"/>
              </a:spcAft>
              <a:buNone/>
            </a:pPr>
            <a:r>
              <a:t/>
            </a:r>
            <a:endParaRPr b="1" sz="2500">
              <a:solidFill>
                <a:schemeClr val="dk1"/>
              </a:solidFill>
            </a:endParaRPr>
          </a:p>
          <a:p>
            <a:pPr indent="0" lvl="0" marL="457200" marR="161925" rtl="0" algn="ctr">
              <a:spcBef>
                <a:spcPts val="0"/>
              </a:spcBef>
              <a:spcAft>
                <a:spcPts val="0"/>
              </a:spcAft>
              <a:buNone/>
            </a:pPr>
            <a:r>
              <a:t/>
            </a:r>
            <a:endParaRPr b="1" sz="2500">
              <a:solidFill>
                <a:schemeClr val="dk1"/>
              </a:solidFill>
            </a:endParaRPr>
          </a:p>
        </p:txBody>
      </p:sp>
      <p:sp>
        <p:nvSpPr>
          <p:cNvPr id="78" name="Google Shape;78;g26e568bdc83_0_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dk1"/>
                </a:solidFill>
              </a:rPr>
              <a:t>‹#›</a:t>
            </a:fld>
            <a:endParaRPr b="1" sz="1200">
              <a:solidFill>
                <a:schemeClr val="dk1"/>
              </a:solidFill>
            </a:endParaRPr>
          </a:p>
        </p:txBody>
      </p:sp>
      <p:graphicFrame>
        <p:nvGraphicFramePr>
          <p:cNvPr id="79" name="Google Shape;79;g26e568bdc83_0_10"/>
          <p:cNvGraphicFramePr/>
          <p:nvPr/>
        </p:nvGraphicFramePr>
        <p:xfrm>
          <a:off x="136250" y="3298400"/>
          <a:ext cx="3000000" cy="3000000"/>
        </p:xfrm>
        <a:graphic>
          <a:graphicData uri="http://schemas.openxmlformats.org/drawingml/2006/table">
            <a:tbl>
              <a:tblPr>
                <a:noFill/>
                <a:tableStyleId>{480BEB43-06CB-4221-8FFF-E31ADBF60372}</a:tableStyleId>
              </a:tblPr>
              <a:tblGrid>
                <a:gridCol w="944450"/>
                <a:gridCol w="938075"/>
                <a:gridCol w="778925"/>
                <a:gridCol w="887150"/>
                <a:gridCol w="887150"/>
                <a:gridCol w="887150"/>
                <a:gridCol w="887150"/>
                <a:gridCol w="887150"/>
                <a:gridCol w="887150"/>
                <a:gridCol w="887150"/>
              </a:tblGrid>
              <a:tr h="381000">
                <a:tc>
                  <a:txBody>
                    <a:bodyPr/>
                    <a:lstStyle/>
                    <a:p>
                      <a:pPr indent="0" lvl="0" marL="0" rtl="0" algn="ctr">
                        <a:spcBef>
                          <a:spcPts val="0"/>
                        </a:spcBef>
                        <a:spcAft>
                          <a:spcPts val="0"/>
                        </a:spcAft>
                        <a:buNone/>
                      </a:pPr>
                      <a:r>
                        <a:rPr b="1" lang="en" sz="1100"/>
                        <a:t>Chesterville</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100"/>
                        <a:t>Farmington</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100"/>
                        <a:t>Industry</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100"/>
                        <a:t>New Sharon</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100"/>
                        <a:t>New Vineyard</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100"/>
                        <a:t>Starks</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100"/>
                        <a:t>Temple</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100"/>
                        <a:t>Vienna</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100"/>
                        <a:t>Weld</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100"/>
                        <a:t>Wilton</a:t>
                      </a:r>
                      <a:endParaRPr b="1" sz="11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1200"/>
                        <a:t>4.92%</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4.57%</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4.76%</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1.78%</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1.75%</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3.84%</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1.28%</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3.35%</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9.11%</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3.38%</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1200"/>
                        <a:t>$53,862</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$230,146</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$49,403</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$20,004</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$15,318</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$21,911</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$6,445</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$26,105</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$61,104</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200"/>
                        <a:t>$95,425</a:t>
                      </a:r>
                      <a:endParaRPr sz="12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80" name="Google Shape;80;g26e568bdc83_0_10"/>
          <p:cNvSpPr txBox="1"/>
          <p:nvPr>
            <p:ph type="title"/>
          </p:nvPr>
        </p:nvSpPr>
        <p:spPr>
          <a:xfrm>
            <a:off x="0" y="2331613"/>
            <a:ext cx="9144000" cy="691200"/>
          </a:xfrm>
          <a:prstGeom prst="rect">
            <a:avLst/>
          </a:prstGeom>
          <a:solidFill>
            <a:srgbClr val="00274C"/>
          </a:solidFill>
          <a:ln>
            <a:noFill/>
          </a:ln>
        </p:spPr>
        <p:txBody>
          <a:bodyPr anchorCtr="0" anchor="t" bIns="91425" lIns="91425" spcFirstLastPara="1" rIns="91425" wrap="square" tIns="91425">
            <a:normAutofit/>
          </a:bodyPr>
          <a:lstStyle/>
          <a:p>
            <a:pPr indent="0" lvl="0" marL="0" marR="161925" rtl="0" algn="ctr">
              <a:lnSpc>
                <a:spcPct val="115000"/>
              </a:lnSpc>
              <a:spcBef>
                <a:spcPts val="0"/>
              </a:spcBef>
              <a:spcAft>
                <a:spcPts val="0"/>
              </a:spcAft>
              <a:buSzPts val="1100"/>
              <a:buNone/>
            </a:pPr>
            <a:r>
              <a:rPr b="1" lang="en" sz="2400">
                <a:solidFill>
                  <a:schemeClr val="lt1"/>
                </a:solidFill>
              </a:rPr>
              <a:t>Proposed FY25 Town Assessments</a:t>
            </a:r>
            <a:endParaRPr b="1">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84" name="Shape 84"/>
        <p:cNvGrpSpPr/>
        <p:nvPr/>
      </p:nvGrpSpPr>
      <p:grpSpPr>
        <a:xfrm>
          <a:off x="0" y="0"/>
          <a:ext cx="0" cy="0"/>
          <a:chOff x="0" y="0"/>
          <a:chExt cx="0" cy="0"/>
        </a:xfrm>
      </p:grpSpPr>
      <p:sp>
        <p:nvSpPr>
          <p:cNvPr id="85" name="Google Shape;85;g26e568bdc83_0_35"/>
          <p:cNvSpPr txBox="1"/>
          <p:nvPr>
            <p:ph type="title"/>
          </p:nvPr>
        </p:nvSpPr>
        <p:spPr>
          <a:xfrm>
            <a:off x="0" y="0"/>
            <a:ext cx="9144000" cy="691200"/>
          </a:xfrm>
          <a:prstGeom prst="rect">
            <a:avLst/>
          </a:prstGeom>
          <a:solidFill>
            <a:srgbClr val="00274C"/>
          </a:solidFill>
          <a:ln>
            <a:noFill/>
          </a:ln>
        </p:spPr>
        <p:txBody>
          <a:bodyPr anchorCtr="0" anchor="t" bIns="91425" lIns="91425" spcFirstLastPara="1" rIns="91425" wrap="square" tIns="91425">
            <a:normAutofit/>
          </a:bodyPr>
          <a:lstStyle/>
          <a:p>
            <a:pPr indent="0" lvl="0" marL="0" marR="161925" rtl="0" algn="ctr">
              <a:lnSpc>
                <a:spcPct val="115000"/>
              </a:lnSpc>
              <a:spcBef>
                <a:spcPts val="0"/>
              </a:spcBef>
              <a:spcAft>
                <a:spcPts val="0"/>
              </a:spcAft>
              <a:buClr>
                <a:schemeClr val="dk1"/>
              </a:buClr>
              <a:buSzPts val="1100"/>
              <a:buFont typeface="Arial"/>
              <a:buNone/>
            </a:pPr>
            <a:r>
              <a:rPr b="1" lang="en" sz="2400">
                <a:solidFill>
                  <a:schemeClr val="lt1"/>
                </a:solidFill>
              </a:rPr>
              <a:t>Proposed Increases w/Balance Forward Funding</a:t>
            </a:r>
            <a:endParaRPr b="1">
              <a:solidFill>
                <a:schemeClr val="lt1"/>
              </a:solidFill>
            </a:endParaRPr>
          </a:p>
        </p:txBody>
      </p:sp>
      <p:sp>
        <p:nvSpPr>
          <p:cNvPr id="86" name="Google Shape;86;g26e568bdc83_0_35"/>
          <p:cNvSpPr txBox="1"/>
          <p:nvPr>
            <p:ph idx="12" type="sldNum"/>
          </p:nvPr>
        </p:nvSpPr>
        <p:spPr>
          <a:xfrm>
            <a:off x="8595308" y="4809642"/>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a:solidFill>
                  <a:schemeClr val="dk1"/>
                </a:solidFill>
              </a:rPr>
              <a:t>‹#›</a:t>
            </a:fld>
            <a:endParaRPr b="1">
              <a:solidFill>
                <a:schemeClr val="dk1"/>
              </a:solidFill>
            </a:endParaRPr>
          </a:p>
        </p:txBody>
      </p:sp>
      <p:graphicFrame>
        <p:nvGraphicFramePr>
          <p:cNvPr id="87" name="Google Shape;87;g26e568bdc83_0_35"/>
          <p:cNvGraphicFramePr/>
          <p:nvPr/>
        </p:nvGraphicFramePr>
        <p:xfrm>
          <a:off x="206188" y="778600"/>
          <a:ext cx="3000000" cy="3000000"/>
        </p:xfrm>
        <a:graphic>
          <a:graphicData uri="http://schemas.openxmlformats.org/drawingml/2006/table">
            <a:tbl>
              <a:tblPr>
                <a:noFill/>
                <a:tableStyleId>{480BEB43-06CB-4221-8FFF-E31ADBF60372}</a:tableStyleId>
              </a:tblPr>
              <a:tblGrid>
                <a:gridCol w="2869075"/>
                <a:gridCol w="2869075"/>
                <a:gridCol w="2869075"/>
              </a:tblGrid>
              <a:tr h="279475">
                <a:tc gridSpan="3">
                  <a:txBody>
                    <a:bodyPr/>
                    <a:lstStyle/>
                    <a:p>
                      <a:pPr indent="0" lvl="0" marL="0" rtl="0" algn="ctr">
                        <a:lnSpc>
                          <a:spcPct val="115000"/>
                        </a:lnSpc>
                        <a:spcBef>
                          <a:spcPts val="0"/>
                        </a:spcBef>
                        <a:spcAft>
                          <a:spcPts val="0"/>
                        </a:spcAft>
                        <a:buNone/>
                      </a:pPr>
                      <a:r>
                        <a:rPr b="1" lang="en" sz="1200"/>
                        <a:t>Long Term Additions</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hMerge="1"/>
                <a:tc hMerge="1"/>
              </a:tr>
              <a:tr h="247225">
                <a:tc>
                  <a:txBody>
                    <a:bodyPr/>
                    <a:lstStyle/>
                    <a:p>
                      <a:pPr indent="0" lvl="0" marL="0" rtl="0" algn="l">
                        <a:spcBef>
                          <a:spcPts val="0"/>
                        </a:spcBef>
                        <a:spcAft>
                          <a:spcPts val="0"/>
                        </a:spcAft>
                        <a:buNone/>
                      </a:pPr>
                      <a:r>
                        <a:rPr lang="en" sz="1000"/>
                        <a:t>PreK at Mallett &amp; Cushing</a:t>
                      </a:r>
                      <a:endParaRPr sz="800"/>
                    </a:p>
                  </a:txBody>
                  <a:tcPr marT="25400" marB="25400" marR="25400" marL="25400" anchor="b">
                    <a:lnL cap="flat" cmpd="sng">
                      <a:solidFill>
                        <a:srgbClr val="000000"/>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ctr">
                        <a:spcBef>
                          <a:spcPts val="0"/>
                        </a:spcBef>
                        <a:spcAft>
                          <a:spcPts val="0"/>
                        </a:spcAft>
                        <a:buNone/>
                      </a:pPr>
                      <a:r>
                        <a:rPr lang="en" sz="1000"/>
                        <a:t>Full Time PreK (yr.1 fully paid)</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r">
                        <a:spcBef>
                          <a:spcPts val="0"/>
                        </a:spcBef>
                        <a:spcAft>
                          <a:spcPts val="0"/>
                        </a:spcAft>
                        <a:buNone/>
                      </a:pPr>
                      <a:r>
                        <a:rPr lang="en" sz="1000"/>
                        <a:t>$ 360,000.00</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r>
              <a:tr h="376200">
                <a:tc>
                  <a:txBody>
                    <a:bodyPr/>
                    <a:lstStyle/>
                    <a:p>
                      <a:pPr indent="0" lvl="0" marL="0" rtl="0" algn="l">
                        <a:spcBef>
                          <a:spcPts val="0"/>
                        </a:spcBef>
                        <a:spcAft>
                          <a:spcPts val="0"/>
                        </a:spcAft>
                        <a:buNone/>
                      </a:pPr>
                      <a:r>
                        <a:t/>
                      </a:r>
                      <a:endParaRPr sz="1000"/>
                    </a:p>
                  </a:txBody>
                  <a:tcPr marT="25400" marB="25400" marR="25400" marL="25400" anchor="b">
                    <a:lnL cap="flat" cmpd="sng">
                      <a:solidFill>
                        <a:srgbClr val="000000"/>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ctr">
                        <a:spcBef>
                          <a:spcPts val="0"/>
                        </a:spcBef>
                        <a:spcAft>
                          <a:spcPts val="0"/>
                        </a:spcAft>
                        <a:buNone/>
                      </a:pPr>
                      <a:r>
                        <a:rPr i="1" lang="en" sz="800"/>
                        <a:t>(Will add at the end of 3 year state average, new funding of approximately $350,000-$450,000)</a:t>
                      </a:r>
                      <a:endParaRPr i="1"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r">
                        <a:spcBef>
                          <a:spcPts val="0"/>
                        </a:spcBef>
                        <a:spcAft>
                          <a:spcPts val="0"/>
                        </a:spcAft>
                        <a:buNone/>
                      </a:pPr>
                      <a:r>
                        <a:t/>
                      </a:r>
                      <a:endParaRPr sz="1000"/>
                    </a:p>
                  </a:txBody>
                  <a:tcPr marT="25400" marB="25400" marR="25400" marL="25400" anchor="b">
                    <a:lnL cap="flat" cmpd="sng">
                      <a:solidFill>
                        <a:srgbClr val="CCCCCC"/>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r>
              <a:tr h="247225">
                <a:tc>
                  <a:txBody>
                    <a:bodyPr/>
                    <a:lstStyle/>
                    <a:p>
                      <a:pPr indent="0" lvl="0" marL="0" rtl="0" algn="l">
                        <a:spcBef>
                          <a:spcPts val="0"/>
                        </a:spcBef>
                        <a:spcAft>
                          <a:spcPts val="0"/>
                        </a:spcAft>
                        <a:buNone/>
                      </a:pPr>
                      <a:r>
                        <a:rPr lang="en" sz="1000"/>
                        <a:t>PreK-5 District Wide</a:t>
                      </a:r>
                      <a:endParaRPr sz="800"/>
                    </a:p>
                  </a:txBody>
                  <a:tcPr marT="25400" marB="25400" marR="25400" marL="25400" anchor="b">
                    <a:lnL cap="flat" cmpd="sng">
                      <a:solidFill>
                        <a:srgbClr val="000000"/>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ctr">
                        <a:spcBef>
                          <a:spcPts val="0"/>
                        </a:spcBef>
                        <a:spcAft>
                          <a:spcPts val="0"/>
                        </a:spcAft>
                        <a:buNone/>
                      </a:pPr>
                      <a:r>
                        <a:rPr lang="en" sz="1000"/>
                        <a:t>Family Engagement Coordinator</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r">
                        <a:spcBef>
                          <a:spcPts val="0"/>
                        </a:spcBef>
                        <a:spcAft>
                          <a:spcPts val="0"/>
                        </a:spcAft>
                        <a:buNone/>
                      </a:pPr>
                      <a:r>
                        <a:rPr lang="en" sz="1000"/>
                        <a:t>$ 100,000.00</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r>
              <a:tr h="247225">
                <a:tc>
                  <a:txBody>
                    <a:bodyPr/>
                    <a:lstStyle/>
                    <a:p>
                      <a:pPr indent="0" lvl="0" marL="0" rtl="0" algn="l">
                        <a:spcBef>
                          <a:spcPts val="0"/>
                        </a:spcBef>
                        <a:spcAft>
                          <a:spcPts val="0"/>
                        </a:spcAft>
                        <a:buNone/>
                      </a:pPr>
                      <a:r>
                        <a:rPr lang="en" sz="1000"/>
                        <a:t>Kindergarten Ed Techs at Mallett</a:t>
                      </a:r>
                      <a:endParaRPr sz="800"/>
                    </a:p>
                  </a:txBody>
                  <a:tcPr marT="25400" marB="25400" marR="25400" marL="25400" anchor="b">
                    <a:lnL cap="flat" cmpd="sng">
                      <a:solidFill>
                        <a:srgbClr val="000000"/>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ctr">
                        <a:spcBef>
                          <a:spcPts val="0"/>
                        </a:spcBef>
                        <a:spcAft>
                          <a:spcPts val="0"/>
                        </a:spcAft>
                        <a:buNone/>
                      </a:pPr>
                      <a:r>
                        <a:rPr lang="en" sz="1000"/>
                        <a:t>(3) - Ed Tech III Kindergarten</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r">
                        <a:spcBef>
                          <a:spcPts val="0"/>
                        </a:spcBef>
                        <a:spcAft>
                          <a:spcPts val="0"/>
                        </a:spcAft>
                        <a:buNone/>
                      </a:pPr>
                      <a:r>
                        <a:rPr lang="en" sz="1000"/>
                        <a:t>$ 135,000.00</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r>
              <a:tr h="247225">
                <a:tc>
                  <a:txBody>
                    <a:bodyPr/>
                    <a:lstStyle/>
                    <a:p>
                      <a:pPr indent="0" lvl="0" marL="0" rtl="0" algn="l">
                        <a:spcBef>
                          <a:spcPts val="0"/>
                        </a:spcBef>
                        <a:spcAft>
                          <a:spcPts val="0"/>
                        </a:spcAft>
                        <a:buNone/>
                      </a:pPr>
                      <a:r>
                        <a:rPr lang="en" sz="1000"/>
                        <a:t>Mt. Blue Middle School</a:t>
                      </a:r>
                      <a:endParaRPr sz="800"/>
                    </a:p>
                  </a:txBody>
                  <a:tcPr marT="25400" marB="25400" marR="25400" marL="25400" anchor="b">
                    <a:lnL cap="flat" cmpd="sng">
                      <a:solidFill>
                        <a:srgbClr val="000000"/>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ctr">
                        <a:spcBef>
                          <a:spcPts val="0"/>
                        </a:spcBef>
                        <a:spcAft>
                          <a:spcPts val="0"/>
                        </a:spcAft>
                        <a:buNone/>
                      </a:pPr>
                      <a:r>
                        <a:rPr lang="en" sz="1000"/>
                        <a:t>(1) Academic/Behavioral Interventionist</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r">
                        <a:spcBef>
                          <a:spcPts val="0"/>
                        </a:spcBef>
                        <a:spcAft>
                          <a:spcPts val="0"/>
                        </a:spcAft>
                        <a:buNone/>
                      </a:pPr>
                      <a:r>
                        <a:rPr lang="en" sz="1000"/>
                        <a:t>$ 75,000.00</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r>
              <a:tr h="263350">
                <a:tc>
                  <a:txBody>
                    <a:bodyPr/>
                    <a:lstStyle/>
                    <a:p>
                      <a:pPr indent="0" lvl="0" marL="0" rtl="0" algn="l">
                        <a:spcBef>
                          <a:spcPts val="0"/>
                        </a:spcBef>
                        <a:spcAft>
                          <a:spcPts val="0"/>
                        </a:spcAft>
                        <a:buNone/>
                      </a:pPr>
                      <a:r>
                        <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ctr">
                        <a:spcBef>
                          <a:spcPts val="0"/>
                        </a:spcBef>
                        <a:spcAft>
                          <a:spcPts val="0"/>
                        </a:spcAft>
                        <a:buNone/>
                      </a:pPr>
                      <a:r>
                        <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r">
                        <a:spcBef>
                          <a:spcPts val="0"/>
                        </a:spcBef>
                        <a:spcAft>
                          <a:spcPts val="0"/>
                        </a:spcAft>
                        <a:buNone/>
                      </a:pPr>
                      <a:r>
                        <a:rPr b="1" lang="en" sz="1100"/>
                        <a:t>$ 670,000.00</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r>
              <a:tr h="279475">
                <a:tc gridSpan="3">
                  <a:txBody>
                    <a:bodyPr/>
                    <a:lstStyle/>
                    <a:p>
                      <a:pPr indent="0" lvl="0" marL="0" rtl="0" algn="ctr">
                        <a:spcBef>
                          <a:spcPts val="0"/>
                        </a:spcBef>
                        <a:spcAft>
                          <a:spcPts val="0"/>
                        </a:spcAft>
                        <a:buNone/>
                      </a:pPr>
                      <a:r>
                        <a:rPr b="1" lang="en" sz="1200"/>
                        <a:t>One Year Positions to be Added to FY 25 Budget (BF 1 Year Only)</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hMerge="1"/>
                <a:tc hMerge="1"/>
              </a:tr>
              <a:tr h="247225">
                <a:tc>
                  <a:txBody>
                    <a:bodyPr/>
                    <a:lstStyle/>
                    <a:p>
                      <a:pPr indent="0" lvl="0" marL="0" rtl="0" algn="l">
                        <a:spcBef>
                          <a:spcPts val="0"/>
                        </a:spcBef>
                        <a:spcAft>
                          <a:spcPts val="0"/>
                        </a:spcAft>
                        <a:buNone/>
                      </a:pPr>
                      <a:r>
                        <a:rPr lang="en" sz="1000"/>
                        <a:t>AHS</a:t>
                      </a:r>
                      <a:endParaRPr sz="800"/>
                    </a:p>
                  </a:txBody>
                  <a:tcPr marT="25400" marB="25400" marR="25400" marL="25400" anchor="b">
                    <a:lnL cap="flat" cmpd="sng">
                      <a:solidFill>
                        <a:srgbClr val="000000"/>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ctr">
                        <a:spcBef>
                          <a:spcPts val="0"/>
                        </a:spcBef>
                        <a:spcAft>
                          <a:spcPts val="0"/>
                        </a:spcAft>
                        <a:buNone/>
                      </a:pPr>
                      <a:r>
                        <a:rPr lang="en" sz="1000"/>
                        <a:t>Grade 3 Teacher</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r">
                        <a:spcBef>
                          <a:spcPts val="0"/>
                        </a:spcBef>
                        <a:spcAft>
                          <a:spcPts val="0"/>
                        </a:spcAft>
                        <a:buNone/>
                      </a:pPr>
                      <a:r>
                        <a:rPr lang="en" sz="1000"/>
                        <a:t>$ 75,000.00</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r>
              <a:tr h="247225">
                <a:tc>
                  <a:txBody>
                    <a:bodyPr/>
                    <a:lstStyle/>
                    <a:p>
                      <a:pPr indent="0" lvl="0" marL="0" rtl="0" algn="l">
                        <a:spcBef>
                          <a:spcPts val="0"/>
                        </a:spcBef>
                        <a:spcAft>
                          <a:spcPts val="0"/>
                        </a:spcAft>
                        <a:buNone/>
                      </a:pPr>
                      <a:r>
                        <a:rPr lang="en" sz="1000"/>
                        <a:t>Cape Cod Hill School</a:t>
                      </a:r>
                      <a:endParaRPr sz="800"/>
                    </a:p>
                  </a:txBody>
                  <a:tcPr marT="25400" marB="25400" marR="25400" marL="25400" anchor="b">
                    <a:lnL cap="flat" cmpd="sng">
                      <a:solidFill>
                        <a:srgbClr val="000000"/>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ctr">
                        <a:spcBef>
                          <a:spcPts val="0"/>
                        </a:spcBef>
                        <a:spcAft>
                          <a:spcPts val="0"/>
                        </a:spcAft>
                        <a:buNone/>
                      </a:pPr>
                      <a:r>
                        <a:rPr lang="en" sz="1000"/>
                        <a:t>Grade 3-5 Teacher</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r">
                        <a:spcBef>
                          <a:spcPts val="0"/>
                        </a:spcBef>
                        <a:spcAft>
                          <a:spcPts val="0"/>
                        </a:spcAft>
                        <a:buNone/>
                      </a:pPr>
                      <a:r>
                        <a:rPr lang="en" sz="1000"/>
                        <a:t>$ 75,000.00</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r>
              <a:tr h="247225">
                <a:tc>
                  <a:txBody>
                    <a:bodyPr/>
                    <a:lstStyle/>
                    <a:p>
                      <a:pPr indent="0" lvl="0" marL="0" rtl="0" algn="l">
                        <a:spcBef>
                          <a:spcPts val="0"/>
                        </a:spcBef>
                        <a:spcAft>
                          <a:spcPts val="0"/>
                        </a:spcAft>
                        <a:buNone/>
                      </a:pPr>
                      <a:r>
                        <a:rPr lang="en" sz="1000"/>
                        <a:t>Mt. Blue High School</a:t>
                      </a:r>
                      <a:endParaRPr sz="800"/>
                    </a:p>
                  </a:txBody>
                  <a:tcPr marT="25400" marB="25400" marR="25400" marL="25400" anchor="b">
                    <a:lnL cap="flat" cmpd="sng">
                      <a:solidFill>
                        <a:srgbClr val="000000"/>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ctr">
                        <a:spcBef>
                          <a:spcPts val="0"/>
                        </a:spcBef>
                        <a:spcAft>
                          <a:spcPts val="0"/>
                        </a:spcAft>
                        <a:buNone/>
                      </a:pPr>
                      <a:r>
                        <a:rPr lang="en" sz="1000"/>
                        <a:t>9-12 Alternative Ed. - 0.5 Teacher</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r">
                        <a:spcBef>
                          <a:spcPts val="0"/>
                        </a:spcBef>
                        <a:spcAft>
                          <a:spcPts val="0"/>
                        </a:spcAft>
                        <a:buNone/>
                      </a:pPr>
                      <a:r>
                        <a:rPr lang="en" sz="1000"/>
                        <a:t>$ 34,000.00</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r>
              <a:tr h="247225">
                <a:tc>
                  <a:txBody>
                    <a:bodyPr/>
                    <a:lstStyle/>
                    <a:p>
                      <a:pPr indent="0" lvl="0" marL="0" rtl="0" algn="l">
                        <a:spcBef>
                          <a:spcPts val="0"/>
                        </a:spcBef>
                        <a:spcAft>
                          <a:spcPts val="0"/>
                        </a:spcAft>
                        <a:buNone/>
                      </a:pPr>
                      <a:r>
                        <a:rPr lang="en" sz="1000"/>
                        <a:t>Mt. Blue High School</a:t>
                      </a:r>
                      <a:endParaRPr sz="800"/>
                    </a:p>
                  </a:txBody>
                  <a:tcPr marT="25400" marB="25400" marR="25400" marL="25400" anchor="b">
                    <a:lnL cap="flat" cmpd="sng">
                      <a:solidFill>
                        <a:srgbClr val="000000"/>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ctr">
                        <a:spcBef>
                          <a:spcPts val="0"/>
                        </a:spcBef>
                        <a:spcAft>
                          <a:spcPts val="0"/>
                        </a:spcAft>
                        <a:buNone/>
                      </a:pPr>
                      <a:r>
                        <a:rPr lang="en" sz="1000"/>
                        <a:t>(2) Permanent Subs</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r">
                        <a:spcBef>
                          <a:spcPts val="0"/>
                        </a:spcBef>
                        <a:spcAft>
                          <a:spcPts val="0"/>
                        </a:spcAft>
                        <a:buNone/>
                      </a:pPr>
                      <a:r>
                        <a:rPr lang="en" sz="1000"/>
                        <a:t>$ 66,000.00</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r>
              <a:tr h="263350">
                <a:tc>
                  <a:txBody>
                    <a:bodyPr/>
                    <a:lstStyle/>
                    <a:p>
                      <a:pPr indent="0" lvl="0" marL="0" rtl="0" algn="l">
                        <a:spcBef>
                          <a:spcPts val="0"/>
                        </a:spcBef>
                        <a:spcAft>
                          <a:spcPts val="0"/>
                        </a:spcAft>
                        <a:buNone/>
                      </a:pPr>
                      <a:r>
                        <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ctr">
                        <a:spcBef>
                          <a:spcPts val="0"/>
                        </a:spcBef>
                        <a:spcAft>
                          <a:spcPts val="0"/>
                        </a:spcAft>
                        <a:buNone/>
                      </a:pPr>
                      <a:r>
                        <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r">
                        <a:spcBef>
                          <a:spcPts val="0"/>
                        </a:spcBef>
                        <a:spcAft>
                          <a:spcPts val="0"/>
                        </a:spcAft>
                        <a:buNone/>
                      </a:pPr>
                      <a:r>
                        <a:rPr b="1" lang="en" sz="1100"/>
                        <a:t>$ 250,000.00</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r>
              <a:tr h="279475">
                <a:tc gridSpan="3">
                  <a:txBody>
                    <a:bodyPr/>
                    <a:lstStyle/>
                    <a:p>
                      <a:pPr indent="0" lvl="0" marL="0" rtl="0" algn="ctr">
                        <a:spcBef>
                          <a:spcPts val="0"/>
                        </a:spcBef>
                        <a:spcAft>
                          <a:spcPts val="0"/>
                        </a:spcAft>
                        <a:buNone/>
                      </a:pPr>
                      <a:r>
                        <a:rPr b="1" lang="en" sz="1200"/>
                        <a:t>Year 1 of Three-Year PD Plan for FY 25</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hMerge="1"/>
                <a:tc hMerge="1"/>
              </a:tr>
              <a:tr h="247225">
                <a:tc>
                  <a:txBody>
                    <a:bodyPr/>
                    <a:lstStyle/>
                    <a:p>
                      <a:pPr indent="0" lvl="0" marL="0" rtl="0" algn="l">
                        <a:spcBef>
                          <a:spcPts val="0"/>
                        </a:spcBef>
                        <a:spcAft>
                          <a:spcPts val="0"/>
                        </a:spcAft>
                        <a:buNone/>
                      </a:pPr>
                      <a:r>
                        <a:rPr lang="en" sz="1000"/>
                        <a:t>District Wide Professional Development</a:t>
                      </a:r>
                      <a:endParaRPr sz="800"/>
                    </a:p>
                  </a:txBody>
                  <a:tcPr marT="25400" marB="25400" marR="25400" marL="25400" anchor="b">
                    <a:lnL cap="flat" cmpd="sng">
                      <a:solidFill>
                        <a:srgbClr val="000000"/>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ctr">
                        <a:spcBef>
                          <a:spcPts val="0"/>
                        </a:spcBef>
                        <a:spcAft>
                          <a:spcPts val="0"/>
                        </a:spcAft>
                        <a:buNone/>
                      </a:pPr>
                      <a:r>
                        <a:rPr lang="en" sz="1000"/>
                        <a:t>Staff Professional Development FY 25</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r">
                        <a:spcBef>
                          <a:spcPts val="0"/>
                        </a:spcBef>
                        <a:spcAft>
                          <a:spcPts val="0"/>
                        </a:spcAft>
                        <a:buNone/>
                      </a:pPr>
                      <a:r>
                        <a:rPr lang="en" sz="1000"/>
                        <a:t>$ 125,000.00</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r>
              <a:tr h="263350">
                <a:tc>
                  <a:txBody>
                    <a:bodyPr/>
                    <a:lstStyle/>
                    <a:p>
                      <a:pPr indent="0" lvl="0" marL="0" rtl="0" algn="l">
                        <a:spcBef>
                          <a:spcPts val="0"/>
                        </a:spcBef>
                        <a:spcAft>
                          <a:spcPts val="0"/>
                        </a:spcAft>
                        <a:buNone/>
                      </a:pPr>
                      <a:r>
                        <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sz="8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c>
                  <a:txBody>
                    <a:bodyPr/>
                    <a:lstStyle/>
                    <a:p>
                      <a:pPr indent="0" lvl="0" marL="0" rtl="0" algn="r">
                        <a:spcBef>
                          <a:spcPts val="0"/>
                        </a:spcBef>
                        <a:spcAft>
                          <a:spcPts val="0"/>
                        </a:spcAft>
                        <a:buNone/>
                      </a:pPr>
                      <a:r>
                        <a:rPr b="1" lang="en" sz="1100"/>
                        <a:t>$ 125,000.00</a:t>
                      </a:r>
                      <a:endParaRPr sz="900"/>
                    </a:p>
                  </a:txBody>
                  <a:tcPr marT="25400" marB="25400" marR="25400" marL="25400" anchor="b">
                    <a:lnL cap="flat" cmpd="sng">
                      <a:solidFill>
                        <a:srgbClr val="CCCCCC"/>
                      </a:solidFill>
                      <a:prstDash val="solid"/>
                      <a:round/>
                      <a:headEnd len="sm" w="sm" type="none"/>
                      <a:tailEnd len="sm" w="sm" type="none"/>
                    </a:lnL>
                    <a:lnR cap="flat" cmpd="sng">
                      <a:solidFill>
                        <a:srgbClr val="CCCCCC"/>
                      </a:solidFill>
                      <a:prstDash val="solid"/>
                      <a:round/>
                      <a:headEnd len="sm" w="sm" type="none"/>
                      <a:tailEnd len="sm" w="sm" type="none"/>
                    </a:lnR>
                    <a:lnT cap="flat" cmpd="sng">
                      <a:solidFill>
                        <a:srgbClr val="CCCCCC"/>
                      </a:solidFill>
                      <a:prstDash val="solid"/>
                      <a:round/>
                      <a:headEnd len="sm" w="sm" type="none"/>
                      <a:tailEnd len="sm" w="sm" type="none"/>
                    </a:lnT>
                    <a:lnB cap="flat" cmpd="sng">
                      <a:solidFill>
                        <a:srgbClr val="CCCCCC"/>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91" name="Shape 91"/>
        <p:cNvGrpSpPr/>
        <p:nvPr/>
      </p:nvGrpSpPr>
      <p:grpSpPr>
        <a:xfrm>
          <a:off x="0" y="0"/>
          <a:ext cx="0" cy="0"/>
          <a:chOff x="0" y="0"/>
          <a:chExt cx="0" cy="0"/>
        </a:xfrm>
      </p:grpSpPr>
      <p:sp>
        <p:nvSpPr>
          <p:cNvPr id="92" name="Google Shape;92;g26e568bdc83_0_43"/>
          <p:cNvSpPr txBox="1"/>
          <p:nvPr>
            <p:ph type="title"/>
          </p:nvPr>
        </p:nvSpPr>
        <p:spPr>
          <a:xfrm>
            <a:off x="0" y="0"/>
            <a:ext cx="9144000" cy="691200"/>
          </a:xfrm>
          <a:prstGeom prst="rect">
            <a:avLst/>
          </a:prstGeom>
          <a:solidFill>
            <a:srgbClr val="00274C"/>
          </a:solidFill>
          <a:ln>
            <a:noFill/>
          </a:ln>
        </p:spPr>
        <p:txBody>
          <a:bodyPr anchorCtr="0" anchor="t" bIns="91425" lIns="91425" spcFirstLastPara="1" rIns="91425" wrap="square" tIns="91425">
            <a:normAutofit/>
          </a:bodyPr>
          <a:lstStyle/>
          <a:p>
            <a:pPr indent="0" lvl="0" marL="0" marR="161925" rtl="0" algn="ctr">
              <a:lnSpc>
                <a:spcPct val="115000"/>
              </a:lnSpc>
              <a:spcBef>
                <a:spcPts val="0"/>
              </a:spcBef>
              <a:spcAft>
                <a:spcPts val="0"/>
              </a:spcAft>
              <a:buClr>
                <a:schemeClr val="dk1"/>
              </a:buClr>
              <a:buSzPts val="1100"/>
              <a:buFont typeface="Arial"/>
              <a:buNone/>
            </a:pPr>
            <a:r>
              <a:rPr b="1" lang="en" sz="2400">
                <a:solidFill>
                  <a:schemeClr val="lt1"/>
                </a:solidFill>
              </a:rPr>
              <a:t>Total Budget</a:t>
            </a:r>
            <a:endParaRPr b="1">
              <a:solidFill>
                <a:schemeClr val="lt1"/>
              </a:solidFill>
            </a:endParaRPr>
          </a:p>
        </p:txBody>
      </p:sp>
      <p:sp>
        <p:nvSpPr>
          <p:cNvPr id="93" name="Google Shape;93;g26e568bdc83_0_43"/>
          <p:cNvSpPr txBox="1"/>
          <p:nvPr>
            <p:ph idx="1" type="body"/>
          </p:nvPr>
        </p:nvSpPr>
        <p:spPr>
          <a:xfrm>
            <a:off x="311700" y="835950"/>
            <a:ext cx="8520600" cy="4146900"/>
          </a:xfrm>
          <a:prstGeom prst="rect">
            <a:avLst/>
          </a:prstGeom>
          <a:noFill/>
          <a:ln>
            <a:noFill/>
          </a:ln>
        </p:spPr>
        <p:txBody>
          <a:bodyPr anchorCtr="0" anchor="t" bIns="91425" lIns="91425" spcFirstLastPara="1" rIns="91425" wrap="square" tIns="91425">
            <a:normAutofit/>
          </a:bodyPr>
          <a:lstStyle/>
          <a:p>
            <a:pPr indent="0" lvl="0" marL="457200" rtl="0" algn="l">
              <a:lnSpc>
                <a:spcPct val="115000"/>
              </a:lnSpc>
              <a:spcBef>
                <a:spcPts val="0"/>
              </a:spcBef>
              <a:spcAft>
                <a:spcPts val="0"/>
              </a:spcAft>
              <a:buSzPts val="1800"/>
              <a:buNone/>
            </a:pPr>
            <a:r>
              <a:t/>
            </a:r>
            <a:endParaRPr>
              <a:solidFill>
                <a:schemeClr val="dk1"/>
              </a:solidFill>
            </a:endParaRPr>
          </a:p>
          <a:p>
            <a:pPr indent="-355600" lvl="0" marL="457200" marR="161925" rtl="0" algn="l">
              <a:spcBef>
                <a:spcPts val="2750"/>
              </a:spcBef>
              <a:spcAft>
                <a:spcPts val="0"/>
              </a:spcAft>
              <a:buClr>
                <a:schemeClr val="dk1"/>
              </a:buClr>
              <a:buSzPts val="2000"/>
              <a:buChar char="●"/>
            </a:pPr>
            <a:r>
              <a:rPr lang="en" sz="2000">
                <a:solidFill>
                  <a:schemeClr val="dk1"/>
                </a:solidFill>
              </a:rPr>
              <a:t>FY25 Budget	             $45,155,670</a:t>
            </a:r>
            <a:endParaRPr sz="2000">
              <a:solidFill>
                <a:schemeClr val="dk1"/>
              </a:solidFill>
            </a:endParaRPr>
          </a:p>
          <a:p>
            <a:pPr indent="-355600" lvl="0" marL="457200" marR="161925" rtl="0" algn="l">
              <a:spcBef>
                <a:spcPts val="0"/>
              </a:spcBef>
              <a:spcAft>
                <a:spcPts val="0"/>
              </a:spcAft>
              <a:buClr>
                <a:schemeClr val="dk1"/>
              </a:buClr>
              <a:buSzPts val="2000"/>
              <a:buChar char="●"/>
            </a:pPr>
            <a:r>
              <a:rPr lang="en" sz="2000">
                <a:solidFill>
                  <a:schemeClr val="dk1"/>
                </a:solidFill>
              </a:rPr>
              <a:t>Increase	                    $ 3,445,002</a:t>
            </a:r>
            <a:endParaRPr sz="2000">
              <a:solidFill>
                <a:schemeClr val="dk1"/>
              </a:solidFill>
            </a:endParaRPr>
          </a:p>
          <a:p>
            <a:pPr indent="0" lvl="0" marL="457200" marR="161925" rtl="0" algn="l">
              <a:spcBef>
                <a:spcPts val="2750"/>
              </a:spcBef>
              <a:spcAft>
                <a:spcPts val="0"/>
              </a:spcAft>
              <a:buNone/>
            </a:pPr>
            <a:r>
              <a:t/>
            </a:r>
            <a:endParaRPr sz="2000">
              <a:solidFill>
                <a:schemeClr val="dk1"/>
              </a:solidFill>
            </a:endParaRPr>
          </a:p>
          <a:p>
            <a:pPr indent="-355600" lvl="0" marL="457200" marR="161925" rtl="0" algn="l">
              <a:spcBef>
                <a:spcPts val="0"/>
              </a:spcBef>
              <a:spcAft>
                <a:spcPts val="0"/>
              </a:spcAft>
              <a:buClr>
                <a:schemeClr val="dk1"/>
              </a:buClr>
              <a:buSzPts val="2000"/>
              <a:buChar char="●"/>
            </a:pPr>
            <a:r>
              <a:rPr lang="en" sz="2000">
                <a:solidFill>
                  <a:schemeClr val="dk1"/>
                </a:solidFill>
              </a:rPr>
              <a:t>Tax Increase 	             4.45%</a:t>
            </a:r>
            <a:endParaRPr sz="2000">
              <a:solidFill>
                <a:schemeClr val="dk1"/>
              </a:solidFill>
            </a:endParaRPr>
          </a:p>
          <a:p>
            <a:pPr indent="-355600" lvl="0" marL="457200" marR="161925" rtl="0" algn="l">
              <a:spcBef>
                <a:spcPts val="0"/>
              </a:spcBef>
              <a:spcAft>
                <a:spcPts val="0"/>
              </a:spcAft>
              <a:buClr>
                <a:schemeClr val="dk1"/>
              </a:buClr>
              <a:buSzPts val="2000"/>
              <a:buChar char="●"/>
            </a:pPr>
            <a:r>
              <a:rPr lang="en" sz="2000">
                <a:solidFill>
                  <a:schemeClr val="dk1"/>
                </a:solidFill>
              </a:rPr>
              <a:t>Total Budget Increase 	8.26% (using balance forward savings)</a:t>
            </a:r>
            <a:endParaRPr sz="2000">
              <a:solidFill>
                <a:schemeClr val="dk1"/>
              </a:solidFill>
            </a:endParaRPr>
          </a:p>
          <a:p>
            <a:pPr indent="0" lvl="0" marL="457200" marR="161925" rtl="0" algn="l">
              <a:spcBef>
                <a:spcPts val="0"/>
              </a:spcBef>
              <a:spcAft>
                <a:spcPts val="0"/>
              </a:spcAft>
              <a:buNone/>
            </a:pPr>
            <a:r>
              <a:t/>
            </a:r>
            <a:endParaRPr b="1" sz="1200">
              <a:solidFill>
                <a:schemeClr val="dk1"/>
              </a:solidFill>
            </a:endParaRPr>
          </a:p>
        </p:txBody>
      </p:sp>
      <p:sp>
        <p:nvSpPr>
          <p:cNvPr id="94" name="Google Shape;94;g26e568bdc83_0_4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dk1"/>
                </a:solidFill>
              </a:rPr>
              <a:t>‹#›</a:t>
            </a:fld>
            <a:endParaRPr b="1" sz="12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98" name="Shape 98"/>
        <p:cNvGrpSpPr/>
        <p:nvPr/>
      </p:nvGrpSpPr>
      <p:grpSpPr>
        <a:xfrm>
          <a:off x="0" y="0"/>
          <a:ext cx="0" cy="0"/>
          <a:chOff x="0" y="0"/>
          <a:chExt cx="0" cy="0"/>
        </a:xfrm>
      </p:grpSpPr>
      <p:sp>
        <p:nvSpPr>
          <p:cNvPr id="99" name="Google Shape;99;p3"/>
          <p:cNvSpPr txBox="1"/>
          <p:nvPr>
            <p:ph type="title"/>
          </p:nvPr>
        </p:nvSpPr>
        <p:spPr>
          <a:xfrm>
            <a:off x="0" y="0"/>
            <a:ext cx="9144000" cy="691200"/>
          </a:xfrm>
          <a:prstGeom prst="rect">
            <a:avLst/>
          </a:prstGeom>
          <a:solidFill>
            <a:srgbClr val="00274C"/>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990"/>
              <a:buNone/>
            </a:pPr>
            <a:r>
              <a:rPr b="1" lang="en" sz="2500">
                <a:solidFill>
                  <a:schemeClr val="lt1"/>
                </a:solidFill>
              </a:rPr>
              <a:t>Article 1: Regular Instruction</a:t>
            </a:r>
            <a:endParaRPr b="1" sz="2500">
              <a:solidFill>
                <a:schemeClr val="lt1"/>
              </a:solidFill>
            </a:endParaRPr>
          </a:p>
        </p:txBody>
      </p:sp>
      <p:sp>
        <p:nvSpPr>
          <p:cNvPr id="100" name="Google Shape;100;p3"/>
          <p:cNvSpPr txBox="1"/>
          <p:nvPr>
            <p:ph idx="1" type="body"/>
          </p:nvPr>
        </p:nvSpPr>
        <p:spPr>
          <a:xfrm>
            <a:off x="311700" y="901325"/>
            <a:ext cx="8520600" cy="4013700"/>
          </a:xfrm>
          <a:prstGeom prst="rect">
            <a:avLst/>
          </a:prstGeom>
          <a:noFill/>
          <a:ln>
            <a:noFill/>
          </a:ln>
        </p:spPr>
        <p:txBody>
          <a:bodyPr anchorCtr="0" anchor="t" bIns="91425" lIns="91425" spcFirstLastPara="1" rIns="91425" wrap="square" tIns="91425">
            <a:normAutofit/>
          </a:bodyPr>
          <a:lstStyle/>
          <a:p>
            <a:pPr indent="-304800" lvl="0" marL="457200" marR="161925" rtl="0" algn="l">
              <a:spcBef>
                <a:spcPts val="0"/>
              </a:spcBef>
              <a:spcAft>
                <a:spcPts val="0"/>
              </a:spcAft>
              <a:buClr>
                <a:schemeClr val="dk1"/>
              </a:buClr>
              <a:buSzPts val="1200"/>
              <a:buChar char="●"/>
            </a:pPr>
            <a:r>
              <a:rPr b="1" lang="en" sz="1400">
                <a:solidFill>
                  <a:schemeClr val="dk1"/>
                </a:solidFill>
              </a:rPr>
              <a:t>Pre-K - Grade 12 Regular Instructional Program ……………………………………….. $12,692,567</a:t>
            </a:r>
            <a:r>
              <a:rPr b="1" lang="en" sz="1100">
                <a:solidFill>
                  <a:schemeClr val="dk1"/>
                </a:solidFill>
              </a:rPr>
              <a:t> </a:t>
            </a:r>
            <a:endParaRPr b="1" sz="1100">
              <a:solidFill>
                <a:schemeClr val="dk1"/>
              </a:solidFill>
            </a:endParaRPr>
          </a:p>
          <a:p>
            <a:pPr indent="-311150" lvl="1" marL="914400" marR="161925" rtl="0" algn="l">
              <a:spcBef>
                <a:spcPts val="0"/>
              </a:spcBef>
              <a:spcAft>
                <a:spcPts val="0"/>
              </a:spcAft>
              <a:buClr>
                <a:schemeClr val="dk1"/>
              </a:buClr>
              <a:buSzPts val="1300"/>
              <a:buChar char="○"/>
            </a:pPr>
            <a:r>
              <a:rPr lang="en" sz="1300">
                <a:solidFill>
                  <a:schemeClr val="dk1"/>
                </a:solidFill>
              </a:rPr>
              <a:t>Increase of $1,412,989 over FY24 Level  </a:t>
            </a:r>
            <a:endParaRPr sz="1300">
              <a:solidFill>
                <a:schemeClr val="dk1"/>
              </a:solidFill>
            </a:endParaRPr>
          </a:p>
          <a:p>
            <a:pPr indent="-311150" lvl="2" marL="1371600" marR="161925" rtl="0" algn="l">
              <a:spcBef>
                <a:spcPts val="0"/>
              </a:spcBef>
              <a:spcAft>
                <a:spcPts val="0"/>
              </a:spcAft>
              <a:buClr>
                <a:schemeClr val="dk1"/>
              </a:buClr>
              <a:buSzPts val="1300"/>
              <a:buChar char="■"/>
            </a:pPr>
            <a:r>
              <a:rPr lang="en" sz="1300">
                <a:solidFill>
                  <a:schemeClr val="dk1"/>
                </a:solidFill>
              </a:rPr>
              <a:t>Overall Increase</a:t>
            </a:r>
            <a:endParaRPr sz="1300">
              <a:solidFill>
                <a:schemeClr val="dk1"/>
              </a:solidFill>
            </a:endParaRPr>
          </a:p>
          <a:p>
            <a:pPr indent="-311150" lvl="3" marL="1828800" marR="161925" rtl="0" algn="l">
              <a:spcBef>
                <a:spcPts val="0"/>
              </a:spcBef>
              <a:spcAft>
                <a:spcPts val="0"/>
              </a:spcAft>
              <a:buClr>
                <a:schemeClr val="dk1"/>
              </a:buClr>
              <a:buSzPts val="1300"/>
              <a:buChar char="●"/>
            </a:pPr>
            <a:r>
              <a:rPr lang="en" sz="1300">
                <a:solidFill>
                  <a:schemeClr val="dk1"/>
                </a:solidFill>
              </a:rPr>
              <a:t>+12.53%</a:t>
            </a:r>
            <a:r>
              <a:rPr lang="en" sz="1300">
                <a:solidFill>
                  <a:schemeClr val="dk1"/>
                </a:solidFill>
                <a:highlight>
                  <a:srgbClr val="CFE2F3"/>
                </a:highlight>
              </a:rPr>
              <a:t> </a:t>
            </a:r>
            <a:endParaRPr sz="1300">
              <a:solidFill>
                <a:schemeClr val="dk1"/>
              </a:solidFill>
              <a:highlight>
                <a:srgbClr val="CFE2F3"/>
              </a:highlight>
            </a:endParaRPr>
          </a:p>
          <a:p>
            <a:pPr indent="-311150" lvl="2" marL="1371600" marR="161925" rtl="0" algn="l">
              <a:spcBef>
                <a:spcPts val="0"/>
              </a:spcBef>
              <a:spcAft>
                <a:spcPts val="0"/>
              </a:spcAft>
              <a:buClr>
                <a:schemeClr val="dk1"/>
              </a:buClr>
              <a:buSzPts val="1300"/>
              <a:buChar char="■"/>
            </a:pPr>
            <a:r>
              <a:rPr lang="en" sz="1300">
                <a:solidFill>
                  <a:schemeClr val="dk1"/>
                </a:solidFill>
              </a:rPr>
              <a:t>Reduced by Balance Forward Funds</a:t>
            </a:r>
            <a:endParaRPr sz="1300">
              <a:solidFill>
                <a:schemeClr val="dk1"/>
              </a:solidFill>
            </a:endParaRPr>
          </a:p>
          <a:p>
            <a:pPr indent="-311150" lvl="3" marL="1828800" marR="161925" rtl="0" algn="l">
              <a:spcBef>
                <a:spcPts val="0"/>
              </a:spcBef>
              <a:spcAft>
                <a:spcPts val="0"/>
              </a:spcAft>
              <a:buClr>
                <a:schemeClr val="dk1"/>
              </a:buClr>
              <a:buSzPts val="1300"/>
              <a:buChar char="●"/>
            </a:pPr>
            <a:r>
              <a:rPr lang="en" sz="1300">
                <a:solidFill>
                  <a:schemeClr val="dk1"/>
                </a:solidFill>
              </a:rPr>
              <a:t>-$720,000</a:t>
            </a:r>
            <a:endParaRPr sz="1300">
              <a:solidFill>
                <a:schemeClr val="dk1"/>
              </a:solidFill>
            </a:endParaRPr>
          </a:p>
          <a:p>
            <a:pPr indent="-311150" lvl="2" marL="1371600" marR="161925" rtl="0" algn="l">
              <a:spcBef>
                <a:spcPts val="0"/>
              </a:spcBef>
              <a:spcAft>
                <a:spcPts val="0"/>
              </a:spcAft>
              <a:buClr>
                <a:schemeClr val="dk1"/>
              </a:buClr>
              <a:buSzPts val="1300"/>
              <a:buChar char="■"/>
            </a:pPr>
            <a:r>
              <a:rPr lang="en" sz="1300">
                <a:solidFill>
                  <a:schemeClr val="dk1"/>
                </a:solidFill>
              </a:rPr>
              <a:t>New Taxpayer Funds Increase</a:t>
            </a:r>
            <a:endParaRPr sz="1300">
              <a:solidFill>
                <a:schemeClr val="dk1"/>
              </a:solidFill>
            </a:endParaRPr>
          </a:p>
          <a:p>
            <a:pPr indent="-311150" lvl="3" marL="1828800" marR="161925" rtl="0" algn="l">
              <a:spcBef>
                <a:spcPts val="0"/>
              </a:spcBef>
              <a:spcAft>
                <a:spcPts val="0"/>
              </a:spcAft>
              <a:buClr>
                <a:schemeClr val="dk1"/>
              </a:buClr>
              <a:buSzPts val="1300"/>
              <a:buChar char="●"/>
            </a:pPr>
            <a:r>
              <a:rPr lang="en" sz="1300">
                <a:solidFill>
                  <a:schemeClr val="dk1"/>
                </a:solidFill>
              </a:rPr>
              <a:t>$692,989</a:t>
            </a:r>
            <a:endParaRPr sz="1300">
              <a:solidFill>
                <a:schemeClr val="dk1"/>
              </a:solidFill>
            </a:endParaRPr>
          </a:p>
          <a:p>
            <a:pPr indent="-311150" lvl="1" marL="914400" marR="161925" rtl="0" algn="l">
              <a:spcBef>
                <a:spcPts val="0"/>
              </a:spcBef>
              <a:spcAft>
                <a:spcPts val="0"/>
              </a:spcAft>
              <a:buClr>
                <a:schemeClr val="dk1"/>
              </a:buClr>
              <a:buSzPts val="1300"/>
              <a:buChar char="○"/>
            </a:pPr>
            <a:r>
              <a:rPr lang="en" sz="1300">
                <a:solidFill>
                  <a:schemeClr val="dk1"/>
                </a:solidFill>
              </a:rPr>
              <a:t>Specific Breakdowns</a:t>
            </a:r>
            <a:endParaRPr sz="1300">
              <a:solidFill>
                <a:schemeClr val="dk1"/>
              </a:solidFill>
            </a:endParaRPr>
          </a:p>
          <a:p>
            <a:pPr indent="-311150" lvl="2" marL="1371600" marR="161925" rtl="0" algn="l">
              <a:spcBef>
                <a:spcPts val="0"/>
              </a:spcBef>
              <a:spcAft>
                <a:spcPts val="0"/>
              </a:spcAft>
              <a:buClr>
                <a:schemeClr val="dk1"/>
              </a:buClr>
              <a:buSzPts val="1300"/>
              <a:buChar char="■"/>
            </a:pPr>
            <a:r>
              <a:rPr lang="en" sz="1300">
                <a:solidFill>
                  <a:schemeClr val="dk1"/>
                </a:solidFill>
              </a:rPr>
              <a:t>Staffing #s </a:t>
            </a:r>
            <a:endParaRPr sz="1300">
              <a:solidFill>
                <a:schemeClr val="dk1"/>
              </a:solidFill>
            </a:endParaRPr>
          </a:p>
          <a:p>
            <a:pPr indent="-311150" lvl="3" marL="1828800" marR="161925" rtl="0" algn="l">
              <a:spcBef>
                <a:spcPts val="0"/>
              </a:spcBef>
              <a:spcAft>
                <a:spcPts val="0"/>
              </a:spcAft>
              <a:buClr>
                <a:schemeClr val="dk1"/>
              </a:buClr>
              <a:buSzPts val="1300"/>
              <a:buChar char="●"/>
            </a:pPr>
            <a:r>
              <a:rPr lang="en" sz="1300">
                <a:solidFill>
                  <a:schemeClr val="dk1"/>
                </a:solidFill>
              </a:rPr>
              <a:t>24-25 as compared to 23-24</a:t>
            </a:r>
            <a:r>
              <a:rPr lang="en" sz="1300">
                <a:solidFill>
                  <a:schemeClr val="dk1"/>
                </a:solidFill>
                <a:highlight>
                  <a:srgbClr val="FFFF00"/>
                </a:highlight>
              </a:rPr>
              <a:t> </a:t>
            </a:r>
            <a:endParaRPr b="1" sz="1400">
              <a:solidFill>
                <a:schemeClr val="dk1"/>
              </a:solidFill>
            </a:endParaRPr>
          </a:p>
        </p:txBody>
      </p:sp>
      <p:sp>
        <p:nvSpPr>
          <p:cNvPr id="101" name="Google Shape;101;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dk1"/>
                </a:solidFill>
              </a:rPr>
              <a:t>‹#›</a:t>
            </a:fld>
            <a:endParaRPr b="1" sz="12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105" name="Shape 105"/>
        <p:cNvGrpSpPr/>
        <p:nvPr/>
      </p:nvGrpSpPr>
      <p:grpSpPr>
        <a:xfrm>
          <a:off x="0" y="0"/>
          <a:ext cx="0" cy="0"/>
          <a:chOff x="0" y="0"/>
          <a:chExt cx="0" cy="0"/>
        </a:xfrm>
      </p:grpSpPr>
      <p:sp>
        <p:nvSpPr>
          <p:cNvPr id="106" name="Google Shape;106;g26e568bdc83_0_58"/>
          <p:cNvSpPr txBox="1"/>
          <p:nvPr>
            <p:ph type="title"/>
          </p:nvPr>
        </p:nvSpPr>
        <p:spPr>
          <a:xfrm>
            <a:off x="0" y="0"/>
            <a:ext cx="9144000" cy="691200"/>
          </a:xfrm>
          <a:prstGeom prst="rect">
            <a:avLst/>
          </a:prstGeom>
          <a:solidFill>
            <a:srgbClr val="00274C"/>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990"/>
              <a:buNone/>
            </a:pPr>
            <a:r>
              <a:rPr b="1" lang="en" sz="2500">
                <a:solidFill>
                  <a:schemeClr val="lt1"/>
                </a:solidFill>
              </a:rPr>
              <a:t>Article 1: Regular Instruction (cont…)</a:t>
            </a:r>
            <a:endParaRPr b="1" sz="2500">
              <a:solidFill>
                <a:schemeClr val="lt1"/>
              </a:solidFill>
            </a:endParaRPr>
          </a:p>
        </p:txBody>
      </p:sp>
      <p:sp>
        <p:nvSpPr>
          <p:cNvPr id="107" name="Google Shape;107;g26e568bdc83_0_58"/>
          <p:cNvSpPr txBox="1"/>
          <p:nvPr>
            <p:ph idx="1" type="body"/>
          </p:nvPr>
        </p:nvSpPr>
        <p:spPr>
          <a:xfrm>
            <a:off x="311700" y="901325"/>
            <a:ext cx="8520600" cy="4013700"/>
          </a:xfrm>
          <a:prstGeom prst="rect">
            <a:avLst/>
          </a:prstGeom>
          <a:noFill/>
          <a:ln>
            <a:noFill/>
          </a:ln>
        </p:spPr>
        <p:txBody>
          <a:bodyPr anchorCtr="0" anchor="t" bIns="91425" lIns="91425" spcFirstLastPara="1" rIns="91425" wrap="square" tIns="91425">
            <a:normAutofit/>
          </a:bodyPr>
          <a:lstStyle/>
          <a:p>
            <a:pPr indent="-304800" lvl="2" marL="1371600" marR="161925" rtl="0" algn="l">
              <a:spcBef>
                <a:spcPts val="2959"/>
              </a:spcBef>
              <a:spcAft>
                <a:spcPts val="0"/>
              </a:spcAft>
              <a:buClr>
                <a:schemeClr val="dk1"/>
              </a:buClr>
              <a:buSzPts val="1200"/>
              <a:buChar char="■"/>
            </a:pPr>
            <a:r>
              <a:rPr lang="en" sz="1200">
                <a:solidFill>
                  <a:schemeClr val="dk1"/>
                </a:solidFill>
              </a:rPr>
              <a:t>New Positions</a:t>
            </a:r>
            <a:endParaRPr sz="1200">
              <a:solidFill>
                <a:schemeClr val="dk1"/>
              </a:solidFill>
            </a:endParaRPr>
          </a:p>
          <a:p>
            <a:pPr indent="-304800" lvl="3" marL="1828800" marR="161925" rtl="0" algn="l">
              <a:spcBef>
                <a:spcPts val="0"/>
              </a:spcBef>
              <a:spcAft>
                <a:spcPts val="0"/>
              </a:spcAft>
              <a:buClr>
                <a:schemeClr val="dk1"/>
              </a:buClr>
              <a:buSzPts val="1200"/>
              <a:buChar char="●"/>
            </a:pPr>
            <a:r>
              <a:rPr b="1" lang="en" sz="1200">
                <a:solidFill>
                  <a:schemeClr val="dk1"/>
                </a:solidFill>
              </a:rPr>
              <a:t>PreK Staffing</a:t>
            </a:r>
            <a:r>
              <a:rPr lang="en" sz="1200">
                <a:solidFill>
                  <a:schemeClr val="dk1"/>
                </a:solidFill>
              </a:rPr>
              <a:t> (3 Teachers, 3 Ed Techs) LT</a:t>
            </a:r>
            <a:endParaRPr sz="1200">
              <a:solidFill>
                <a:schemeClr val="dk1"/>
              </a:solidFill>
            </a:endParaRPr>
          </a:p>
          <a:p>
            <a:pPr indent="-304800" lvl="4" marL="2286000" marR="161925" rtl="0" algn="l">
              <a:spcBef>
                <a:spcPts val="0"/>
              </a:spcBef>
              <a:spcAft>
                <a:spcPts val="0"/>
              </a:spcAft>
              <a:buClr>
                <a:schemeClr val="dk1"/>
              </a:buClr>
              <a:buSzPts val="1200"/>
              <a:buChar char="○"/>
            </a:pPr>
            <a:r>
              <a:rPr lang="en" sz="1200">
                <a:solidFill>
                  <a:schemeClr val="dk1"/>
                </a:solidFill>
              </a:rPr>
              <a:t>One Teacher and Ed Tech at Cushing</a:t>
            </a:r>
            <a:endParaRPr sz="1200">
              <a:solidFill>
                <a:schemeClr val="dk1"/>
              </a:solidFill>
            </a:endParaRPr>
          </a:p>
          <a:p>
            <a:pPr indent="-304800" lvl="4" marL="2286000" marR="161925" rtl="0" algn="l">
              <a:spcBef>
                <a:spcPts val="0"/>
              </a:spcBef>
              <a:spcAft>
                <a:spcPts val="0"/>
              </a:spcAft>
              <a:buClr>
                <a:schemeClr val="dk1"/>
              </a:buClr>
              <a:buSzPts val="1200"/>
              <a:buChar char="○"/>
            </a:pPr>
            <a:r>
              <a:rPr lang="en" sz="1200">
                <a:solidFill>
                  <a:schemeClr val="dk1"/>
                </a:solidFill>
              </a:rPr>
              <a:t>Two Teachers and two Ed Techs at Mallett </a:t>
            </a:r>
            <a:endParaRPr sz="1200">
              <a:solidFill>
                <a:schemeClr val="dk1"/>
              </a:solidFill>
            </a:endParaRPr>
          </a:p>
          <a:p>
            <a:pPr indent="-304800" lvl="5" marL="2743200" marR="161925" rtl="0" algn="l">
              <a:spcBef>
                <a:spcPts val="0"/>
              </a:spcBef>
              <a:spcAft>
                <a:spcPts val="0"/>
              </a:spcAft>
              <a:buClr>
                <a:schemeClr val="dk1"/>
              </a:buClr>
              <a:buSzPts val="1200"/>
              <a:buChar char="■"/>
            </a:pPr>
            <a:r>
              <a:rPr lang="en" sz="1200">
                <a:solidFill>
                  <a:schemeClr val="dk1"/>
                </a:solidFill>
              </a:rPr>
              <a:t>State program rules expect two adults in PreK Classrooms.</a:t>
            </a:r>
            <a:endParaRPr sz="1200">
              <a:solidFill>
                <a:schemeClr val="dk1"/>
              </a:solidFill>
            </a:endParaRPr>
          </a:p>
          <a:p>
            <a:pPr indent="-304800" lvl="4" marL="2286000" marR="161925" rtl="0" algn="l">
              <a:spcBef>
                <a:spcPts val="0"/>
              </a:spcBef>
              <a:spcAft>
                <a:spcPts val="0"/>
              </a:spcAft>
              <a:buClr>
                <a:schemeClr val="dk1"/>
              </a:buClr>
              <a:buSzPts val="1200"/>
              <a:buChar char="○"/>
            </a:pPr>
            <a:r>
              <a:rPr lang="en" sz="1200">
                <a:solidFill>
                  <a:schemeClr val="dk1"/>
                </a:solidFill>
              </a:rPr>
              <a:t>Revenue from additional students will offset most of the cost of new staff over three years.</a:t>
            </a:r>
            <a:endParaRPr sz="1200">
              <a:solidFill>
                <a:schemeClr val="dk1"/>
              </a:solidFill>
            </a:endParaRPr>
          </a:p>
          <a:p>
            <a:pPr indent="-304800" lvl="3" marL="1828800" marR="161925" rtl="0" algn="l">
              <a:spcBef>
                <a:spcPts val="0"/>
              </a:spcBef>
              <a:spcAft>
                <a:spcPts val="0"/>
              </a:spcAft>
              <a:buClr>
                <a:schemeClr val="dk1"/>
              </a:buClr>
              <a:buSzPts val="1200"/>
              <a:buChar char="●"/>
            </a:pPr>
            <a:r>
              <a:rPr b="1" lang="en" sz="1200">
                <a:solidFill>
                  <a:schemeClr val="dk1"/>
                </a:solidFill>
              </a:rPr>
              <a:t>Mallett Kindergarten Ed Techs</a:t>
            </a:r>
            <a:r>
              <a:rPr lang="en" sz="1200">
                <a:solidFill>
                  <a:schemeClr val="dk1"/>
                </a:solidFill>
              </a:rPr>
              <a:t> (3) LT</a:t>
            </a:r>
            <a:endParaRPr sz="1200">
              <a:solidFill>
                <a:schemeClr val="dk1"/>
              </a:solidFill>
            </a:endParaRPr>
          </a:p>
          <a:p>
            <a:pPr indent="-304800" lvl="3" marL="1828800" marR="161925" rtl="0" algn="l">
              <a:spcBef>
                <a:spcPts val="0"/>
              </a:spcBef>
              <a:spcAft>
                <a:spcPts val="0"/>
              </a:spcAft>
              <a:buClr>
                <a:schemeClr val="dk1"/>
              </a:buClr>
              <a:buSzPts val="1200"/>
              <a:buChar char="●"/>
            </a:pPr>
            <a:r>
              <a:rPr b="1" lang="en" sz="1200">
                <a:solidFill>
                  <a:schemeClr val="dk1"/>
                </a:solidFill>
              </a:rPr>
              <a:t>Middle School Interventionist</a:t>
            </a:r>
            <a:r>
              <a:rPr lang="en" sz="1200">
                <a:solidFill>
                  <a:schemeClr val="dk1"/>
                </a:solidFill>
              </a:rPr>
              <a:t> (Teacher) LT</a:t>
            </a:r>
            <a:endParaRPr sz="1200">
              <a:solidFill>
                <a:schemeClr val="dk1"/>
              </a:solidFill>
            </a:endParaRPr>
          </a:p>
          <a:p>
            <a:pPr indent="-304800" lvl="3" marL="1828800" marR="161925" rtl="0" algn="l">
              <a:spcBef>
                <a:spcPts val="0"/>
              </a:spcBef>
              <a:spcAft>
                <a:spcPts val="0"/>
              </a:spcAft>
              <a:buClr>
                <a:schemeClr val="dk1"/>
              </a:buClr>
              <a:buSzPts val="1200"/>
              <a:buChar char="●"/>
            </a:pPr>
            <a:r>
              <a:rPr lang="en" sz="1200">
                <a:solidFill>
                  <a:schemeClr val="dk1"/>
                </a:solidFill>
              </a:rPr>
              <a:t>Half Time Alt. Ed. (Teacher) MBHS (One Year)</a:t>
            </a:r>
            <a:endParaRPr sz="1200">
              <a:solidFill>
                <a:schemeClr val="dk1"/>
              </a:solidFill>
            </a:endParaRPr>
          </a:p>
          <a:p>
            <a:pPr indent="-304800" lvl="3" marL="1828800" marR="161925" rtl="0" algn="l">
              <a:spcBef>
                <a:spcPts val="0"/>
              </a:spcBef>
              <a:spcAft>
                <a:spcPts val="0"/>
              </a:spcAft>
              <a:buClr>
                <a:schemeClr val="dk1"/>
              </a:buClr>
              <a:buSzPts val="1200"/>
              <a:buChar char="●"/>
            </a:pPr>
            <a:r>
              <a:rPr lang="en" sz="1200">
                <a:solidFill>
                  <a:schemeClr val="dk1"/>
                </a:solidFill>
              </a:rPr>
              <a:t>Elementary Teachers (2) AHS, CCHS (One Year)</a:t>
            </a:r>
            <a:endParaRPr sz="1200">
              <a:solidFill>
                <a:schemeClr val="dk1"/>
              </a:solidFill>
            </a:endParaRPr>
          </a:p>
          <a:p>
            <a:pPr indent="-304800" lvl="3" marL="1828800" marR="161925" rtl="0" algn="l">
              <a:spcBef>
                <a:spcPts val="0"/>
              </a:spcBef>
              <a:spcAft>
                <a:spcPts val="0"/>
              </a:spcAft>
              <a:buClr>
                <a:schemeClr val="dk1"/>
              </a:buClr>
              <a:buSzPts val="1200"/>
              <a:buChar char="●"/>
            </a:pPr>
            <a:r>
              <a:rPr lang="en" sz="1200">
                <a:solidFill>
                  <a:schemeClr val="dk1"/>
                </a:solidFill>
              </a:rPr>
              <a:t>Permanent Subs (2) MBHS (One Year)</a:t>
            </a:r>
            <a:endParaRPr sz="1200">
              <a:solidFill>
                <a:schemeClr val="dk1"/>
              </a:solidFill>
            </a:endParaRPr>
          </a:p>
          <a:p>
            <a:pPr indent="-304800" lvl="0" marL="457200" marR="161925" rtl="0" algn="l">
              <a:spcBef>
                <a:spcPts val="0"/>
              </a:spcBef>
              <a:spcAft>
                <a:spcPts val="0"/>
              </a:spcAft>
              <a:buClr>
                <a:schemeClr val="dk1"/>
              </a:buClr>
              <a:buSzPts val="1200"/>
              <a:buChar char="●"/>
            </a:pPr>
            <a:r>
              <a:rPr lang="en" sz="1200">
                <a:solidFill>
                  <a:schemeClr val="dk1"/>
                </a:solidFill>
              </a:rPr>
              <a:t>Contractual Wage and Benefit Increases (included in all cost centers)</a:t>
            </a:r>
            <a:endParaRPr sz="1200">
              <a:solidFill>
                <a:schemeClr val="dk1"/>
              </a:solidFill>
            </a:endParaRPr>
          </a:p>
          <a:p>
            <a:pPr indent="-304800" lvl="1" marL="914400" marR="161925" rtl="0" algn="l">
              <a:spcBef>
                <a:spcPts val="0"/>
              </a:spcBef>
              <a:spcAft>
                <a:spcPts val="0"/>
              </a:spcAft>
              <a:buClr>
                <a:schemeClr val="dk1"/>
              </a:buClr>
              <a:buSzPts val="1200"/>
              <a:buChar char="○"/>
            </a:pPr>
            <a:r>
              <a:rPr lang="en" sz="1200">
                <a:solidFill>
                  <a:schemeClr val="dk1"/>
                </a:solidFill>
              </a:rPr>
              <a:t>Professional Staff 6%</a:t>
            </a:r>
            <a:endParaRPr sz="1200">
              <a:solidFill>
                <a:schemeClr val="dk1"/>
              </a:solidFill>
            </a:endParaRPr>
          </a:p>
          <a:p>
            <a:pPr indent="-304800" lvl="1" marL="914400" marR="161925" rtl="0" algn="l">
              <a:spcBef>
                <a:spcPts val="0"/>
              </a:spcBef>
              <a:spcAft>
                <a:spcPts val="0"/>
              </a:spcAft>
              <a:buClr>
                <a:schemeClr val="dk1"/>
              </a:buClr>
              <a:buSzPts val="1200"/>
              <a:buChar char="○"/>
            </a:pPr>
            <a:r>
              <a:rPr lang="en" sz="1200">
                <a:solidFill>
                  <a:schemeClr val="dk1"/>
                </a:solidFill>
              </a:rPr>
              <a:t>Support Staff in negotiations</a:t>
            </a:r>
            <a:endParaRPr sz="1200">
              <a:solidFill>
                <a:schemeClr val="dk1"/>
              </a:solidFill>
            </a:endParaRPr>
          </a:p>
          <a:p>
            <a:pPr indent="-304800" lvl="1" marL="914400" marR="161925" rtl="0" algn="l">
              <a:spcBef>
                <a:spcPts val="0"/>
              </a:spcBef>
              <a:spcAft>
                <a:spcPts val="0"/>
              </a:spcAft>
              <a:buClr>
                <a:schemeClr val="dk1"/>
              </a:buClr>
              <a:buSzPts val="1200"/>
              <a:buChar char="○"/>
            </a:pPr>
            <a:r>
              <a:rPr lang="en" sz="1200">
                <a:solidFill>
                  <a:schemeClr val="dk1"/>
                </a:solidFill>
              </a:rPr>
              <a:t>Projected 1.82% Increase in Health Insurance (rates &amp; potential staff coverage changes)</a:t>
            </a:r>
            <a:endParaRPr b="1" sz="1400">
              <a:solidFill>
                <a:schemeClr val="dk1"/>
              </a:solidFill>
            </a:endParaRPr>
          </a:p>
        </p:txBody>
      </p:sp>
      <p:sp>
        <p:nvSpPr>
          <p:cNvPr id="108" name="Google Shape;108;g26e568bdc83_0_5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dk1"/>
                </a:solidFill>
              </a:rPr>
              <a:t>‹#›</a:t>
            </a:fld>
            <a:endParaRPr b="1" sz="12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CB05"/>
        </a:solidFill>
      </p:bgPr>
    </p:bg>
    <p:spTree>
      <p:nvGrpSpPr>
        <p:cNvPr id="112" name="Shape 112"/>
        <p:cNvGrpSpPr/>
        <p:nvPr/>
      </p:nvGrpSpPr>
      <p:grpSpPr>
        <a:xfrm>
          <a:off x="0" y="0"/>
          <a:ext cx="0" cy="0"/>
          <a:chOff x="0" y="0"/>
          <a:chExt cx="0" cy="0"/>
        </a:xfrm>
      </p:grpSpPr>
      <p:sp>
        <p:nvSpPr>
          <p:cNvPr id="113" name="Google Shape;113;p4"/>
          <p:cNvSpPr txBox="1"/>
          <p:nvPr>
            <p:ph type="title"/>
          </p:nvPr>
        </p:nvSpPr>
        <p:spPr>
          <a:xfrm>
            <a:off x="0" y="0"/>
            <a:ext cx="9144000" cy="684900"/>
          </a:xfrm>
          <a:prstGeom prst="rect">
            <a:avLst/>
          </a:prstGeom>
          <a:solidFill>
            <a:srgbClr val="00274C"/>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990"/>
              <a:buNone/>
            </a:pPr>
            <a:r>
              <a:rPr b="1" lang="en" sz="2500">
                <a:solidFill>
                  <a:schemeClr val="lt1"/>
                </a:solidFill>
              </a:rPr>
              <a:t>Article 2: Special Instruction</a:t>
            </a:r>
            <a:endParaRPr b="1" sz="2500">
              <a:solidFill>
                <a:schemeClr val="lt1"/>
              </a:solidFill>
            </a:endParaRPr>
          </a:p>
        </p:txBody>
      </p:sp>
      <p:sp>
        <p:nvSpPr>
          <p:cNvPr id="114" name="Google Shape;114;p4"/>
          <p:cNvSpPr txBox="1"/>
          <p:nvPr>
            <p:ph idx="1" type="body"/>
          </p:nvPr>
        </p:nvSpPr>
        <p:spPr>
          <a:xfrm>
            <a:off x="171175" y="901325"/>
            <a:ext cx="8850000" cy="3936300"/>
          </a:xfrm>
          <a:prstGeom prst="rect">
            <a:avLst/>
          </a:prstGeom>
          <a:noFill/>
          <a:ln>
            <a:noFill/>
          </a:ln>
        </p:spPr>
        <p:txBody>
          <a:bodyPr anchorCtr="0" anchor="t" bIns="91425" lIns="91425" spcFirstLastPara="1" rIns="91425" wrap="square" tIns="91425">
            <a:normAutofit/>
          </a:bodyPr>
          <a:lstStyle/>
          <a:p>
            <a:pPr indent="-317500" lvl="0" marL="457200" marR="161925" rtl="0" algn="l">
              <a:spcBef>
                <a:spcPts val="0"/>
              </a:spcBef>
              <a:spcAft>
                <a:spcPts val="0"/>
              </a:spcAft>
              <a:buClr>
                <a:schemeClr val="dk1"/>
              </a:buClr>
              <a:buSzPts val="1400"/>
              <a:buChar char="●"/>
            </a:pPr>
            <a:r>
              <a:rPr b="1" lang="en" sz="1400">
                <a:solidFill>
                  <a:schemeClr val="dk1"/>
                </a:solidFill>
              </a:rPr>
              <a:t>Instructional Program for Students Pre-K - Adult Identified with Special Needs ……$8,266,470</a:t>
            </a:r>
            <a:endParaRPr b="1" sz="1400">
              <a:solidFill>
                <a:schemeClr val="dk1"/>
              </a:solidFill>
            </a:endParaRPr>
          </a:p>
          <a:p>
            <a:pPr indent="-304800" lvl="1" marL="914400" marR="161925" rtl="0" algn="l">
              <a:spcBef>
                <a:spcPts val="0"/>
              </a:spcBef>
              <a:spcAft>
                <a:spcPts val="0"/>
              </a:spcAft>
              <a:buClr>
                <a:schemeClr val="dk1"/>
              </a:buClr>
              <a:buSzPts val="1200"/>
              <a:buChar char="○"/>
            </a:pPr>
            <a:r>
              <a:rPr lang="en" sz="1200">
                <a:solidFill>
                  <a:schemeClr val="dk1"/>
                </a:solidFill>
              </a:rPr>
              <a:t>Increase of $143,056 </a:t>
            </a:r>
            <a:endParaRPr sz="1200">
              <a:solidFill>
                <a:schemeClr val="dk1"/>
              </a:solidFill>
            </a:endParaRPr>
          </a:p>
          <a:p>
            <a:pPr indent="-304800" lvl="1" marL="914400" marR="161925" rtl="0" algn="l">
              <a:spcBef>
                <a:spcPts val="0"/>
              </a:spcBef>
              <a:spcAft>
                <a:spcPts val="0"/>
              </a:spcAft>
              <a:buClr>
                <a:schemeClr val="dk1"/>
              </a:buClr>
              <a:buSzPts val="1200"/>
              <a:buChar char="○"/>
            </a:pPr>
            <a:r>
              <a:rPr lang="en" sz="1200">
                <a:solidFill>
                  <a:schemeClr val="dk1"/>
                </a:solidFill>
              </a:rPr>
              <a:t>Overall Increase</a:t>
            </a:r>
            <a:endParaRPr sz="1200">
              <a:solidFill>
                <a:schemeClr val="dk1"/>
              </a:solidFill>
            </a:endParaRPr>
          </a:p>
          <a:p>
            <a:pPr indent="-304800" lvl="2" marL="1371600" marR="161925" rtl="0" algn="l">
              <a:spcBef>
                <a:spcPts val="0"/>
              </a:spcBef>
              <a:spcAft>
                <a:spcPts val="0"/>
              </a:spcAft>
              <a:buClr>
                <a:schemeClr val="dk1"/>
              </a:buClr>
              <a:buSzPts val="1200"/>
              <a:buChar char="■"/>
            </a:pPr>
            <a:r>
              <a:rPr lang="en" sz="1200">
                <a:solidFill>
                  <a:schemeClr val="dk1"/>
                </a:solidFill>
              </a:rPr>
              <a:t>+1.76%</a:t>
            </a:r>
            <a:endParaRPr sz="1200">
              <a:solidFill>
                <a:schemeClr val="dk1"/>
              </a:solidFill>
            </a:endParaRPr>
          </a:p>
          <a:p>
            <a:pPr indent="-304800" lvl="2" marL="1371600" marR="161925" rtl="0" algn="l">
              <a:spcBef>
                <a:spcPts val="0"/>
              </a:spcBef>
              <a:spcAft>
                <a:spcPts val="0"/>
              </a:spcAft>
              <a:buClr>
                <a:schemeClr val="dk1"/>
              </a:buClr>
              <a:buSzPts val="1200"/>
              <a:buChar char="■"/>
            </a:pPr>
            <a:r>
              <a:rPr lang="en" sz="1200">
                <a:solidFill>
                  <a:schemeClr val="dk1"/>
                </a:solidFill>
              </a:rPr>
              <a:t>Would have been +10.38% without applying $700,000 of previous MaineCare funds collected (from FY22 &amp; FY23 Revenue)</a:t>
            </a:r>
            <a:endParaRPr sz="1200">
              <a:solidFill>
                <a:schemeClr val="dk1"/>
              </a:solidFill>
            </a:endParaRPr>
          </a:p>
          <a:p>
            <a:pPr indent="-304800" lvl="2" marL="1371600" marR="161925" rtl="0" algn="l">
              <a:spcBef>
                <a:spcPts val="0"/>
              </a:spcBef>
              <a:spcAft>
                <a:spcPts val="0"/>
              </a:spcAft>
              <a:buClr>
                <a:schemeClr val="dk1"/>
              </a:buClr>
              <a:buSzPts val="1200"/>
              <a:buChar char="■"/>
            </a:pPr>
            <a:r>
              <a:rPr lang="en" sz="1200">
                <a:solidFill>
                  <a:schemeClr val="dk1"/>
                </a:solidFill>
              </a:rPr>
              <a:t>Present # of identified students 397 (fluctuates) &amp; Present # of new referrals 47 (Largest number in six years)</a:t>
            </a:r>
            <a:endParaRPr sz="1200">
              <a:solidFill>
                <a:schemeClr val="dk1"/>
              </a:solidFill>
            </a:endParaRPr>
          </a:p>
          <a:p>
            <a:pPr indent="-304800" lvl="2" marL="1371600" marR="161925" rtl="0" algn="l">
              <a:spcBef>
                <a:spcPts val="0"/>
              </a:spcBef>
              <a:spcAft>
                <a:spcPts val="0"/>
              </a:spcAft>
              <a:buClr>
                <a:schemeClr val="dk1"/>
              </a:buClr>
              <a:buSzPts val="1200"/>
              <a:buChar char="■"/>
            </a:pPr>
            <a:r>
              <a:rPr lang="en" sz="1200">
                <a:solidFill>
                  <a:schemeClr val="dk1"/>
                </a:solidFill>
              </a:rPr>
              <a:t>Present known new students for 24-25 + 19</a:t>
            </a:r>
            <a:endParaRPr sz="1200">
              <a:solidFill>
                <a:schemeClr val="dk1"/>
              </a:solidFill>
            </a:endParaRPr>
          </a:p>
          <a:p>
            <a:pPr indent="-304800" lvl="1" marL="914400" marR="161925" rtl="0" algn="l">
              <a:spcBef>
                <a:spcPts val="0"/>
              </a:spcBef>
              <a:spcAft>
                <a:spcPts val="0"/>
              </a:spcAft>
              <a:buClr>
                <a:schemeClr val="dk1"/>
              </a:buClr>
              <a:buSzPts val="1200"/>
              <a:buChar char="○"/>
            </a:pPr>
            <a:r>
              <a:rPr lang="en" sz="1200">
                <a:solidFill>
                  <a:schemeClr val="dk1"/>
                </a:solidFill>
              </a:rPr>
              <a:t>Reduced by revenue funds</a:t>
            </a:r>
            <a:endParaRPr sz="1200">
              <a:solidFill>
                <a:schemeClr val="dk1"/>
              </a:solidFill>
            </a:endParaRPr>
          </a:p>
          <a:p>
            <a:pPr indent="-304800" lvl="2" marL="1371600" marR="161925" rtl="0" algn="l">
              <a:spcBef>
                <a:spcPts val="0"/>
              </a:spcBef>
              <a:spcAft>
                <a:spcPts val="0"/>
              </a:spcAft>
              <a:buClr>
                <a:schemeClr val="dk1"/>
              </a:buClr>
              <a:buSzPts val="1200"/>
              <a:buChar char="■"/>
            </a:pPr>
            <a:r>
              <a:rPr lang="en" sz="1200">
                <a:solidFill>
                  <a:schemeClr val="dk1"/>
                </a:solidFill>
              </a:rPr>
              <a:t>$700,000</a:t>
            </a:r>
            <a:endParaRPr sz="1200">
              <a:solidFill>
                <a:schemeClr val="dk1"/>
              </a:solidFill>
            </a:endParaRPr>
          </a:p>
          <a:p>
            <a:pPr indent="-317500" lvl="0" marL="457200" marR="161925" rtl="0" algn="l">
              <a:spcBef>
                <a:spcPts val="0"/>
              </a:spcBef>
              <a:spcAft>
                <a:spcPts val="0"/>
              </a:spcAft>
              <a:buClr>
                <a:schemeClr val="dk1"/>
              </a:buClr>
              <a:buSzPts val="1400"/>
              <a:buChar char="●"/>
            </a:pPr>
            <a:r>
              <a:rPr b="1" lang="en" sz="1400">
                <a:solidFill>
                  <a:schemeClr val="dk1"/>
                </a:solidFill>
              </a:rPr>
              <a:t>Specific Breakdowns: </a:t>
            </a:r>
            <a:endParaRPr b="1" sz="1400">
              <a:solidFill>
                <a:schemeClr val="dk1"/>
              </a:solidFill>
            </a:endParaRPr>
          </a:p>
          <a:p>
            <a:pPr indent="-304800" lvl="1" marL="914400" marR="161925" rtl="0" algn="l">
              <a:spcBef>
                <a:spcPts val="0"/>
              </a:spcBef>
              <a:spcAft>
                <a:spcPts val="0"/>
              </a:spcAft>
              <a:buClr>
                <a:schemeClr val="dk1"/>
              </a:buClr>
              <a:buSzPts val="1200"/>
              <a:buChar char="○"/>
            </a:pPr>
            <a:r>
              <a:rPr lang="en" sz="1200">
                <a:solidFill>
                  <a:schemeClr val="dk1"/>
                </a:solidFill>
              </a:rPr>
              <a:t>Training &amp; equipment/supplies, hours for billable staff support with MaineCare. </a:t>
            </a:r>
            <a:endParaRPr sz="1200">
              <a:solidFill>
                <a:schemeClr val="dk1"/>
              </a:solidFill>
            </a:endParaRPr>
          </a:p>
          <a:p>
            <a:pPr indent="-304800" lvl="1" marL="914400" marR="161925" rtl="0" algn="l">
              <a:spcBef>
                <a:spcPts val="0"/>
              </a:spcBef>
              <a:spcAft>
                <a:spcPts val="0"/>
              </a:spcAft>
              <a:buClr>
                <a:schemeClr val="dk1"/>
              </a:buClr>
              <a:buSzPts val="1200"/>
              <a:buChar char="○"/>
            </a:pPr>
            <a:r>
              <a:rPr lang="en" sz="1200">
                <a:solidFill>
                  <a:schemeClr val="dk1"/>
                </a:solidFill>
              </a:rPr>
              <a:t>Contractual Wage and Benefit Increases </a:t>
            </a:r>
            <a:endParaRPr sz="1200">
              <a:solidFill>
                <a:schemeClr val="dk1"/>
              </a:solidFill>
            </a:endParaRPr>
          </a:p>
          <a:p>
            <a:pPr indent="0" lvl="0" marL="1371600" marR="161925" rtl="0" algn="l">
              <a:spcBef>
                <a:spcPts val="0"/>
              </a:spcBef>
              <a:spcAft>
                <a:spcPts val="0"/>
              </a:spcAft>
              <a:buNone/>
            </a:pPr>
            <a:r>
              <a:rPr lang="en" sz="1200">
                <a:solidFill>
                  <a:schemeClr val="dk1"/>
                </a:solidFill>
              </a:rPr>
              <a:t>(If needed, we will use the Special Ed Reserve Account for potential Out of District Student Placement needs.)</a:t>
            </a:r>
            <a:endParaRPr sz="1200">
              <a:solidFill>
                <a:schemeClr val="dk1"/>
              </a:solidFill>
            </a:endParaRPr>
          </a:p>
          <a:p>
            <a:pPr indent="0" lvl="0" marL="0" marR="161925" rtl="0" algn="l">
              <a:spcBef>
                <a:spcPts val="0"/>
              </a:spcBef>
              <a:spcAft>
                <a:spcPts val="0"/>
              </a:spcAft>
              <a:buNone/>
            </a:pPr>
            <a:r>
              <a:t/>
            </a:r>
            <a:endParaRPr sz="1200">
              <a:solidFill>
                <a:schemeClr val="dk1"/>
              </a:solidFill>
            </a:endParaRPr>
          </a:p>
        </p:txBody>
      </p:sp>
      <p:sp>
        <p:nvSpPr>
          <p:cNvPr id="115" name="Google Shape;115;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b="1" lang="en" sz="1200">
                <a:solidFill>
                  <a:schemeClr val="dk1"/>
                </a:solidFill>
              </a:rPr>
              <a:t>‹#›</a:t>
            </a:fld>
            <a:endParaRPr b="1" sz="12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