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74" r:id="rId7"/>
    <p:sldId id="294" r:id="rId8"/>
    <p:sldId id="278" r:id="rId9"/>
    <p:sldId id="279" r:id="rId10"/>
    <p:sldId id="407" r:id="rId11"/>
    <p:sldId id="275" r:id="rId12"/>
    <p:sldId id="296" r:id="rId13"/>
    <p:sldId id="297" r:id="rId14"/>
    <p:sldId id="414" r:id="rId15"/>
    <p:sldId id="415" r:id="rId16"/>
    <p:sldId id="416" r:id="rId17"/>
    <p:sldId id="411" r:id="rId18"/>
    <p:sldId id="347" r:id="rId19"/>
    <p:sldId id="353" r:id="rId20"/>
    <p:sldId id="410" r:id="rId21"/>
    <p:sldId id="4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6" d="100"/>
          <a:sy n="106" d="100"/>
        </p:scale>
        <p:origin x="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Identified Homeless Students in Maine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C9-44E9-81C6-7D57591E37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C9-44E9-81C6-7D57591E37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C9-44E9-81C6-7D57591E37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C9-44E9-81C6-7D57591E372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Doubled Up</c:v>
                </c:pt>
                <c:pt idx="1">
                  <c:v>Hotels/Motels</c:v>
                </c:pt>
                <c:pt idx="2">
                  <c:v>Shelters</c:v>
                </c:pt>
                <c:pt idx="3">
                  <c:v>Unsheltered</c:v>
                </c:pt>
              </c:strCache>
            </c:strRef>
          </c:cat>
          <c:val>
            <c:numRef>
              <c:f>Sheet1!$B$2:$B$5</c:f>
              <c:numCache>
                <c:formatCode>General</c:formatCode>
                <c:ptCount val="4"/>
                <c:pt idx="0">
                  <c:v>929</c:v>
                </c:pt>
                <c:pt idx="1">
                  <c:v>177</c:v>
                </c:pt>
                <c:pt idx="2">
                  <c:v>370</c:v>
                </c:pt>
                <c:pt idx="3">
                  <c:v>61</c:v>
                </c:pt>
              </c:numCache>
            </c:numRef>
          </c:val>
          <c:extLst>
            <c:ext xmlns:c16="http://schemas.microsoft.com/office/drawing/2014/chart" uri="{C3380CC4-5D6E-409C-BE32-E72D297353CC}">
              <c16:uniqueId val="{00000000-87B8-45D3-A223-E69855493CE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s://www.schoolhouseconnection.org/tips-for-teachers-staff-how-to-support-students-experiencing-homelessness/" TargetMode="External"/><Relationship Id="rId7" Type="http://schemas.openxmlformats.org/officeDocument/2006/relationships/hyperlink" Target="https://www.youtube.com/watch?v=OmB0ciAToY0" TargetMode="External"/><Relationship Id="rId2" Type="http://schemas.openxmlformats.org/officeDocument/2006/relationships/hyperlink" Target="https://www.schoolhouseconnection.org/quick-guide-for-counselors-working-with-students-experiencing-homelessness/" TargetMode="External"/><Relationship Id="rId1" Type="http://schemas.openxmlformats.org/officeDocument/2006/relationships/hyperlink" Target="https://vimeo.com/28964328" TargetMode="External"/><Relationship Id="rId6" Type="http://schemas.openxmlformats.org/officeDocument/2006/relationships/hyperlink" Target="https://fns-prod.azureedge.net/sites/default/files/2002-04-04.pdf" TargetMode="External"/><Relationship Id="rId5" Type="http://schemas.openxmlformats.org/officeDocument/2006/relationships/hyperlink" Target="https://vimeo.com/28684961" TargetMode="External"/><Relationship Id="rId4" Type="http://schemas.openxmlformats.org/officeDocument/2006/relationships/hyperlink" Target="https://vimeo.com/28961702"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schoolhouseconnection.org/tips-for-teachers-staff-how-to-support-students-experiencing-homelessness/" TargetMode="External"/><Relationship Id="rId7" Type="http://schemas.openxmlformats.org/officeDocument/2006/relationships/hyperlink" Target="https://www.youtube.com/watch?v=OmB0ciAToY0" TargetMode="External"/><Relationship Id="rId2" Type="http://schemas.openxmlformats.org/officeDocument/2006/relationships/hyperlink" Target="https://www.schoolhouseconnection.org/quick-guide-for-counselors-working-with-students-experiencing-homelessness/" TargetMode="External"/><Relationship Id="rId1" Type="http://schemas.openxmlformats.org/officeDocument/2006/relationships/hyperlink" Target="https://vimeo.com/28964328" TargetMode="External"/><Relationship Id="rId6" Type="http://schemas.openxmlformats.org/officeDocument/2006/relationships/hyperlink" Target="https://fns-prod.azureedge.net/sites/default/files/2002-04-04.pdf" TargetMode="External"/><Relationship Id="rId5" Type="http://schemas.openxmlformats.org/officeDocument/2006/relationships/hyperlink" Target="https://vimeo.com/28684961" TargetMode="External"/><Relationship Id="rId4" Type="http://schemas.openxmlformats.org/officeDocument/2006/relationships/hyperlink" Target="https://vimeo.com/2896170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F563C-1D34-4CBA-B89B-421E04748A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6C6512-3E3C-49F0-9A0C-EF2C6A9587F2}">
      <dgm:prSet/>
      <dgm:spPr/>
      <dgm:t>
        <a:bodyPr/>
        <a:lstStyle/>
        <a:p>
          <a:r>
            <a:rPr lang="en-US">
              <a:hlinkClick xmlns:r="http://schemas.openxmlformats.org/officeDocument/2006/relationships" r:id="rId1"/>
            </a:rPr>
            <a:t>Registrars</a:t>
          </a:r>
          <a:endParaRPr lang="en-US"/>
        </a:p>
      </dgm:t>
    </dgm:pt>
    <dgm:pt modelId="{393FADB5-DBD0-4493-AA5E-CAF69B004127}" type="parTrans" cxnId="{A6AF185E-C22D-47EB-9CF9-D907A249A23E}">
      <dgm:prSet/>
      <dgm:spPr/>
      <dgm:t>
        <a:bodyPr/>
        <a:lstStyle/>
        <a:p>
          <a:endParaRPr lang="en-US"/>
        </a:p>
      </dgm:t>
    </dgm:pt>
    <dgm:pt modelId="{EE83A769-A137-4EEE-9EEC-2E136C5E8E58}" type="sibTrans" cxnId="{A6AF185E-C22D-47EB-9CF9-D907A249A23E}">
      <dgm:prSet/>
      <dgm:spPr/>
      <dgm:t>
        <a:bodyPr/>
        <a:lstStyle/>
        <a:p>
          <a:endParaRPr lang="en-US"/>
        </a:p>
      </dgm:t>
    </dgm:pt>
    <dgm:pt modelId="{A6BBD200-F169-40A3-AC57-8EA2C082093B}">
      <dgm:prSet/>
      <dgm:spPr/>
      <dgm:t>
        <a:bodyPr/>
        <a:lstStyle/>
        <a:p>
          <a:r>
            <a:rPr lang="en-US">
              <a:hlinkClick xmlns:r="http://schemas.openxmlformats.org/officeDocument/2006/relationships" r:id="rId2"/>
            </a:rPr>
            <a:t>Counselors</a:t>
          </a:r>
          <a:endParaRPr lang="en-US"/>
        </a:p>
      </dgm:t>
    </dgm:pt>
    <dgm:pt modelId="{1992C399-B2A5-42E0-B837-CF62A0377A2F}" type="parTrans" cxnId="{D2B81594-A40D-4BB7-9F46-CA273F33C160}">
      <dgm:prSet/>
      <dgm:spPr/>
      <dgm:t>
        <a:bodyPr/>
        <a:lstStyle/>
        <a:p>
          <a:endParaRPr lang="en-US"/>
        </a:p>
      </dgm:t>
    </dgm:pt>
    <dgm:pt modelId="{A84EA838-683F-40CB-AC02-B6B8CBB53A47}" type="sibTrans" cxnId="{D2B81594-A40D-4BB7-9F46-CA273F33C160}">
      <dgm:prSet/>
      <dgm:spPr/>
      <dgm:t>
        <a:bodyPr/>
        <a:lstStyle/>
        <a:p>
          <a:endParaRPr lang="en-US"/>
        </a:p>
      </dgm:t>
    </dgm:pt>
    <dgm:pt modelId="{C7D8BF24-FACB-42F7-AC28-16C660159314}">
      <dgm:prSet/>
      <dgm:spPr/>
      <dgm:t>
        <a:bodyPr/>
        <a:lstStyle/>
        <a:p>
          <a:r>
            <a:rPr lang="en-US">
              <a:hlinkClick xmlns:r="http://schemas.openxmlformats.org/officeDocument/2006/relationships" r:id="rId3"/>
            </a:rPr>
            <a:t>Teachers</a:t>
          </a:r>
          <a:endParaRPr lang="en-US"/>
        </a:p>
      </dgm:t>
    </dgm:pt>
    <dgm:pt modelId="{F3EC1EFD-D847-4296-A996-A2E86DE7CAA5}" type="parTrans" cxnId="{C311941C-45CA-458C-B372-C152F9E235FC}">
      <dgm:prSet/>
      <dgm:spPr/>
      <dgm:t>
        <a:bodyPr/>
        <a:lstStyle/>
        <a:p>
          <a:endParaRPr lang="en-US"/>
        </a:p>
      </dgm:t>
    </dgm:pt>
    <dgm:pt modelId="{E7B4702D-D1D3-4410-9046-58780795CFD7}" type="sibTrans" cxnId="{C311941C-45CA-458C-B372-C152F9E235FC}">
      <dgm:prSet/>
      <dgm:spPr/>
      <dgm:t>
        <a:bodyPr/>
        <a:lstStyle/>
        <a:p>
          <a:endParaRPr lang="en-US"/>
        </a:p>
      </dgm:t>
    </dgm:pt>
    <dgm:pt modelId="{D469E1C5-5507-45A0-87DA-A35F6198271A}">
      <dgm:prSet/>
      <dgm:spPr/>
      <dgm:t>
        <a:bodyPr/>
        <a:lstStyle/>
        <a:p>
          <a:r>
            <a:rPr lang="en-US">
              <a:hlinkClick xmlns:r="http://schemas.openxmlformats.org/officeDocument/2006/relationships" r:id="rId4"/>
            </a:rPr>
            <a:t>Superintendents and school board</a:t>
          </a:r>
          <a:endParaRPr lang="en-US"/>
        </a:p>
      </dgm:t>
    </dgm:pt>
    <dgm:pt modelId="{E7E1455B-950B-45D3-B94D-9333D5A70E31}" type="parTrans" cxnId="{8D8B6E3C-5484-4AE4-B5D0-13DE0203DE67}">
      <dgm:prSet/>
      <dgm:spPr/>
      <dgm:t>
        <a:bodyPr/>
        <a:lstStyle/>
        <a:p>
          <a:endParaRPr lang="en-US"/>
        </a:p>
      </dgm:t>
    </dgm:pt>
    <dgm:pt modelId="{890C509B-2C63-4BEA-94FE-8E35E0979ABE}" type="sibTrans" cxnId="{8D8B6E3C-5484-4AE4-B5D0-13DE0203DE67}">
      <dgm:prSet/>
      <dgm:spPr/>
      <dgm:t>
        <a:bodyPr/>
        <a:lstStyle/>
        <a:p>
          <a:endParaRPr lang="en-US"/>
        </a:p>
      </dgm:t>
    </dgm:pt>
    <dgm:pt modelId="{8D7CC528-1E9F-4857-AE54-4E4567F762B8}">
      <dgm:prSet/>
      <dgm:spPr/>
      <dgm:t>
        <a:bodyPr/>
        <a:lstStyle/>
        <a:p>
          <a:r>
            <a:rPr lang="en-US">
              <a:hlinkClick xmlns:r="http://schemas.openxmlformats.org/officeDocument/2006/relationships" r:id="rId5"/>
            </a:rPr>
            <a:t>Principals</a:t>
          </a:r>
          <a:endParaRPr lang="en-US"/>
        </a:p>
      </dgm:t>
    </dgm:pt>
    <dgm:pt modelId="{3C682F8A-0331-4EA9-9EB1-BC31D39A46B5}" type="parTrans" cxnId="{C5F7FB04-8877-4FDC-9DF6-9572ECEA0212}">
      <dgm:prSet/>
      <dgm:spPr/>
      <dgm:t>
        <a:bodyPr/>
        <a:lstStyle/>
        <a:p>
          <a:endParaRPr lang="en-US"/>
        </a:p>
      </dgm:t>
    </dgm:pt>
    <dgm:pt modelId="{4FB83E84-7D91-4726-BD7B-4B90330F81F6}" type="sibTrans" cxnId="{C5F7FB04-8877-4FDC-9DF6-9572ECEA0212}">
      <dgm:prSet/>
      <dgm:spPr/>
      <dgm:t>
        <a:bodyPr/>
        <a:lstStyle/>
        <a:p>
          <a:endParaRPr lang="en-US"/>
        </a:p>
      </dgm:t>
    </dgm:pt>
    <dgm:pt modelId="{1F7DFCC9-36BC-42F7-B087-0E29E95F18C2}">
      <dgm:prSet/>
      <dgm:spPr/>
      <dgm:t>
        <a:bodyPr/>
        <a:lstStyle/>
        <a:p>
          <a:r>
            <a:rPr lang="en-US" dirty="0">
              <a:hlinkClick xmlns:r="http://schemas.openxmlformats.org/officeDocument/2006/relationships" r:id="rId6"/>
            </a:rPr>
            <a:t>Food Service</a:t>
          </a:r>
          <a:endParaRPr lang="en-US" dirty="0"/>
        </a:p>
      </dgm:t>
    </dgm:pt>
    <dgm:pt modelId="{4B068CC6-F152-4486-A166-2F7C1E61EE02}" type="parTrans" cxnId="{47640BC4-5642-4206-8B41-35D9372C78B2}">
      <dgm:prSet/>
      <dgm:spPr/>
      <dgm:t>
        <a:bodyPr/>
        <a:lstStyle/>
        <a:p>
          <a:endParaRPr lang="en-US"/>
        </a:p>
      </dgm:t>
    </dgm:pt>
    <dgm:pt modelId="{B770FBA5-6E3C-42CF-BFDC-D622E6FBA386}" type="sibTrans" cxnId="{47640BC4-5642-4206-8B41-35D9372C78B2}">
      <dgm:prSet/>
      <dgm:spPr/>
      <dgm:t>
        <a:bodyPr/>
        <a:lstStyle/>
        <a:p>
          <a:endParaRPr lang="en-US"/>
        </a:p>
      </dgm:t>
    </dgm:pt>
    <dgm:pt modelId="{F1FCEE9E-725F-4B2D-8510-A44214A4C2F2}">
      <dgm:prSet phldrT="[Text]"/>
      <dgm:spPr/>
      <dgm:t>
        <a:bodyPr/>
        <a:lstStyle/>
        <a:p>
          <a:r>
            <a:rPr lang="en-US" dirty="0">
              <a:hlinkClick xmlns:r="http://schemas.openxmlformats.org/officeDocument/2006/relationships" r:id="rId7"/>
            </a:rPr>
            <a:t>Bus Drivers</a:t>
          </a:r>
          <a:endParaRPr lang="en-US" dirty="0"/>
        </a:p>
      </dgm:t>
    </dgm:pt>
    <dgm:pt modelId="{38504585-2017-4472-A1F6-1BE98FC90DA3}" type="parTrans" cxnId="{A4128C2E-30DB-4547-9196-6DFEB43C1B33}">
      <dgm:prSet/>
      <dgm:spPr/>
      <dgm:t>
        <a:bodyPr/>
        <a:lstStyle/>
        <a:p>
          <a:endParaRPr lang="en-US"/>
        </a:p>
      </dgm:t>
    </dgm:pt>
    <dgm:pt modelId="{5D9A9AA7-FE41-4959-ACFA-F6B11D5EF4C6}" type="sibTrans" cxnId="{A4128C2E-30DB-4547-9196-6DFEB43C1B33}">
      <dgm:prSet/>
      <dgm:spPr/>
      <dgm:t>
        <a:bodyPr/>
        <a:lstStyle/>
        <a:p>
          <a:endParaRPr lang="en-US"/>
        </a:p>
      </dgm:t>
    </dgm:pt>
    <dgm:pt modelId="{CC9FBC01-39A6-4A52-A487-F0D821B410F3}" type="pres">
      <dgm:prSet presAssocID="{299F563C-1D34-4CBA-B89B-421E04748AE1}" presName="diagram" presStyleCnt="0">
        <dgm:presLayoutVars>
          <dgm:dir/>
          <dgm:resizeHandles val="exact"/>
        </dgm:presLayoutVars>
      </dgm:prSet>
      <dgm:spPr/>
    </dgm:pt>
    <dgm:pt modelId="{786944EE-2B68-4D21-A39A-A287B730B59C}" type="pres">
      <dgm:prSet presAssocID="{4D6C6512-3E3C-49F0-9A0C-EF2C6A9587F2}" presName="node" presStyleLbl="node1" presStyleIdx="0" presStyleCnt="7">
        <dgm:presLayoutVars>
          <dgm:bulletEnabled val="1"/>
        </dgm:presLayoutVars>
      </dgm:prSet>
      <dgm:spPr/>
    </dgm:pt>
    <dgm:pt modelId="{59E8B24B-EDFE-495A-93F0-394CF0B2CBDE}" type="pres">
      <dgm:prSet presAssocID="{EE83A769-A137-4EEE-9EEC-2E136C5E8E58}" presName="sibTrans" presStyleCnt="0"/>
      <dgm:spPr/>
    </dgm:pt>
    <dgm:pt modelId="{07248381-0330-4440-B609-5D5E8493692F}" type="pres">
      <dgm:prSet presAssocID="{A6BBD200-F169-40A3-AC57-8EA2C082093B}" presName="node" presStyleLbl="node1" presStyleIdx="1" presStyleCnt="7">
        <dgm:presLayoutVars>
          <dgm:bulletEnabled val="1"/>
        </dgm:presLayoutVars>
      </dgm:prSet>
      <dgm:spPr/>
    </dgm:pt>
    <dgm:pt modelId="{3593CBBC-8A71-473B-A472-D6287F9372CB}" type="pres">
      <dgm:prSet presAssocID="{A84EA838-683F-40CB-AC02-B6B8CBB53A47}" presName="sibTrans" presStyleCnt="0"/>
      <dgm:spPr/>
    </dgm:pt>
    <dgm:pt modelId="{34D2D807-66FB-4B0D-980B-6426242748B8}" type="pres">
      <dgm:prSet presAssocID="{C7D8BF24-FACB-42F7-AC28-16C660159314}" presName="node" presStyleLbl="node1" presStyleIdx="2" presStyleCnt="7">
        <dgm:presLayoutVars>
          <dgm:bulletEnabled val="1"/>
        </dgm:presLayoutVars>
      </dgm:prSet>
      <dgm:spPr/>
    </dgm:pt>
    <dgm:pt modelId="{2DE560BA-D040-41A0-BECD-2CF2583AB2A4}" type="pres">
      <dgm:prSet presAssocID="{E7B4702D-D1D3-4410-9046-58780795CFD7}" presName="sibTrans" presStyleCnt="0"/>
      <dgm:spPr/>
    </dgm:pt>
    <dgm:pt modelId="{396A4E6A-1545-4D3A-8FA3-000F87C4A88D}" type="pres">
      <dgm:prSet presAssocID="{D469E1C5-5507-45A0-87DA-A35F6198271A}" presName="node" presStyleLbl="node1" presStyleIdx="3" presStyleCnt="7">
        <dgm:presLayoutVars>
          <dgm:bulletEnabled val="1"/>
        </dgm:presLayoutVars>
      </dgm:prSet>
      <dgm:spPr/>
    </dgm:pt>
    <dgm:pt modelId="{39EA0B75-5EB7-4C16-8179-F0E38B71DAC2}" type="pres">
      <dgm:prSet presAssocID="{890C509B-2C63-4BEA-94FE-8E35E0979ABE}" presName="sibTrans" presStyleCnt="0"/>
      <dgm:spPr/>
    </dgm:pt>
    <dgm:pt modelId="{55D6880D-5660-4D94-810B-1B7B515AE1AF}" type="pres">
      <dgm:prSet presAssocID="{8D7CC528-1E9F-4857-AE54-4E4567F762B8}" presName="node" presStyleLbl="node1" presStyleIdx="4" presStyleCnt="7">
        <dgm:presLayoutVars>
          <dgm:bulletEnabled val="1"/>
        </dgm:presLayoutVars>
      </dgm:prSet>
      <dgm:spPr/>
    </dgm:pt>
    <dgm:pt modelId="{55ACF943-88C5-4D1F-ABDE-40163CA2E523}" type="pres">
      <dgm:prSet presAssocID="{4FB83E84-7D91-4726-BD7B-4B90330F81F6}" presName="sibTrans" presStyleCnt="0"/>
      <dgm:spPr/>
    </dgm:pt>
    <dgm:pt modelId="{E31E9836-7FDD-4CC2-AD44-DA20B063E7D0}" type="pres">
      <dgm:prSet presAssocID="{1F7DFCC9-36BC-42F7-B087-0E29E95F18C2}" presName="node" presStyleLbl="node1" presStyleIdx="5" presStyleCnt="7">
        <dgm:presLayoutVars>
          <dgm:bulletEnabled val="1"/>
        </dgm:presLayoutVars>
      </dgm:prSet>
      <dgm:spPr/>
    </dgm:pt>
    <dgm:pt modelId="{8153C447-5087-4744-AB40-6F671C7AF631}" type="pres">
      <dgm:prSet presAssocID="{B770FBA5-6E3C-42CF-BFDC-D622E6FBA386}" presName="sibTrans" presStyleCnt="0"/>
      <dgm:spPr/>
    </dgm:pt>
    <dgm:pt modelId="{ACED0905-E9BE-4C62-B477-128172385961}" type="pres">
      <dgm:prSet presAssocID="{F1FCEE9E-725F-4B2D-8510-A44214A4C2F2}" presName="node" presStyleLbl="node1" presStyleIdx="6" presStyleCnt="7" custLinFactNeighborX="3043" custLinFactNeighborY="185">
        <dgm:presLayoutVars>
          <dgm:bulletEnabled val="1"/>
        </dgm:presLayoutVars>
      </dgm:prSet>
      <dgm:spPr/>
    </dgm:pt>
  </dgm:ptLst>
  <dgm:cxnLst>
    <dgm:cxn modelId="{C5F7FB04-8877-4FDC-9DF6-9572ECEA0212}" srcId="{299F563C-1D34-4CBA-B89B-421E04748AE1}" destId="{8D7CC528-1E9F-4857-AE54-4E4567F762B8}" srcOrd="4" destOrd="0" parTransId="{3C682F8A-0331-4EA9-9EB1-BC31D39A46B5}" sibTransId="{4FB83E84-7D91-4726-BD7B-4B90330F81F6}"/>
    <dgm:cxn modelId="{C311941C-45CA-458C-B372-C152F9E235FC}" srcId="{299F563C-1D34-4CBA-B89B-421E04748AE1}" destId="{C7D8BF24-FACB-42F7-AC28-16C660159314}" srcOrd="2" destOrd="0" parTransId="{F3EC1EFD-D847-4296-A996-A2E86DE7CAA5}" sibTransId="{E7B4702D-D1D3-4410-9046-58780795CFD7}"/>
    <dgm:cxn modelId="{18F29A25-6296-442E-BFAE-4A5027FCF33B}" type="presOf" srcId="{299F563C-1D34-4CBA-B89B-421E04748AE1}" destId="{CC9FBC01-39A6-4A52-A487-F0D821B410F3}" srcOrd="0" destOrd="0" presId="urn:microsoft.com/office/officeart/2005/8/layout/default"/>
    <dgm:cxn modelId="{A4128C2E-30DB-4547-9196-6DFEB43C1B33}" srcId="{299F563C-1D34-4CBA-B89B-421E04748AE1}" destId="{F1FCEE9E-725F-4B2D-8510-A44214A4C2F2}" srcOrd="6" destOrd="0" parTransId="{38504585-2017-4472-A1F6-1BE98FC90DA3}" sibTransId="{5D9A9AA7-FE41-4959-ACFA-F6B11D5EF4C6}"/>
    <dgm:cxn modelId="{24BBE431-C009-4955-A196-948E2A2C9E65}" type="presOf" srcId="{8D7CC528-1E9F-4857-AE54-4E4567F762B8}" destId="{55D6880D-5660-4D94-810B-1B7B515AE1AF}" srcOrd="0" destOrd="0" presId="urn:microsoft.com/office/officeart/2005/8/layout/default"/>
    <dgm:cxn modelId="{212F2E37-0287-4544-BA84-072694EF933F}" type="presOf" srcId="{A6BBD200-F169-40A3-AC57-8EA2C082093B}" destId="{07248381-0330-4440-B609-5D5E8493692F}" srcOrd="0" destOrd="0" presId="urn:microsoft.com/office/officeart/2005/8/layout/default"/>
    <dgm:cxn modelId="{8D8B6E3C-5484-4AE4-B5D0-13DE0203DE67}" srcId="{299F563C-1D34-4CBA-B89B-421E04748AE1}" destId="{D469E1C5-5507-45A0-87DA-A35F6198271A}" srcOrd="3" destOrd="0" parTransId="{E7E1455B-950B-45D3-B94D-9333D5A70E31}" sibTransId="{890C509B-2C63-4BEA-94FE-8E35E0979ABE}"/>
    <dgm:cxn modelId="{BCFEC73C-16C5-4CB1-9129-474D9381B267}" type="presOf" srcId="{D469E1C5-5507-45A0-87DA-A35F6198271A}" destId="{396A4E6A-1545-4D3A-8FA3-000F87C4A88D}" srcOrd="0" destOrd="0" presId="urn:microsoft.com/office/officeart/2005/8/layout/default"/>
    <dgm:cxn modelId="{A6AF185E-C22D-47EB-9CF9-D907A249A23E}" srcId="{299F563C-1D34-4CBA-B89B-421E04748AE1}" destId="{4D6C6512-3E3C-49F0-9A0C-EF2C6A9587F2}" srcOrd="0" destOrd="0" parTransId="{393FADB5-DBD0-4493-AA5E-CAF69B004127}" sibTransId="{EE83A769-A137-4EEE-9EEC-2E136C5E8E58}"/>
    <dgm:cxn modelId="{34AFF176-C319-42D3-90AF-F2599FF736DD}" type="presOf" srcId="{C7D8BF24-FACB-42F7-AC28-16C660159314}" destId="{34D2D807-66FB-4B0D-980B-6426242748B8}" srcOrd="0" destOrd="0" presId="urn:microsoft.com/office/officeart/2005/8/layout/default"/>
    <dgm:cxn modelId="{D2B81594-A40D-4BB7-9F46-CA273F33C160}" srcId="{299F563C-1D34-4CBA-B89B-421E04748AE1}" destId="{A6BBD200-F169-40A3-AC57-8EA2C082093B}" srcOrd="1" destOrd="0" parTransId="{1992C399-B2A5-42E0-B837-CF62A0377A2F}" sibTransId="{A84EA838-683F-40CB-AC02-B6B8CBB53A47}"/>
    <dgm:cxn modelId="{47640BC4-5642-4206-8B41-35D9372C78B2}" srcId="{299F563C-1D34-4CBA-B89B-421E04748AE1}" destId="{1F7DFCC9-36BC-42F7-B087-0E29E95F18C2}" srcOrd="5" destOrd="0" parTransId="{4B068CC6-F152-4486-A166-2F7C1E61EE02}" sibTransId="{B770FBA5-6E3C-42CF-BFDC-D622E6FBA386}"/>
    <dgm:cxn modelId="{B8BD84C8-055A-428F-95EB-06F9FD86CA73}" type="presOf" srcId="{4D6C6512-3E3C-49F0-9A0C-EF2C6A9587F2}" destId="{786944EE-2B68-4D21-A39A-A287B730B59C}" srcOrd="0" destOrd="0" presId="urn:microsoft.com/office/officeart/2005/8/layout/default"/>
    <dgm:cxn modelId="{511FE6E6-C9E8-4BAF-B4A8-ED42B710CA1B}" type="presOf" srcId="{1F7DFCC9-36BC-42F7-B087-0E29E95F18C2}" destId="{E31E9836-7FDD-4CC2-AD44-DA20B063E7D0}" srcOrd="0" destOrd="0" presId="urn:microsoft.com/office/officeart/2005/8/layout/default"/>
    <dgm:cxn modelId="{05DC5EF8-9C17-4B42-B38C-4CF538E23FD2}" type="presOf" srcId="{F1FCEE9E-725F-4B2D-8510-A44214A4C2F2}" destId="{ACED0905-E9BE-4C62-B477-128172385961}" srcOrd="0" destOrd="0" presId="urn:microsoft.com/office/officeart/2005/8/layout/default"/>
    <dgm:cxn modelId="{5E7A3724-B78B-4826-8C77-80B2E26CD605}" type="presParOf" srcId="{CC9FBC01-39A6-4A52-A487-F0D821B410F3}" destId="{786944EE-2B68-4D21-A39A-A287B730B59C}" srcOrd="0" destOrd="0" presId="urn:microsoft.com/office/officeart/2005/8/layout/default"/>
    <dgm:cxn modelId="{557F5D93-896D-4021-9B3E-A151F71D0618}" type="presParOf" srcId="{CC9FBC01-39A6-4A52-A487-F0D821B410F3}" destId="{59E8B24B-EDFE-495A-93F0-394CF0B2CBDE}" srcOrd="1" destOrd="0" presId="urn:microsoft.com/office/officeart/2005/8/layout/default"/>
    <dgm:cxn modelId="{EBFEB811-1E3F-490A-A755-86D7D446317E}" type="presParOf" srcId="{CC9FBC01-39A6-4A52-A487-F0D821B410F3}" destId="{07248381-0330-4440-B609-5D5E8493692F}" srcOrd="2" destOrd="0" presId="urn:microsoft.com/office/officeart/2005/8/layout/default"/>
    <dgm:cxn modelId="{ED0D0F62-0FD0-400B-A20C-441783F39679}" type="presParOf" srcId="{CC9FBC01-39A6-4A52-A487-F0D821B410F3}" destId="{3593CBBC-8A71-473B-A472-D6287F9372CB}" srcOrd="3" destOrd="0" presId="urn:microsoft.com/office/officeart/2005/8/layout/default"/>
    <dgm:cxn modelId="{707A58EA-D343-4849-AC80-C1BBE7CDDC35}" type="presParOf" srcId="{CC9FBC01-39A6-4A52-A487-F0D821B410F3}" destId="{34D2D807-66FB-4B0D-980B-6426242748B8}" srcOrd="4" destOrd="0" presId="urn:microsoft.com/office/officeart/2005/8/layout/default"/>
    <dgm:cxn modelId="{649A4125-46A3-4B5C-B361-B2231C789951}" type="presParOf" srcId="{CC9FBC01-39A6-4A52-A487-F0D821B410F3}" destId="{2DE560BA-D040-41A0-BECD-2CF2583AB2A4}" srcOrd="5" destOrd="0" presId="urn:microsoft.com/office/officeart/2005/8/layout/default"/>
    <dgm:cxn modelId="{6CF08472-08FD-4B3A-A886-A5F56492DEF6}" type="presParOf" srcId="{CC9FBC01-39A6-4A52-A487-F0D821B410F3}" destId="{396A4E6A-1545-4D3A-8FA3-000F87C4A88D}" srcOrd="6" destOrd="0" presId="urn:microsoft.com/office/officeart/2005/8/layout/default"/>
    <dgm:cxn modelId="{08FEB66A-D000-420C-B520-34B3C08548D0}" type="presParOf" srcId="{CC9FBC01-39A6-4A52-A487-F0D821B410F3}" destId="{39EA0B75-5EB7-4C16-8179-F0E38B71DAC2}" srcOrd="7" destOrd="0" presId="urn:microsoft.com/office/officeart/2005/8/layout/default"/>
    <dgm:cxn modelId="{39517129-562F-4D09-8C82-E9F7B38FC22B}" type="presParOf" srcId="{CC9FBC01-39A6-4A52-A487-F0D821B410F3}" destId="{55D6880D-5660-4D94-810B-1B7B515AE1AF}" srcOrd="8" destOrd="0" presId="urn:microsoft.com/office/officeart/2005/8/layout/default"/>
    <dgm:cxn modelId="{6F924CA1-712B-4D68-8E38-88A724AB71E2}" type="presParOf" srcId="{CC9FBC01-39A6-4A52-A487-F0D821B410F3}" destId="{55ACF943-88C5-4D1F-ABDE-40163CA2E523}" srcOrd="9" destOrd="0" presId="urn:microsoft.com/office/officeart/2005/8/layout/default"/>
    <dgm:cxn modelId="{2E3F244E-0F3A-41A0-A6F7-7525BA9AD8D8}" type="presParOf" srcId="{CC9FBC01-39A6-4A52-A487-F0D821B410F3}" destId="{E31E9836-7FDD-4CC2-AD44-DA20B063E7D0}" srcOrd="10" destOrd="0" presId="urn:microsoft.com/office/officeart/2005/8/layout/default"/>
    <dgm:cxn modelId="{541EB621-1493-4505-8514-CA131DA6D16C}" type="presParOf" srcId="{CC9FBC01-39A6-4A52-A487-F0D821B410F3}" destId="{8153C447-5087-4744-AB40-6F671C7AF631}" srcOrd="11" destOrd="0" presId="urn:microsoft.com/office/officeart/2005/8/layout/default"/>
    <dgm:cxn modelId="{FFBD8AC0-7EFA-4DDB-9A83-7F687909D725}" type="presParOf" srcId="{CC9FBC01-39A6-4A52-A487-F0D821B410F3}" destId="{ACED0905-E9BE-4C62-B477-12817238596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944EE-2B68-4D21-A39A-A287B730B59C}">
      <dsp:nvSpPr>
        <dsp:cNvPr id="0" name=""/>
        <dsp:cNvSpPr/>
      </dsp:nvSpPr>
      <dsp:spPr>
        <a:xfrm>
          <a:off x="1028393" y="2217"/>
          <a:ext cx="2003263" cy="12019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1"/>
            </a:rPr>
            <a:t>Registrars</a:t>
          </a:r>
          <a:endParaRPr lang="en-US" sz="2100" kern="1200"/>
        </a:p>
      </dsp:txBody>
      <dsp:txXfrm>
        <a:off x="1028393" y="2217"/>
        <a:ext cx="2003263" cy="1201958"/>
      </dsp:txXfrm>
    </dsp:sp>
    <dsp:sp modelId="{07248381-0330-4440-B609-5D5E8493692F}">
      <dsp:nvSpPr>
        <dsp:cNvPr id="0" name=""/>
        <dsp:cNvSpPr/>
      </dsp:nvSpPr>
      <dsp:spPr>
        <a:xfrm>
          <a:off x="3231983" y="2217"/>
          <a:ext cx="2003263" cy="12019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2"/>
            </a:rPr>
            <a:t>Counselors</a:t>
          </a:r>
          <a:endParaRPr lang="en-US" sz="2100" kern="1200"/>
        </a:p>
      </dsp:txBody>
      <dsp:txXfrm>
        <a:off x="3231983" y="2217"/>
        <a:ext cx="2003263" cy="1201958"/>
      </dsp:txXfrm>
    </dsp:sp>
    <dsp:sp modelId="{34D2D807-66FB-4B0D-980B-6426242748B8}">
      <dsp:nvSpPr>
        <dsp:cNvPr id="0" name=""/>
        <dsp:cNvSpPr/>
      </dsp:nvSpPr>
      <dsp:spPr>
        <a:xfrm>
          <a:off x="1028393" y="1404502"/>
          <a:ext cx="2003263" cy="12019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3"/>
            </a:rPr>
            <a:t>Teachers</a:t>
          </a:r>
          <a:endParaRPr lang="en-US" sz="2100" kern="1200"/>
        </a:p>
      </dsp:txBody>
      <dsp:txXfrm>
        <a:off x="1028393" y="1404502"/>
        <a:ext cx="2003263" cy="1201958"/>
      </dsp:txXfrm>
    </dsp:sp>
    <dsp:sp modelId="{396A4E6A-1545-4D3A-8FA3-000F87C4A88D}">
      <dsp:nvSpPr>
        <dsp:cNvPr id="0" name=""/>
        <dsp:cNvSpPr/>
      </dsp:nvSpPr>
      <dsp:spPr>
        <a:xfrm>
          <a:off x="3231983" y="1404502"/>
          <a:ext cx="2003263" cy="12019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4"/>
            </a:rPr>
            <a:t>Superintendents and school board</a:t>
          </a:r>
          <a:endParaRPr lang="en-US" sz="2100" kern="1200"/>
        </a:p>
      </dsp:txBody>
      <dsp:txXfrm>
        <a:off x="3231983" y="1404502"/>
        <a:ext cx="2003263" cy="1201958"/>
      </dsp:txXfrm>
    </dsp:sp>
    <dsp:sp modelId="{55D6880D-5660-4D94-810B-1B7B515AE1AF}">
      <dsp:nvSpPr>
        <dsp:cNvPr id="0" name=""/>
        <dsp:cNvSpPr/>
      </dsp:nvSpPr>
      <dsp:spPr>
        <a:xfrm>
          <a:off x="1028393" y="2806787"/>
          <a:ext cx="2003263" cy="12019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hlinkClick xmlns:r="http://schemas.openxmlformats.org/officeDocument/2006/relationships" r:id="rId5"/>
            </a:rPr>
            <a:t>Principals</a:t>
          </a:r>
          <a:endParaRPr lang="en-US" sz="2100" kern="1200"/>
        </a:p>
      </dsp:txBody>
      <dsp:txXfrm>
        <a:off x="1028393" y="2806787"/>
        <a:ext cx="2003263" cy="1201958"/>
      </dsp:txXfrm>
    </dsp:sp>
    <dsp:sp modelId="{E31E9836-7FDD-4CC2-AD44-DA20B063E7D0}">
      <dsp:nvSpPr>
        <dsp:cNvPr id="0" name=""/>
        <dsp:cNvSpPr/>
      </dsp:nvSpPr>
      <dsp:spPr>
        <a:xfrm>
          <a:off x="3231983" y="2806787"/>
          <a:ext cx="2003263" cy="12019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hlinkClick xmlns:r="http://schemas.openxmlformats.org/officeDocument/2006/relationships" r:id="rId6"/>
            </a:rPr>
            <a:t>Food Service</a:t>
          </a:r>
          <a:endParaRPr lang="en-US" sz="2100" kern="1200" dirty="0"/>
        </a:p>
      </dsp:txBody>
      <dsp:txXfrm>
        <a:off x="3231983" y="2806787"/>
        <a:ext cx="2003263" cy="1201958"/>
      </dsp:txXfrm>
    </dsp:sp>
    <dsp:sp modelId="{ACED0905-E9BE-4C62-B477-128172385961}">
      <dsp:nvSpPr>
        <dsp:cNvPr id="0" name=""/>
        <dsp:cNvSpPr/>
      </dsp:nvSpPr>
      <dsp:spPr>
        <a:xfrm>
          <a:off x="2191147" y="4211289"/>
          <a:ext cx="2003263" cy="12019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hlinkClick xmlns:r="http://schemas.openxmlformats.org/officeDocument/2006/relationships" r:id="rId7"/>
            </a:rPr>
            <a:t>Bus Drivers</a:t>
          </a:r>
          <a:endParaRPr lang="en-US" sz="2100" kern="1200" dirty="0"/>
        </a:p>
      </dsp:txBody>
      <dsp:txXfrm>
        <a:off x="2191147" y="4211289"/>
        <a:ext cx="2003263" cy="12019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3141-48FD-4161-80D5-A01AC381B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8A531F-6C0C-4AED-9421-F19AF1762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EADB3-1F4C-43E4-B08A-69E9CE894AA0}"/>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7CA2BF5E-9623-41F7-BD1F-DD3E9CA57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2C75A-306A-49F1-8298-0BEB0199CF5B}"/>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367063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7CF-9C54-4FE4-9941-3B98A5BAE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CAA1B-2364-470C-ABF9-8B37F3857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87ECB-862B-4F76-BF43-26AB4A95AE27}"/>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C9704502-4E63-44C2-962C-C383FFC3B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C4A21-EA0E-41EC-80A6-F6A8E5FDD267}"/>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245494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A36FE-CB48-4223-9F57-D6CDA03681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D070AC-C986-4DC1-BD22-4C6285181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7BCE0-6AB6-4B58-A137-071B14E0F91F}"/>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8ADB346F-28E9-4444-97E9-E652FC621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6F4C7-6F3D-4D13-8C6A-3CC613833AF1}"/>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80978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67F1-B31E-4C8C-8832-DF1E398A2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FAA00-B260-4EE6-AADF-96360FDA8A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2C482-1413-4C5D-B02A-F30C530ABEBC}"/>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550C34C4-51AD-47D5-8DE6-0A533EF1D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DC8FC-F6F2-4194-B51F-036C24C52399}"/>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216861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AB8-D886-4B4E-8EB7-9D1794515E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8D37D-9CC0-4DBF-98FB-1B5A9DCF5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FD678C-1102-41BD-8FC3-86704D80FFF5}"/>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D4AE9A95-4969-43F1-9027-9237E039F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1060B-AEEE-4708-8F04-8B0B5FC6B8E6}"/>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315240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EEFB-26AD-4A0E-AF78-5F39E1F75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6A518-6A0E-4BA5-8157-15C1C8A76B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663137-3B3F-49DA-9372-85505E6C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41C4B-DD00-4B68-90C4-FDE73DC88D41}"/>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6" name="Footer Placeholder 5">
            <a:extLst>
              <a:ext uri="{FF2B5EF4-FFF2-40B4-BE49-F238E27FC236}">
                <a16:creationId xmlns:a16="http://schemas.microsoft.com/office/drawing/2014/main" id="{646B9B22-6C2E-4B64-8755-26D2045D2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879E9-D9EE-454E-9914-879DFA032199}"/>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303973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536-A5E8-4F63-BBA1-F3E100F61B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C7BC4-C1C6-4CDD-9946-DDE9760A3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881AF-BF18-4F9A-8F7C-365821C610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F3A79-0A66-4C9B-9786-47C390252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47522-D35A-4A0E-A2E9-F8432510A7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19917-35D5-4F4A-A411-C4BA209EFDF0}"/>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8" name="Footer Placeholder 7">
            <a:extLst>
              <a:ext uri="{FF2B5EF4-FFF2-40B4-BE49-F238E27FC236}">
                <a16:creationId xmlns:a16="http://schemas.microsoft.com/office/drawing/2014/main" id="{11823257-59C5-46A8-BB79-35FAB36C9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1EDC9-E5CA-4633-8040-1515A3EE579B}"/>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22054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FCF1-0A67-4D59-91D8-3F68680A5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A16DA6-AC2A-4879-9FB6-44F3D6A56947}"/>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4" name="Footer Placeholder 3">
            <a:extLst>
              <a:ext uri="{FF2B5EF4-FFF2-40B4-BE49-F238E27FC236}">
                <a16:creationId xmlns:a16="http://schemas.microsoft.com/office/drawing/2014/main" id="{B9A88A5B-62EA-4B81-872D-AE5676A101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CF703-FB1D-42E9-A4C9-1414C31759AC}"/>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232955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7AF4C-45D1-469F-80CC-3F41C3A23BAF}"/>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3" name="Footer Placeholder 2">
            <a:extLst>
              <a:ext uri="{FF2B5EF4-FFF2-40B4-BE49-F238E27FC236}">
                <a16:creationId xmlns:a16="http://schemas.microsoft.com/office/drawing/2014/main" id="{58EBCD56-DCAF-48A1-AB0D-22D536BEAB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C0AB44-419E-4238-9DEB-8B3021462EFF}"/>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319974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9442-F481-4CB6-B925-6EF52FECC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0EC5E-CCF9-4F9D-8E6F-4C4B8D8F1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FC134-50DF-4358-BFE2-8D555CA04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72D0D-1682-4222-9C63-981A36344FC1}"/>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6" name="Footer Placeholder 5">
            <a:extLst>
              <a:ext uri="{FF2B5EF4-FFF2-40B4-BE49-F238E27FC236}">
                <a16:creationId xmlns:a16="http://schemas.microsoft.com/office/drawing/2014/main" id="{2712008F-1E32-4D66-9E6D-1703B7064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2BA90-6E4E-46C7-BF95-7DEEF4F55137}"/>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25472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09D1-9085-4025-9D15-E81A49E63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42864-F8BF-428A-AF80-A5118294B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EF1C1-C744-43CC-B1E6-16BF7CB80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2E920-C205-4729-8312-AB3E63B14161}"/>
              </a:ext>
            </a:extLst>
          </p:cNvPr>
          <p:cNvSpPr>
            <a:spLocks noGrp="1"/>
          </p:cNvSpPr>
          <p:nvPr>
            <p:ph type="dt" sz="half" idx="10"/>
          </p:nvPr>
        </p:nvSpPr>
        <p:spPr/>
        <p:txBody>
          <a:bodyPr/>
          <a:lstStyle/>
          <a:p>
            <a:fld id="{FD94C42A-0220-4454-BCF8-35CB6F7544BE}" type="datetimeFigureOut">
              <a:rPr lang="en-US" smtClean="0"/>
              <a:t>9/10/20</a:t>
            </a:fld>
            <a:endParaRPr lang="en-US"/>
          </a:p>
        </p:txBody>
      </p:sp>
      <p:sp>
        <p:nvSpPr>
          <p:cNvPr id="6" name="Footer Placeholder 5">
            <a:extLst>
              <a:ext uri="{FF2B5EF4-FFF2-40B4-BE49-F238E27FC236}">
                <a16:creationId xmlns:a16="http://schemas.microsoft.com/office/drawing/2014/main" id="{89B60E26-D059-4C34-8A49-8C48F4725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E9515-2592-4FAF-AA61-86E2FD669C33}"/>
              </a:ext>
            </a:extLst>
          </p:cNvPr>
          <p:cNvSpPr>
            <a:spLocks noGrp="1"/>
          </p:cNvSpPr>
          <p:nvPr>
            <p:ph type="sldNum" sz="quarter" idx="12"/>
          </p:nvPr>
        </p:nvSpPr>
        <p:spPr/>
        <p:txBody>
          <a:bodyPr/>
          <a:lstStyle/>
          <a:p>
            <a:fld id="{47747B3C-6D6A-43CC-8474-2D8E2FAB5035}" type="slidenum">
              <a:rPr lang="en-US" smtClean="0"/>
              <a:t>‹#›</a:t>
            </a:fld>
            <a:endParaRPr lang="en-US"/>
          </a:p>
        </p:txBody>
      </p:sp>
    </p:spTree>
    <p:extLst>
      <p:ext uri="{BB962C8B-B14F-4D97-AF65-F5344CB8AC3E}">
        <p14:creationId xmlns:p14="http://schemas.microsoft.com/office/powerpoint/2010/main" val="111931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D1611-4EC3-476C-BC03-89D5909FB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BD30F-FAF7-49A2-BE79-85EAD4A5B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01D24-DADF-45FE-BA7E-A8EE4A085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4C42A-0220-4454-BCF8-35CB6F7544BE}" type="datetimeFigureOut">
              <a:rPr lang="en-US" smtClean="0"/>
              <a:t>9/10/20</a:t>
            </a:fld>
            <a:endParaRPr lang="en-US"/>
          </a:p>
        </p:txBody>
      </p:sp>
      <p:sp>
        <p:nvSpPr>
          <p:cNvPr id="5" name="Footer Placeholder 4">
            <a:extLst>
              <a:ext uri="{FF2B5EF4-FFF2-40B4-BE49-F238E27FC236}">
                <a16:creationId xmlns:a16="http://schemas.microsoft.com/office/drawing/2014/main" id="{B1B7A771-DF63-48E0-BABB-4FF8A5FD7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A17A42-5B0E-44F6-8297-40DD16BD7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47B3C-6D6A-43CC-8474-2D8E2FAB5035}" type="slidenum">
              <a:rPr lang="en-US" smtClean="0"/>
              <a:t>‹#›</a:t>
            </a:fld>
            <a:endParaRPr lang="en-US"/>
          </a:p>
        </p:txBody>
      </p:sp>
    </p:spTree>
    <p:extLst>
      <p:ext uri="{BB962C8B-B14F-4D97-AF65-F5344CB8AC3E}">
        <p14:creationId xmlns:p14="http://schemas.microsoft.com/office/powerpoint/2010/main" val="394486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cc02.safelinks.protection.outlook.com/?url=https%3A%2F%2Fwww.schoolhouseconnection.org%2Fwp-content%2Fuploads%2F2020%2F08%2Fsignsofhomelessness-virtual.pdf&amp;data=02%7C01%7CAmelia.Lyons%40maine.gov%7C8936abb9a4844c16ed9f08d84f4c4f22%7C413fa8ab207d4b629bcdea1a8f2f864e%7C0%7C0%7C637346538391155181&amp;sdata=zvM7UnH1OnrtrKuFCZf4ScyhC1w1AdiRU7xE1u3uiA0%3D&amp;reserve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cc02.safelinks.protection.outlook.com/?url=https%3A%2F%2Feclkc.ohs.acf.hhs.gov%2Ffamily-support-well-being%2Flearning-module%2Fmodule-4-determining-familys-homeless-situation&amp;data=02%7C01%7CAmelia.Lyons%40maine.gov%7C8936abb9a4844c16ed9f08d84f4c4f22%7C413fa8ab207d4b629bcdea1a8f2f864e%7C0%7C0%7C637346538391155181&amp;sdata=FiMGxNLBNbTzGdFzttW10pttX%2BCkyBHF5jqydpVH4PE%3D&amp;reserved=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u2jUCXwRNF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versity.org/wiki/Information_Systems/Introductio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hebluediamondgallery.com/wooden-tile/g/goals.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lBCW7mD-P5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srGzOoBqqe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E63DA93-2F69-40F7-B7DA-2D567C06E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4E47F4-A22B-451D-982B-A5576E40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3D6E6C6D-D3B0-4924-A093-0C4869E8A61C}"/>
              </a:ext>
            </a:extLst>
          </p:cNvPr>
          <p:cNvSpPr>
            <a:spLocks noGrp="1"/>
          </p:cNvSpPr>
          <p:nvPr>
            <p:ph type="ctrTitle"/>
          </p:nvPr>
        </p:nvSpPr>
        <p:spPr>
          <a:xfrm>
            <a:off x="2133600" y="685797"/>
            <a:ext cx="3962400" cy="2761830"/>
          </a:xfrm>
        </p:spPr>
        <p:txBody>
          <a:bodyPr anchor="t">
            <a:normAutofit fontScale="90000"/>
          </a:bodyPr>
          <a:lstStyle/>
          <a:p>
            <a:pPr algn="l"/>
            <a:r>
              <a:rPr lang="en-US" sz="4900" b="1" dirty="0"/>
              <a:t>McKinney Vento 101</a:t>
            </a:r>
            <a:br>
              <a:rPr lang="en-US" sz="4900" b="1" dirty="0"/>
            </a:br>
            <a:r>
              <a:rPr lang="en-US" sz="4900" b="1" dirty="0"/>
              <a:t>Homeless Education</a:t>
            </a:r>
            <a:br>
              <a:rPr lang="en-US" sz="4900" b="1" dirty="0"/>
            </a:br>
            <a:r>
              <a:rPr lang="en-US" sz="4900" b="1" dirty="0"/>
              <a:t>For School Staff</a:t>
            </a:r>
            <a:br>
              <a:rPr lang="en-US" sz="3500" b="1" dirty="0"/>
            </a:br>
            <a:br>
              <a:rPr lang="en-US" sz="3500" b="1" dirty="0"/>
            </a:br>
            <a:br>
              <a:rPr lang="en-US" sz="3500" b="1" dirty="0"/>
            </a:br>
            <a:br>
              <a:rPr lang="en-US" sz="3500" dirty="0"/>
            </a:br>
            <a:r>
              <a:rPr lang="en-US" sz="3500" dirty="0"/>
              <a:t>School Year 2020 - 2021</a:t>
            </a:r>
          </a:p>
        </p:txBody>
      </p:sp>
      <p:sp>
        <p:nvSpPr>
          <p:cNvPr id="35" name="Rectangle 34">
            <a:extLst>
              <a:ext uri="{FF2B5EF4-FFF2-40B4-BE49-F238E27FC236}">
                <a16:creationId xmlns:a16="http://schemas.microsoft.com/office/drawing/2014/main" id="{7509D760-9295-4902-ADB6-3E0E6A1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0D68E8-F69E-44A6-9945-67748166FD9A}"/>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31144"/>
          <a:stretch/>
        </p:blipFill>
        <p:spPr>
          <a:xfrm>
            <a:off x="6124770" y="1300233"/>
            <a:ext cx="5836021" cy="2147394"/>
          </a:xfrm>
          <a:prstGeom prst="rect">
            <a:avLst/>
          </a:prstGeom>
        </p:spPr>
      </p:pic>
      <p:sp>
        <p:nvSpPr>
          <p:cNvPr id="37" name="Graphic 14">
            <a:extLst>
              <a:ext uri="{FF2B5EF4-FFF2-40B4-BE49-F238E27FC236}">
                <a16:creationId xmlns:a16="http://schemas.microsoft.com/office/drawing/2014/main" id="{E081C197-85C9-48AC-B705-A964FBE21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6019298" y="1192233"/>
            <a:ext cx="1747305" cy="174896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39" name="Graphic 14">
            <a:extLst>
              <a:ext uri="{FF2B5EF4-FFF2-40B4-BE49-F238E27FC236}">
                <a16:creationId xmlns:a16="http://schemas.microsoft.com/office/drawing/2014/main" id="{3854D9B0-E71C-41D4-9F72-5185D3220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314228" y="4018051"/>
            <a:ext cx="1747305" cy="174896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13" name="Picture 12">
            <a:extLst>
              <a:ext uri="{FF2B5EF4-FFF2-40B4-BE49-F238E27FC236}">
                <a16:creationId xmlns:a16="http://schemas.microsoft.com/office/drawing/2014/main" id="{5DC0ADBB-7AFC-44A0-96E3-3F7606F62FC2}"/>
              </a:ext>
            </a:extLst>
          </p:cNvPr>
          <p:cNvPicPr>
            <a:picLocks noChangeAspect="1"/>
          </p:cNvPicPr>
          <p:nvPr/>
        </p:nvPicPr>
        <p:blipFill rotWithShape="1">
          <a:blip r:embed="rId3">
            <a:extLst>
              <a:ext uri="{28A0092B-C50C-407E-A947-70E740481C1C}">
                <a14:useLocalDpi xmlns:a14="http://schemas.microsoft.com/office/drawing/2010/main" val="0"/>
              </a:ext>
            </a:extLst>
          </a:blip>
          <a:srcRect l="3774" r="-2" b="-2"/>
          <a:stretch/>
        </p:blipFill>
        <p:spPr>
          <a:xfrm>
            <a:off x="6121721" y="3429000"/>
            <a:ext cx="4796192" cy="1819275"/>
          </a:xfrm>
          <a:prstGeom prst="rect">
            <a:avLst/>
          </a:prstGeom>
        </p:spPr>
      </p:pic>
      <p:sp>
        <p:nvSpPr>
          <p:cNvPr id="41" name="Graphic 14">
            <a:extLst>
              <a:ext uri="{FF2B5EF4-FFF2-40B4-BE49-F238E27FC236}">
                <a16:creationId xmlns:a16="http://schemas.microsoft.com/office/drawing/2014/main" id="{A7491B3F-28E1-47D2-9EDB-4A3F9B192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314229" y="4018052"/>
            <a:ext cx="1747305" cy="1748960"/>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3" name="Rectangle 42">
            <a:extLst>
              <a:ext uri="{FF2B5EF4-FFF2-40B4-BE49-F238E27FC236}">
                <a16:creationId xmlns:a16="http://schemas.microsoft.com/office/drawing/2014/main" id="{5EF9A3EA-A2B1-40D2-96D2-B65E8BFD6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97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9793F5-64E8-4BDB-986F-852C6FA6C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2D6563-C921-43E3-960A-FCA5360D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D6ABE47F-B3EC-4E7C-8C6B-473C8087C5E9}"/>
              </a:ext>
            </a:extLst>
          </p:cNvPr>
          <p:cNvSpPr>
            <a:spLocks noGrp="1"/>
          </p:cNvSpPr>
          <p:nvPr>
            <p:ph type="title"/>
          </p:nvPr>
        </p:nvSpPr>
        <p:spPr>
          <a:xfrm>
            <a:off x="1463041" y="685800"/>
            <a:ext cx="5351228" cy="1958646"/>
          </a:xfrm>
        </p:spPr>
        <p:txBody>
          <a:bodyPr anchor="t">
            <a:normAutofit/>
          </a:bodyPr>
          <a:lstStyle/>
          <a:p>
            <a:r>
              <a:rPr lang="en-US" sz="5000"/>
              <a:t>Definitions</a:t>
            </a:r>
          </a:p>
        </p:txBody>
      </p:sp>
      <p:sp>
        <p:nvSpPr>
          <p:cNvPr id="15" name="Rectangle 14">
            <a:extLst>
              <a:ext uri="{FF2B5EF4-FFF2-40B4-BE49-F238E27FC236}">
                <a16:creationId xmlns:a16="http://schemas.microsoft.com/office/drawing/2014/main" id="{AB4D2B16-FD2F-49E6-B755-313F2145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F591D4-51FC-4AF8-81EB-9EE49CB1E022}"/>
              </a:ext>
            </a:extLst>
          </p:cNvPr>
          <p:cNvSpPr>
            <a:spLocks noGrp="1"/>
          </p:cNvSpPr>
          <p:nvPr>
            <p:ph idx="1"/>
          </p:nvPr>
        </p:nvSpPr>
        <p:spPr>
          <a:xfrm>
            <a:off x="2068067" y="1493520"/>
            <a:ext cx="4925754" cy="5039360"/>
          </a:xfrm>
        </p:spPr>
        <p:txBody>
          <a:bodyPr>
            <a:normAutofit fontScale="92500" lnSpcReduction="10000"/>
          </a:bodyPr>
          <a:lstStyle/>
          <a:p>
            <a:r>
              <a:rPr lang="en-US" sz="2400" dirty="0"/>
              <a:t>If a housing situation does not clearly fall under one of the categories provided in the definition of homelessness provided in the law, you should </a:t>
            </a:r>
            <a:r>
              <a:rPr lang="en-US" sz="2400" b="1" dirty="0"/>
              <a:t>ask yourself if the student can go to the same place every night to sleep in a safe and sufficient space</a:t>
            </a:r>
            <a:r>
              <a:rPr lang="en-US" sz="2400" dirty="0"/>
              <a:t>.  If the answer is no, the student likely meets the criteria of lacking a fixed, regular, and adequate nighttime residence and should be considered homeless.</a:t>
            </a:r>
          </a:p>
          <a:p>
            <a:r>
              <a:rPr lang="en-US" sz="2400" dirty="0"/>
              <a:t>If you believe you know a student who may qualify, connect with your district McKinney-Vento Liaison to determine next steps.</a:t>
            </a:r>
          </a:p>
          <a:p>
            <a:endParaRPr lang="en-US" sz="1800" dirty="0"/>
          </a:p>
        </p:txBody>
      </p:sp>
      <p:sp>
        <p:nvSpPr>
          <p:cNvPr id="17" name="Graphic 14">
            <a:extLst>
              <a:ext uri="{FF2B5EF4-FFF2-40B4-BE49-F238E27FC236}">
                <a16:creationId xmlns:a16="http://schemas.microsoft.com/office/drawing/2014/main" id="{2A058240-2147-45E0-AEDC-7842EF6C3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200"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80242E9B-6E9A-4A8D-91ED-2483368B31A2}"/>
              </a:ext>
            </a:extLst>
          </p:cNvPr>
          <p:cNvPicPr>
            <a:picLocks noChangeAspect="1"/>
          </p:cNvPicPr>
          <p:nvPr/>
        </p:nvPicPr>
        <p:blipFill rotWithShape="1">
          <a:blip r:embed="rId2">
            <a:extLst>
              <a:ext uri="{28A0092B-C50C-407E-A947-70E740481C1C}">
                <a14:useLocalDpi xmlns:a14="http://schemas.microsoft.com/office/drawing/2010/main" val="0"/>
              </a:ext>
            </a:extLst>
          </a:blip>
          <a:srcRect t="10710" r="1" b="22540"/>
          <a:stretch/>
        </p:blipFill>
        <p:spPr>
          <a:xfrm>
            <a:off x="7242781" y="1248156"/>
            <a:ext cx="4361688" cy="4361688"/>
          </a:xfrm>
          <a:prstGeom prst="rect">
            <a:avLst/>
          </a:prstGeom>
        </p:spPr>
      </p:pic>
      <p:sp>
        <p:nvSpPr>
          <p:cNvPr id="19" name="Graphic 14">
            <a:extLst>
              <a:ext uri="{FF2B5EF4-FFF2-40B4-BE49-F238E27FC236}">
                <a16:creationId xmlns:a16="http://schemas.microsoft.com/office/drawing/2014/main" id="{7F961BAD-31DD-46AB-9D13-558EC49E8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199" y="384608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F9836921-C8BE-42F1-A4AD-7D4B4E7FD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08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E5307-8F56-45CB-92C9-72C26DE2AC62}"/>
              </a:ext>
            </a:extLst>
          </p:cNvPr>
          <p:cNvSpPr>
            <a:spLocks noGrp="1"/>
          </p:cNvSpPr>
          <p:nvPr>
            <p:ph type="title"/>
          </p:nvPr>
        </p:nvSpPr>
        <p:spPr>
          <a:xfrm>
            <a:off x="686834" y="591344"/>
            <a:ext cx="3200400" cy="5585619"/>
          </a:xfrm>
        </p:spPr>
        <p:txBody>
          <a:bodyPr>
            <a:normAutofit/>
          </a:bodyPr>
          <a:lstStyle/>
          <a:p>
            <a:r>
              <a:rPr lang="en-US">
                <a:solidFill>
                  <a:srgbClr val="FFFFFF"/>
                </a:solidFill>
              </a:rPr>
              <a:t>First Step: Look Closer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40816D-16E6-4AA2-9A3D-F5D1C0902BFF}"/>
              </a:ext>
            </a:extLst>
          </p:cNvPr>
          <p:cNvSpPr>
            <a:spLocks noGrp="1"/>
          </p:cNvSpPr>
          <p:nvPr>
            <p:ph idx="1"/>
          </p:nvPr>
        </p:nvSpPr>
        <p:spPr>
          <a:xfrm>
            <a:off x="4447309" y="0"/>
            <a:ext cx="7057858" cy="6853707"/>
          </a:xfrm>
        </p:spPr>
        <p:txBody>
          <a:bodyPr anchor="ctr">
            <a:normAutofit/>
          </a:bodyPr>
          <a:lstStyle/>
          <a:p>
            <a:pPr marL="0" indent="0" fontAlgn="base">
              <a:buNone/>
            </a:pPr>
            <a:r>
              <a:rPr lang="en-US" sz="1600" b="1" dirty="0"/>
              <a:t>Potential signs of homelessness might include:</a:t>
            </a:r>
          </a:p>
          <a:p>
            <a:pPr lvl="0" fontAlgn="base"/>
            <a:r>
              <a:rPr lang="en-US" sz="1600" dirty="0"/>
              <a:t>Hearing children or parents talking about having to leave where they are staying, or staying with other people</a:t>
            </a:r>
          </a:p>
          <a:p>
            <a:pPr lvl="0" fontAlgn="base"/>
            <a:r>
              <a:rPr lang="en-US" sz="1600" dirty="0"/>
              <a:t>Being in public places during the school day</a:t>
            </a:r>
          </a:p>
          <a:p>
            <a:pPr lvl="0" fontAlgn="base"/>
            <a:r>
              <a:rPr lang="en-US" sz="1600" dirty="0"/>
              <a:t>Poor hygiene</a:t>
            </a:r>
          </a:p>
          <a:p>
            <a:pPr lvl="0" fontAlgn="base"/>
            <a:r>
              <a:rPr lang="en-US" sz="1600" dirty="0"/>
              <a:t>Unmet medical/dental needs (not having Personal Protective Equipment (PPE))</a:t>
            </a:r>
          </a:p>
          <a:p>
            <a:pPr lvl="0" fontAlgn="base"/>
            <a:r>
              <a:rPr lang="en-US" sz="1600" dirty="0"/>
              <a:t>Wearing the same clothes repeatedly</a:t>
            </a:r>
          </a:p>
          <a:p>
            <a:pPr lvl="0" fontAlgn="base"/>
            <a:r>
              <a:rPr lang="en-US" sz="1600" dirty="0"/>
              <a:t>Fatigue</a:t>
            </a:r>
          </a:p>
          <a:p>
            <a:pPr lvl="0" fontAlgn="base"/>
            <a:r>
              <a:rPr lang="en-US" sz="1600" dirty="0"/>
              <a:t>Social and behavioral challenges may include extreme shyness, withdrawal, or aggression; clinginess; difficulty with peer and/or adult relationships; poor attention span; and anxiety late in the school day</a:t>
            </a:r>
          </a:p>
          <a:p>
            <a:r>
              <a:rPr lang="en-US" sz="1600" dirty="0"/>
              <a:t>Lack of participation in field trips and/or afterschool activities, lack of basic school supplies, inability to complete special projects</a:t>
            </a:r>
          </a:p>
          <a:p>
            <a:pPr lvl="0" fontAlgn="base"/>
            <a:r>
              <a:rPr lang="en-US" sz="1600" dirty="0"/>
              <a:t>Enrollment at multiple schools, lack of records, gaps in learning, poor/inconsistent attendance</a:t>
            </a:r>
          </a:p>
          <a:p>
            <a:pPr lvl="0" fontAlgn="base"/>
            <a:r>
              <a:rPr lang="en-US" sz="1600" dirty="0"/>
              <a:t>If you are an educator, see these </a:t>
            </a:r>
            <a:r>
              <a:rPr lang="en-US" sz="1600" u="sng" dirty="0">
                <a:hlinkClick r:id="rId2"/>
              </a:rPr>
              <a:t>signs of potential homelessness during virtual learning</a:t>
            </a:r>
            <a:endParaRPr lang="en-US" sz="1600" dirty="0"/>
          </a:p>
          <a:p>
            <a:r>
              <a:rPr lang="en-US" sz="1600" b="1" u="sng" dirty="0"/>
              <a:t>If you notice any of these signs, check in with your district liaison</a:t>
            </a:r>
          </a:p>
        </p:txBody>
      </p:sp>
    </p:spTree>
    <p:extLst>
      <p:ext uri="{BB962C8B-B14F-4D97-AF65-F5344CB8AC3E}">
        <p14:creationId xmlns:p14="http://schemas.microsoft.com/office/powerpoint/2010/main" val="22209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671A5B-EBDB-4A49-A7B8-5351CFCD25FA}"/>
              </a:ext>
            </a:extLst>
          </p:cNvPr>
          <p:cNvSpPr>
            <a:spLocks noGrp="1"/>
          </p:cNvSpPr>
          <p:nvPr>
            <p:ph type="title"/>
          </p:nvPr>
        </p:nvSpPr>
        <p:spPr>
          <a:xfrm>
            <a:off x="640079" y="2053641"/>
            <a:ext cx="3669161" cy="2760098"/>
          </a:xfrm>
        </p:spPr>
        <p:txBody>
          <a:bodyPr>
            <a:normAutofit/>
          </a:bodyPr>
          <a:lstStyle/>
          <a:p>
            <a:r>
              <a:rPr lang="en-US">
                <a:solidFill>
                  <a:srgbClr val="FFFFFF"/>
                </a:solidFill>
              </a:rPr>
              <a:t>Step Two: Learn More</a:t>
            </a:r>
          </a:p>
        </p:txBody>
      </p:sp>
      <p:sp>
        <p:nvSpPr>
          <p:cNvPr id="3" name="Content Placeholder 2">
            <a:extLst>
              <a:ext uri="{FF2B5EF4-FFF2-40B4-BE49-F238E27FC236}">
                <a16:creationId xmlns:a16="http://schemas.microsoft.com/office/drawing/2014/main" id="{E4085A60-F3FA-4626-9D3D-251163546200}"/>
              </a:ext>
            </a:extLst>
          </p:cNvPr>
          <p:cNvSpPr>
            <a:spLocks noGrp="1"/>
          </p:cNvSpPr>
          <p:nvPr>
            <p:ph idx="1"/>
          </p:nvPr>
        </p:nvSpPr>
        <p:spPr>
          <a:xfrm>
            <a:off x="6090573" y="0"/>
            <a:ext cx="6082109" cy="6858000"/>
          </a:xfrm>
        </p:spPr>
        <p:txBody>
          <a:bodyPr anchor="ctr">
            <a:normAutofit/>
          </a:bodyPr>
          <a:lstStyle/>
          <a:p>
            <a:pPr fontAlgn="base"/>
            <a:r>
              <a:rPr lang="en-US" sz="1800" dirty="0">
                <a:solidFill>
                  <a:srgbClr val="000000"/>
                </a:solidFill>
              </a:rPr>
              <a:t>If you suspect a child, youth, or family may be experiencing homelessness, </a:t>
            </a:r>
            <a:r>
              <a:rPr lang="en-US" sz="1800" b="1" u="sng" dirty="0">
                <a:solidFill>
                  <a:srgbClr val="000000"/>
                </a:solidFill>
              </a:rPr>
              <a:t>make a plan with your liaison</a:t>
            </a:r>
            <a:r>
              <a:rPr lang="en-US" sz="1800" dirty="0">
                <a:solidFill>
                  <a:srgbClr val="000000"/>
                </a:solidFill>
              </a:rPr>
              <a:t>. Determine whether you or them will learn more by talking with the family with sensitivity. </a:t>
            </a:r>
          </a:p>
          <a:p>
            <a:pPr fontAlgn="base"/>
            <a:r>
              <a:rPr lang="en-US" sz="1800" dirty="0">
                <a:solidFill>
                  <a:srgbClr val="000000"/>
                </a:solidFill>
              </a:rPr>
              <a:t>Remember that parents and youth are often afraid to share their situation and uncomfortable asking for help. Trauma-informed tips from </a:t>
            </a:r>
            <a:r>
              <a:rPr lang="en-US" sz="1800" u="sng" dirty="0">
                <a:solidFill>
                  <a:srgbClr val="000000"/>
                </a:solidFill>
                <a:hlinkClick r:id="rId3"/>
              </a:rPr>
              <a:t>the Office of Head Start </a:t>
            </a:r>
            <a:r>
              <a:rPr lang="en-US" sz="1800" dirty="0">
                <a:solidFill>
                  <a:srgbClr val="000000"/>
                </a:solidFill>
              </a:rPr>
              <a:t>for talking to parents experiencing homelessness include:</a:t>
            </a:r>
          </a:p>
          <a:p>
            <a:pPr lvl="1" fontAlgn="base"/>
            <a:r>
              <a:rPr lang="en-US" sz="1400" dirty="0">
                <a:solidFill>
                  <a:srgbClr val="000000"/>
                </a:solidFill>
              </a:rPr>
              <a:t>Be attentive to the stigma of homelessness and avoid using the word “homeless”  - try “displaced” or “in transition” instead</a:t>
            </a:r>
          </a:p>
          <a:p>
            <a:pPr lvl="1" fontAlgn="base"/>
            <a:r>
              <a:rPr lang="en-US" sz="1400" dirty="0">
                <a:solidFill>
                  <a:srgbClr val="000000"/>
                </a:solidFill>
              </a:rPr>
              <a:t>Talk with the family privately</a:t>
            </a:r>
          </a:p>
          <a:p>
            <a:pPr lvl="1" fontAlgn="base"/>
            <a:r>
              <a:rPr lang="en-US" sz="1400" dirty="0">
                <a:solidFill>
                  <a:srgbClr val="000000"/>
                </a:solidFill>
              </a:rPr>
              <a:t>Be conversational so that families do not feel interrogated</a:t>
            </a:r>
          </a:p>
          <a:p>
            <a:pPr lvl="1" fontAlgn="base"/>
            <a:r>
              <a:rPr lang="en-US" sz="1400" dirty="0">
                <a:solidFill>
                  <a:srgbClr val="000000"/>
                </a:solidFill>
              </a:rPr>
              <a:t>Request permission to ask questions</a:t>
            </a:r>
          </a:p>
          <a:p>
            <a:pPr lvl="1" fontAlgn="base"/>
            <a:r>
              <a:rPr lang="en-US" sz="1400" dirty="0">
                <a:solidFill>
                  <a:srgbClr val="000000"/>
                </a:solidFill>
              </a:rPr>
              <a:t>Share your commitment to problem-solving and sharing resources with the family</a:t>
            </a:r>
          </a:p>
          <a:p>
            <a:pPr lvl="1" fontAlgn="base"/>
            <a:r>
              <a:rPr lang="en-US" sz="1400" dirty="0">
                <a:solidFill>
                  <a:srgbClr val="000000"/>
                </a:solidFill>
              </a:rPr>
              <a:t>Avoid unnecessary questions that may cause embarrassment</a:t>
            </a:r>
          </a:p>
          <a:p>
            <a:pPr lvl="1" fontAlgn="base"/>
            <a:r>
              <a:rPr lang="en-US" sz="1400" dirty="0">
                <a:solidFill>
                  <a:srgbClr val="000000"/>
                </a:solidFill>
              </a:rPr>
              <a:t>Explain the reasons for your questions</a:t>
            </a:r>
          </a:p>
          <a:p>
            <a:pPr lvl="1" fontAlgn="base"/>
            <a:r>
              <a:rPr lang="en-US" sz="1400" dirty="0">
                <a:solidFill>
                  <a:srgbClr val="000000"/>
                </a:solidFill>
              </a:rPr>
              <a:t>Show respect by conveying that you see the parents as the experts on their family</a:t>
            </a:r>
          </a:p>
          <a:p>
            <a:pPr lvl="1" fontAlgn="base"/>
            <a:r>
              <a:rPr lang="en-US" sz="1400" dirty="0">
                <a:solidFill>
                  <a:srgbClr val="000000"/>
                </a:solidFill>
              </a:rPr>
              <a:t>Apply active listening skills that demonstrate compassion and respect</a:t>
            </a:r>
          </a:p>
          <a:p>
            <a:endParaRPr lang="en-US" sz="1300" dirty="0">
              <a:solidFill>
                <a:srgbClr val="000000"/>
              </a:solidFill>
            </a:endParaRPr>
          </a:p>
        </p:txBody>
      </p:sp>
    </p:spTree>
    <p:extLst>
      <p:ext uri="{BB962C8B-B14F-4D97-AF65-F5344CB8AC3E}">
        <p14:creationId xmlns:p14="http://schemas.microsoft.com/office/powerpoint/2010/main" val="322518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745AEE-6BF8-4392-ABB4-21A8C22081A0}"/>
              </a:ext>
            </a:extLst>
          </p:cNvPr>
          <p:cNvSpPr>
            <a:spLocks noGrp="1"/>
          </p:cNvSpPr>
          <p:nvPr>
            <p:ph type="title"/>
          </p:nvPr>
        </p:nvSpPr>
        <p:spPr>
          <a:xfrm>
            <a:off x="643467" y="321734"/>
            <a:ext cx="10905066" cy="1135737"/>
          </a:xfrm>
        </p:spPr>
        <p:txBody>
          <a:bodyPr>
            <a:normAutofit/>
          </a:bodyPr>
          <a:lstStyle/>
          <a:p>
            <a:r>
              <a:rPr lang="en-US" sz="3600"/>
              <a:t>Step Three: Act</a:t>
            </a:r>
          </a:p>
        </p:txBody>
      </p:sp>
      <p:sp>
        <p:nvSpPr>
          <p:cNvPr id="3" name="Content Placeholder 2">
            <a:extLst>
              <a:ext uri="{FF2B5EF4-FFF2-40B4-BE49-F238E27FC236}">
                <a16:creationId xmlns:a16="http://schemas.microsoft.com/office/drawing/2014/main" id="{3F8E90AC-7E77-4B84-9FB5-AADDBD15F9A8}"/>
              </a:ext>
            </a:extLst>
          </p:cNvPr>
          <p:cNvSpPr>
            <a:spLocks noGrp="1"/>
          </p:cNvSpPr>
          <p:nvPr>
            <p:ph idx="1"/>
          </p:nvPr>
        </p:nvSpPr>
        <p:spPr>
          <a:xfrm>
            <a:off x="1085849" y="1371600"/>
            <a:ext cx="9833119" cy="4805363"/>
          </a:xfrm>
        </p:spPr>
        <p:txBody>
          <a:bodyPr>
            <a:normAutofit/>
          </a:bodyPr>
          <a:lstStyle/>
          <a:p>
            <a:pPr fontAlgn="base"/>
            <a:r>
              <a:rPr lang="en-US" sz="2000" dirty="0"/>
              <a:t>Help families and youth experiencing homelessness connect to resources at school and exercise their right to an education. Public schools are required to identify, enroll, and serve homeless children and youth. Specific rights include:</a:t>
            </a:r>
          </a:p>
          <a:p>
            <a:pPr lvl="1" fontAlgn="base"/>
            <a:r>
              <a:rPr lang="en-US" sz="2000" dirty="0"/>
              <a:t>Staying in the same school even if they move, and receiving transportation to that school, as long as it is in the student’s best interest;</a:t>
            </a:r>
          </a:p>
          <a:p>
            <a:pPr lvl="1" fontAlgn="base"/>
            <a:r>
              <a:rPr lang="en-US" sz="2000" dirty="0"/>
              <a:t>Enrolling in school immediately without the documents schools usually require;</a:t>
            </a:r>
          </a:p>
          <a:p>
            <a:pPr lvl="1" fontAlgn="base"/>
            <a:r>
              <a:rPr lang="en-US" sz="2000" dirty="0"/>
              <a:t>Receiving free school meals;</a:t>
            </a:r>
          </a:p>
          <a:p>
            <a:pPr lvl="1" fontAlgn="base"/>
            <a:r>
              <a:rPr lang="en-US" sz="2000" dirty="0"/>
              <a:t>Getting help with school supplies and other needs;</a:t>
            </a:r>
          </a:p>
          <a:p>
            <a:pPr lvl="1" fontAlgn="base"/>
            <a:r>
              <a:rPr lang="en-US" sz="2000" dirty="0"/>
              <a:t>Connecting young children with early childhood services.</a:t>
            </a:r>
          </a:p>
          <a:p>
            <a:pPr fontAlgn="base"/>
            <a:r>
              <a:rPr lang="en-US" sz="2000" b="1" dirty="0"/>
              <a:t>To help parents and youth exercise their rights, connect parents or youth to their local homeless education liaison,</a:t>
            </a:r>
            <a:r>
              <a:rPr lang="en-US" sz="2000" dirty="0"/>
              <a:t> a position required by federal law that is responsible for identifying children and youth experiencing homelessness and connecting them with relevant local resources.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2115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24A9-F14D-495D-BA11-6FD64F524F1D}"/>
              </a:ext>
            </a:extLst>
          </p:cNvPr>
          <p:cNvSpPr>
            <a:spLocks noGrp="1"/>
          </p:cNvSpPr>
          <p:nvPr>
            <p:ph type="title"/>
          </p:nvPr>
        </p:nvSpPr>
        <p:spPr/>
        <p:txBody>
          <a:bodyPr/>
          <a:lstStyle/>
          <a:p>
            <a:r>
              <a:rPr lang="en-US" dirty="0"/>
              <a:t>Video: Eligibility for McKinney-Vento (3 mins)</a:t>
            </a:r>
          </a:p>
        </p:txBody>
      </p:sp>
      <p:pic>
        <p:nvPicPr>
          <p:cNvPr id="4" name="Online Media 3" title="Eligibility for McKinney-Vento school benefits">
            <a:hlinkClick r:id="" action="ppaction://media"/>
            <a:extLst>
              <a:ext uri="{FF2B5EF4-FFF2-40B4-BE49-F238E27FC236}">
                <a16:creationId xmlns:a16="http://schemas.microsoft.com/office/drawing/2014/main" id="{55CAAED3-C222-49A9-9FA2-602894B83234}"/>
              </a:ext>
            </a:extLst>
          </p:cNvPr>
          <p:cNvPicPr>
            <a:picLocks noGrp="1" noRot="1" noChangeAspect="1"/>
          </p:cNvPicPr>
          <p:nvPr>
            <p:ph idx="1"/>
            <a:videoFile r:link="rId1"/>
          </p:nvPr>
        </p:nvPicPr>
        <p:blipFill>
          <a:blip r:embed="rId3"/>
          <a:stretch>
            <a:fillRect/>
          </a:stretch>
        </p:blipFill>
        <p:spPr>
          <a:xfrm>
            <a:off x="1714500" y="1744614"/>
            <a:ext cx="8346102" cy="4694683"/>
          </a:xfrm>
          <a:prstGeom prst="rect">
            <a:avLst/>
          </a:prstGeom>
        </p:spPr>
      </p:pic>
    </p:spTree>
    <p:extLst>
      <p:ext uri="{BB962C8B-B14F-4D97-AF65-F5344CB8AC3E}">
        <p14:creationId xmlns:p14="http://schemas.microsoft.com/office/powerpoint/2010/main" val="124480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C6146-9F58-4545-ACA8-C14E364BC0AF}"/>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“If runaway youth would just follow their parents’ rules, they could live at home; why should we encourage their bad behavior?”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50844E-64FE-4EC6-9332-F12564049EE9}"/>
              </a:ext>
            </a:extLst>
          </p:cNvPr>
          <p:cNvSpPr>
            <a:spLocks noGrp="1"/>
          </p:cNvSpPr>
          <p:nvPr>
            <p:ph idx="1"/>
          </p:nvPr>
        </p:nvSpPr>
        <p:spPr>
          <a:xfrm>
            <a:off x="4447308" y="591344"/>
            <a:ext cx="6906491" cy="5585619"/>
          </a:xfrm>
        </p:spPr>
        <p:txBody>
          <a:bodyPr anchor="ctr">
            <a:normAutofit/>
          </a:bodyPr>
          <a:lstStyle/>
          <a:p>
            <a:r>
              <a:rPr lang="en-US" sz="2000" dirty="0"/>
              <a:t>Most runaway youth, especially those who stay away from home a significant length of time, have fled abusive homes for their own survival. </a:t>
            </a:r>
            <a:r>
              <a:rPr lang="en-US" sz="2000" b="1" dirty="0"/>
              <a:t>Studies of unaccompanied youth have found that 20 to 50 percent were sexually abused in their homes, while 40 to 60 percent were physically abused. </a:t>
            </a:r>
            <a:r>
              <a:rPr lang="en-US" sz="2000" dirty="0"/>
              <a:t>Severe dysfunction in the home is also common. Thirty percent of callers to the National Runaway Switchboard identified negative family dynamics as the leading reason for leaving home. </a:t>
            </a:r>
          </a:p>
          <a:p>
            <a:r>
              <a:rPr lang="en-US" sz="2000" dirty="0"/>
              <a:t>For example, </a:t>
            </a:r>
            <a:r>
              <a:rPr lang="en-US" sz="2000" b="1" dirty="0"/>
              <a:t>over two-thirds of unaccompanied youth surveyed in a recent study reported that at least one parent abused drugs or alcohol </a:t>
            </a:r>
          </a:p>
          <a:p>
            <a:r>
              <a:rPr lang="en-US" sz="2000" dirty="0"/>
              <a:t>Many young people are not welcome in their parents’ or guardians’ homes due to their sexual orientation or identity, pregnancy, or other types of family conflict.</a:t>
            </a:r>
          </a:p>
          <a:p>
            <a:r>
              <a:rPr lang="en-US" sz="2000" b="1" dirty="0"/>
              <a:t>20 to 40% of homeless youth identify as gay, lesbian, bisexual, questioning and/or transgender</a:t>
            </a:r>
            <a:endParaRPr lang="en-US" sz="2000" b="1" u="sng" dirty="0"/>
          </a:p>
        </p:txBody>
      </p:sp>
      <p:sp>
        <p:nvSpPr>
          <p:cNvPr id="4" name="Footer Placeholder 3">
            <a:extLst>
              <a:ext uri="{FF2B5EF4-FFF2-40B4-BE49-F238E27FC236}">
                <a16:creationId xmlns:a16="http://schemas.microsoft.com/office/drawing/2014/main" id="{2048C802-2AB6-428F-ACF8-123C89245A9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Reminders</a:t>
            </a:r>
          </a:p>
        </p:txBody>
      </p:sp>
    </p:spTree>
    <p:extLst>
      <p:ext uri="{BB962C8B-B14F-4D97-AF65-F5344CB8AC3E}">
        <p14:creationId xmlns:p14="http://schemas.microsoft.com/office/powerpoint/2010/main" val="1825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589AA-1E80-4EC6-AD43-0BFE419AC2EB}"/>
              </a:ext>
            </a:extLst>
          </p:cNvPr>
          <p:cNvSpPr>
            <a:spLocks noGrp="1"/>
          </p:cNvSpPr>
          <p:nvPr>
            <p:ph type="title"/>
          </p:nvPr>
        </p:nvSpPr>
        <p:spPr>
          <a:xfrm>
            <a:off x="686834" y="1153572"/>
            <a:ext cx="3200400" cy="4461163"/>
          </a:xfrm>
        </p:spPr>
        <p:txBody>
          <a:bodyPr>
            <a:normAutofit/>
          </a:bodyPr>
          <a:lstStyle/>
          <a:p>
            <a:r>
              <a:rPr lang="en-US" sz="3100" dirty="0">
                <a:solidFill>
                  <a:srgbClr val="FFFFFF"/>
                </a:solidFill>
              </a:rPr>
              <a:t>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7319CC-762D-41F0-A28D-BBD01888DC13}"/>
              </a:ext>
            </a:extLst>
          </p:cNvPr>
          <p:cNvSpPr>
            <a:spLocks noGrp="1"/>
          </p:cNvSpPr>
          <p:nvPr>
            <p:ph idx="1"/>
          </p:nvPr>
        </p:nvSpPr>
        <p:spPr>
          <a:xfrm>
            <a:off x="4447308" y="591344"/>
            <a:ext cx="6906491" cy="5585619"/>
          </a:xfrm>
        </p:spPr>
        <p:txBody>
          <a:bodyPr anchor="ctr">
            <a:normAutofit/>
          </a:bodyPr>
          <a:lstStyle/>
          <a:p>
            <a:r>
              <a:rPr lang="en-US" sz="2200" b="1" dirty="0"/>
              <a:t>10% of currently homeless female teenagers are pregnant </a:t>
            </a:r>
          </a:p>
          <a:p>
            <a:r>
              <a:rPr lang="en-US" sz="2200" b="1" dirty="0"/>
              <a:t>More than half of youth living on the streets became homeless for the first time because they were asked to leave home by a parent or caregiver. </a:t>
            </a:r>
            <a:r>
              <a:rPr lang="en-US" sz="2200" dirty="0"/>
              <a:t>Youth often leave home to remove themselves from an immediately painful situation, but without plans for what to do next.</a:t>
            </a:r>
          </a:p>
          <a:p>
            <a:r>
              <a:rPr lang="en-US" sz="2200" dirty="0"/>
              <a:t>In a recent survey of unaccompanied homeless youth in California</a:t>
            </a:r>
            <a:r>
              <a:rPr lang="en-US" sz="2200" b="1" dirty="0"/>
              <a:t>, over half felt that being homeless was as safe as or safer than being at home. More than 60% of homeless youth report being raped, beaten, robbed or otherwise assaulted while living on the streets, and homelessness is the largest risk factor for commercial sexual exploitation and sex trafficking of minors. </a:t>
            </a:r>
          </a:p>
        </p:txBody>
      </p:sp>
      <p:sp>
        <p:nvSpPr>
          <p:cNvPr id="4" name="Footer Placeholder 3">
            <a:extLst>
              <a:ext uri="{FF2B5EF4-FFF2-40B4-BE49-F238E27FC236}">
                <a16:creationId xmlns:a16="http://schemas.microsoft.com/office/drawing/2014/main" id="{BE2B1EAA-F3C4-4F4C-BBFE-B89132FF0D95}"/>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Reminders</a:t>
            </a:r>
          </a:p>
        </p:txBody>
      </p:sp>
    </p:spTree>
    <p:extLst>
      <p:ext uri="{BB962C8B-B14F-4D97-AF65-F5344CB8AC3E}">
        <p14:creationId xmlns:p14="http://schemas.microsoft.com/office/powerpoint/2010/main" val="253894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5706-D9B4-473B-A104-F732F10082F9}"/>
              </a:ext>
            </a:extLst>
          </p:cNvPr>
          <p:cNvSpPr>
            <a:spLocks noGrp="1"/>
          </p:cNvSpPr>
          <p:nvPr>
            <p:ph type="title"/>
          </p:nvPr>
        </p:nvSpPr>
        <p:spPr>
          <a:xfrm>
            <a:off x="648929" y="629266"/>
            <a:ext cx="3667039" cy="5506358"/>
          </a:xfrm>
        </p:spPr>
        <p:txBody>
          <a:bodyPr>
            <a:normAutofit/>
          </a:bodyPr>
          <a:lstStyle/>
          <a:p>
            <a:r>
              <a:rPr lang="en-US" sz="4000" dirty="0"/>
              <a:t>Select the resource based on your role for more information</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AC944B9-7591-49F1-95E8-6031BE57356D}"/>
              </a:ext>
            </a:extLst>
          </p:cNvPr>
          <p:cNvGraphicFramePr>
            <a:graphicFrameLocks noGrp="1"/>
          </p:cNvGraphicFramePr>
          <p:nvPr>
            <p:ph idx="1"/>
            <p:extLst>
              <p:ext uri="{D42A27DB-BD31-4B8C-83A1-F6EECF244321}">
                <p14:modId xmlns:p14="http://schemas.microsoft.com/office/powerpoint/2010/main" val="756077527"/>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55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ACDD3-5F3C-410F-AAF5-F1DDB050B9DC}"/>
              </a:ext>
            </a:extLst>
          </p:cNvPr>
          <p:cNvSpPr>
            <a:spLocks noGrp="1"/>
          </p:cNvSpPr>
          <p:nvPr>
            <p:ph type="title"/>
          </p:nvPr>
        </p:nvSpPr>
        <p:spPr>
          <a:xfrm>
            <a:off x="1075767" y="1188637"/>
            <a:ext cx="2988234" cy="4480726"/>
          </a:xfrm>
        </p:spPr>
        <p:txBody>
          <a:bodyPr>
            <a:normAutofit/>
          </a:bodyPr>
          <a:lstStyle/>
          <a:p>
            <a:pPr algn="r"/>
            <a:r>
              <a:rPr lang="en-US" sz="6600"/>
              <a:t>Thank you!</a:t>
            </a:r>
          </a:p>
        </p:txBody>
      </p:sp>
      <p:cxnSp>
        <p:nvCxnSpPr>
          <p:cNvPr id="49" name="Straight Connector 4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3820BB-4902-4FD8-8359-BAD3011272C2}"/>
              </a:ext>
            </a:extLst>
          </p:cNvPr>
          <p:cNvSpPr>
            <a:spLocks noGrp="1"/>
          </p:cNvSpPr>
          <p:nvPr>
            <p:ph idx="1"/>
          </p:nvPr>
        </p:nvSpPr>
        <p:spPr>
          <a:xfrm>
            <a:off x="5255260" y="1648870"/>
            <a:ext cx="4702848" cy="3560260"/>
          </a:xfrm>
        </p:spPr>
        <p:txBody>
          <a:bodyPr anchor="ctr">
            <a:normAutofit/>
          </a:bodyPr>
          <a:lstStyle/>
          <a:p>
            <a:r>
              <a:rPr lang="en-US" sz="2400"/>
              <a:t>Please connect with your district McKinney-Vento Liaison to let them know you have completed this training.</a:t>
            </a:r>
          </a:p>
        </p:txBody>
      </p:sp>
    </p:spTree>
    <p:extLst>
      <p:ext uri="{BB962C8B-B14F-4D97-AF65-F5344CB8AC3E}">
        <p14:creationId xmlns:p14="http://schemas.microsoft.com/office/powerpoint/2010/main" val="389422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1A65DB-371A-42D0-9E9D-A6700055D6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71" r="16087" b="-1"/>
          <a:stretch/>
        </p:blipFill>
        <p:spPr>
          <a:xfrm>
            <a:off x="4117521" y="10"/>
            <a:ext cx="8074479" cy="6857990"/>
          </a:xfrm>
          <a:prstGeom prst="rect">
            <a:avLst/>
          </a:prstGeom>
        </p:spPr>
      </p:pic>
      <p:sp>
        <p:nvSpPr>
          <p:cNvPr id="17" name="Freeform: Shape 16">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EF9F56-0C45-40DA-95C1-119672E9E00A}"/>
              </a:ext>
            </a:extLst>
          </p:cNvPr>
          <p:cNvSpPr>
            <a:spLocks noGrp="1"/>
          </p:cNvSpPr>
          <p:nvPr>
            <p:ph idx="1"/>
          </p:nvPr>
        </p:nvSpPr>
        <p:spPr>
          <a:xfrm>
            <a:off x="804672" y="660401"/>
            <a:ext cx="4541769" cy="5516562"/>
          </a:xfrm>
        </p:spPr>
        <p:txBody>
          <a:bodyPr>
            <a:normAutofit/>
          </a:bodyPr>
          <a:lstStyle/>
          <a:p>
            <a:r>
              <a:rPr lang="en-US" dirty="0"/>
              <a:t>This is a quick guide to explore the basics of the McKinney-Vento Homeless Assistance Act</a:t>
            </a:r>
          </a:p>
          <a:p>
            <a:r>
              <a:rPr lang="en-US" dirty="0"/>
              <a:t>This will take 15-30 minutes to review</a:t>
            </a:r>
          </a:p>
          <a:p>
            <a:r>
              <a:rPr lang="en-US" dirty="0"/>
              <a:t>If you have any suggestions or questions on these materials, please reach out to your district’s McKinney-Vento Liaison</a:t>
            </a:r>
          </a:p>
        </p:txBody>
      </p:sp>
      <p:sp>
        <p:nvSpPr>
          <p:cNvPr id="12" name="TextBox 11">
            <a:extLst>
              <a:ext uri="{FF2B5EF4-FFF2-40B4-BE49-F238E27FC236}">
                <a16:creationId xmlns:a16="http://schemas.microsoft.com/office/drawing/2014/main" id="{95780F7F-A058-488B-9C0A-519B4C297B8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en.wikiversity.org/wiki/Information_Systems/Introduct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40983033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DAA118-F028-4346-89D6-6DEB5B40F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37704A4B-CF5E-465C-B495-DA0DAF611C4D}"/>
              </a:ext>
            </a:extLst>
          </p:cNvPr>
          <p:cNvSpPr>
            <a:spLocks noGrp="1"/>
          </p:cNvSpPr>
          <p:nvPr>
            <p:ph type="title"/>
          </p:nvPr>
        </p:nvSpPr>
        <p:spPr>
          <a:xfrm>
            <a:off x="1463040" y="685800"/>
            <a:ext cx="5349240" cy="2267855"/>
          </a:xfrm>
        </p:spPr>
        <p:txBody>
          <a:bodyPr anchor="t">
            <a:normAutofit/>
          </a:bodyPr>
          <a:lstStyle/>
          <a:p>
            <a:r>
              <a:rPr lang="en-US" sz="5000"/>
              <a:t>Learning Objectives</a:t>
            </a:r>
          </a:p>
        </p:txBody>
      </p:sp>
      <p:sp>
        <p:nvSpPr>
          <p:cNvPr id="15" name="Rectangle 14">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0E2946-BA92-42C5-B551-31CAFF5488D1}"/>
              </a:ext>
            </a:extLst>
          </p:cNvPr>
          <p:cNvSpPr>
            <a:spLocks noGrp="1"/>
          </p:cNvSpPr>
          <p:nvPr>
            <p:ph idx="1"/>
          </p:nvPr>
        </p:nvSpPr>
        <p:spPr>
          <a:xfrm>
            <a:off x="1463040" y="1981200"/>
            <a:ext cx="5349240" cy="4201920"/>
          </a:xfrm>
        </p:spPr>
        <p:txBody>
          <a:bodyPr>
            <a:normAutofit/>
          </a:bodyPr>
          <a:lstStyle/>
          <a:p>
            <a:pPr lvl="1"/>
            <a:r>
              <a:rPr lang="en-US" dirty="0"/>
              <a:t>Identify children who meet the definition of “homeless” according to the McKinney-Vento Homeless Assistance Act</a:t>
            </a:r>
          </a:p>
          <a:p>
            <a:pPr lvl="1"/>
            <a:r>
              <a:rPr lang="en-US" dirty="0"/>
              <a:t>Understand the educational rights of students experiencing homelessness, including protections for unaccompanied homeless youth</a:t>
            </a:r>
          </a:p>
          <a:p>
            <a:pPr lvl="1"/>
            <a:r>
              <a:rPr lang="en-US" dirty="0"/>
              <a:t>Help ensure that students experiencing homelessness have access to the services they need to succeed in school</a:t>
            </a:r>
          </a:p>
        </p:txBody>
      </p:sp>
      <p:sp>
        <p:nvSpPr>
          <p:cNvPr id="17"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35427"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1CFC7F7E-CE52-4C50-94E3-92BA710051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63" r="10589" b="2"/>
          <a:stretch/>
        </p:blipFill>
        <p:spPr>
          <a:xfrm>
            <a:off x="6932702" y="914399"/>
            <a:ext cx="5072883" cy="5072883"/>
          </a:xfrm>
          <a:prstGeom prst="rect">
            <a:avLst/>
          </a:prstGeom>
        </p:spPr>
      </p:pic>
      <p:sp>
        <p:nvSpPr>
          <p:cNvPr id="19" name="Graphic 14">
            <a:extLst>
              <a:ext uri="{FF2B5EF4-FFF2-40B4-BE49-F238E27FC236}">
                <a16:creationId xmlns:a16="http://schemas.microsoft.com/office/drawing/2014/main" id="{3FC17EEC-4CD0-4DC1-B288-2DCB95E8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80579" y="6857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21" name="Graphic 14">
            <a:extLst>
              <a:ext uri="{FF2B5EF4-FFF2-40B4-BE49-F238E27FC236}">
                <a16:creationId xmlns:a16="http://schemas.microsoft.com/office/drawing/2014/main" id="{13678FF0-B18B-4AE8-A7B2-C1E03512B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35427" y="68580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3" name="Graphic 14">
            <a:extLst>
              <a:ext uri="{FF2B5EF4-FFF2-40B4-BE49-F238E27FC236}">
                <a16:creationId xmlns:a16="http://schemas.microsoft.com/office/drawing/2014/main" id="{8831280F-12B7-4928-99BD-E956FDC1C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80579" y="3436498"/>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5"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35427"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B5207F-A244-43B7-AB7C-559EEC1A493F}"/>
              </a:ext>
            </a:extLst>
          </p:cNvPr>
          <p:cNvSpPr txBox="1"/>
          <p:nvPr/>
        </p:nvSpPr>
        <p:spPr>
          <a:xfrm>
            <a:off x="9698543" y="5787227"/>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thebluediamondgallery.com/wooden-tile/g/goal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35098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meless Students - In Their Own Words">
            <a:hlinkClick r:id="" action="ppaction://media"/>
            <a:extLst>
              <a:ext uri="{FF2B5EF4-FFF2-40B4-BE49-F238E27FC236}">
                <a16:creationId xmlns:a16="http://schemas.microsoft.com/office/drawing/2014/main" id="{20AE63CF-5F15-42E9-AA25-7F490FE6B9CF}"/>
              </a:ext>
            </a:extLst>
          </p:cNvPr>
          <p:cNvPicPr>
            <a:picLocks noGrp="1" noRot="1" noChangeAspect="1"/>
          </p:cNvPicPr>
          <p:nvPr>
            <p:ph idx="1"/>
            <a:videoFile r:link="rId1"/>
          </p:nvPr>
        </p:nvPicPr>
        <p:blipFill>
          <a:blip r:embed="rId3"/>
          <a:stretch>
            <a:fillRect/>
          </a:stretch>
        </p:blipFill>
        <p:spPr>
          <a:xfrm>
            <a:off x="1322493" y="1308670"/>
            <a:ext cx="9235141" cy="5194767"/>
          </a:xfrm>
          <a:prstGeom prst="rect">
            <a:avLst/>
          </a:prstGeom>
        </p:spPr>
      </p:pic>
      <p:sp>
        <p:nvSpPr>
          <p:cNvPr id="2" name="TextBox 1">
            <a:extLst>
              <a:ext uri="{FF2B5EF4-FFF2-40B4-BE49-F238E27FC236}">
                <a16:creationId xmlns:a16="http://schemas.microsoft.com/office/drawing/2014/main" id="{D2D485E5-201D-4817-81CC-77B37FE2142B}"/>
              </a:ext>
            </a:extLst>
          </p:cNvPr>
          <p:cNvSpPr txBox="1"/>
          <p:nvPr/>
        </p:nvSpPr>
        <p:spPr>
          <a:xfrm>
            <a:off x="944557" y="0"/>
            <a:ext cx="9235141" cy="1077218"/>
          </a:xfrm>
          <a:prstGeom prst="rect">
            <a:avLst/>
          </a:prstGeom>
          <a:noFill/>
        </p:spPr>
        <p:txBody>
          <a:bodyPr wrap="square" rtlCol="0">
            <a:spAutoFit/>
          </a:bodyPr>
          <a:lstStyle/>
          <a:p>
            <a:pPr algn="ctr"/>
            <a:r>
              <a:rPr lang="en-US" sz="3200" dirty="0"/>
              <a:t>Video: Homeless Students in Their Own Words (2 minutes) </a:t>
            </a:r>
          </a:p>
        </p:txBody>
      </p:sp>
    </p:spTree>
    <p:extLst>
      <p:ext uri="{BB962C8B-B14F-4D97-AF65-F5344CB8AC3E}">
        <p14:creationId xmlns:p14="http://schemas.microsoft.com/office/powerpoint/2010/main" val="228171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33D5EDF-50DB-4F91-891E-2E8A3FA9BC2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Overview</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8064C9-850E-473F-A0CB-77A97FC57E9A}"/>
              </a:ext>
            </a:extLst>
          </p:cNvPr>
          <p:cNvSpPr>
            <a:spLocks noGrp="1"/>
          </p:cNvSpPr>
          <p:nvPr>
            <p:ph idx="1"/>
          </p:nvPr>
        </p:nvSpPr>
        <p:spPr>
          <a:xfrm>
            <a:off x="4447308" y="591344"/>
            <a:ext cx="6906491" cy="5585619"/>
          </a:xfrm>
        </p:spPr>
        <p:txBody>
          <a:bodyPr anchor="ctr">
            <a:normAutofit/>
          </a:bodyPr>
          <a:lstStyle/>
          <a:p>
            <a:pPr marL="0" indent="0">
              <a:buNone/>
            </a:pPr>
            <a:r>
              <a:rPr lang="en-US" dirty="0"/>
              <a:t>Homeless children and youth face many educational barriers due to the disruption and trauma of not having a </a:t>
            </a:r>
            <a:r>
              <a:rPr lang="en-US" b="1" dirty="0"/>
              <a:t>fixed, regular, and adequate </a:t>
            </a:r>
            <a:r>
              <a:rPr lang="en-US" dirty="0"/>
              <a:t>place to live. Most face educational disruption due to changing schools as they move from one temporary location to another. Homeless children and youth also have higher incidences of illness, depression, and exposure to violence than their stably housed peers. </a:t>
            </a:r>
          </a:p>
        </p:txBody>
      </p:sp>
      <p:sp>
        <p:nvSpPr>
          <p:cNvPr id="5" name="Footer Placeholder 4">
            <a:extLst>
              <a:ext uri="{FF2B5EF4-FFF2-40B4-BE49-F238E27FC236}">
                <a16:creationId xmlns:a16="http://schemas.microsoft.com/office/drawing/2014/main" id="{B50B0EB3-7E39-4B51-998B-6FD17061F4B6}"/>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dirty="0"/>
              <a:t>Chapter One</a:t>
            </a:r>
            <a:endParaRPr lang="en-US"/>
          </a:p>
        </p:txBody>
      </p:sp>
    </p:spTree>
    <p:extLst>
      <p:ext uri="{BB962C8B-B14F-4D97-AF65-F5344CB8AC3E}">
        <p14:creationId xmlns:p14="http://schemas.microsoft.com/office/powerpoint/2010/main" val="304739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06C40F6-D166-4760-B861-097651F16638}"/>
              </a:ext>
            </a:extLst>
          </p:cNvPr>
          <p:cNvPicPr>
            <a:picLocks noChangeAspect="1"/>
          </p:cNvPicPr>
          <p:nvPr/>
        </p:nvPicPr>
        <p:blipFill rotWithShape="1">
          <a:blip r:embed="rId2">
            <a:extLst>
              <a:ext uri="{28A0092B-C50C-407E-A947-70E740481C1C}">
                <a14:useLocalDpi xmlns:a14="http://schemas.microsoft.com/office/drawing/2010/main" val="0"/>
              </a:ext>
            </a:extLst>
          </a:blip>
          <a:srcRect l="301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7B4C766-EF21-49B4-9828-F69798FDD8EF}"/>
              </a:ext>
            </a:extLst>
          </p:cNvPr>
          <p:cNvSpPr>
            <a:spLocks noGrp="1"/>
          </p:cNvSpPr>
          <p:nvPr>
            <p:ph idx="1"/>
          </p:nvPr>
        </p:nvSpPr>
        <p:spPr>
          <a:xfrm>
            <a:off x="5827048" y="853440"/>
            <a:ext cx="5501352" cy="5366385"/>
          </a:xfrm>
        </p:spPr>
        <p:txBody>
          <a:bodyPr>
            <a:normAutofit lnSpcReduction="10000"/>
          </a:bodyPr>
          <a:lstStyle/>
          <a:p>
            <a:pPr marL="0" indent="0">
              <a:buNone/>
            </a:pPr>
            <a:r>
              <a:rPr lang="en-US" dirty="0"/>
              <a:t>Many homeless youth are also </a:t>
            </a:r>
            <a:r>
              <a:rPr lang="en-US" i="1" dirty="0"/>
              <a:t>unaccompanied</a:t>
            </a:r>
            <a:r>
              <a:rPr lang="en-US" dirty="0"/>
              <a:t>, meaning they are not in the physical custody of a parent or guardian. Being both homeless and unaccompanied leaves youth fending for themselves in a world where they may be vulnerable to a myriad of potential dangers. </a:t>
            </a:r>
          </a:p>
          <a:p>
            <a:pPr marL="0" indent="0">
              <a:buNone/>
            </a:pPr>
            <a:endParaRPr lang="en-US" dirty="0"/>
          </a:p>
          <a:p>
            <a:pPr marL="0" indent="0">
              <a:buNone/>
            </a:pPr>
            <a:r>
              <a:rPr lang="en-US" dirty="0"/>
              <a:t>For all these reasons, </a:t>
            </a:r>
            <a:r>
              <a:rPr lang="en-US" b="1" dirty="0"/>
              <a:t>school can often be the one place of stability, safety, and support in the tumultuous lives of these students.</a:t>
            </a:r>
          </a:p>
        </p:txBody>
      </p:sp>
    </p:spTree>
    <p:extLst>
      <p:ext uri="{BB962C8B-B14F-4D97-AF65-F5344CB8AC3E}">
        <p14:creationId xmlns:p14="http://schemas.microsoft.com/office/powerpoint/2010/main" val="333411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3802-E34B-4284-8C45-F117705FBD13}"/>
              </a:ext>
            </a:extLst>
          </p:cNvPr>
          <p:cNvSpPr>
            <a:spLocks noGrp="1"/>
          </p:cNvSpPr>
          <p:nvPr>
            <p:ph type="title"/>
          </p:nvPr>
        </p:nvSpPr>
        <p:spPr>
          <a:xfrm>
            <a:off x="5214579" y="629266"/>
            <a:ext cx="6422849" cy="1676603"/>
          </a:xfrm>
        </p:spPr>
        <p:txBody>
          <a:bodyPr>
            <a:normAutofit/>
          </a:bodyPr>
          <a:lstStyle/>
          <a:p>
            <a:r>
              <a:rPr lang="en-US" dirty="0"/>
              <a:t>Student Homelessness in Maine</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29C4EB7-0876-422B-80AB-8D8E2C5136CB}"/>
              </a:ext>
            </a:extLst>
          </p:cNvPr>
          <p:cNvSpPr>
            <a:spLocks noGrp="1"/>
          </p:cNvSpPr>
          <p:nvPr>
            <p:ph idx="1"/>
          </p:nvPr>
        </p:nvSpPr>
        <p:spPr>
          <a:xfrm>
            <a:off x="5214581" y="2438400"/>
            <a:ext cx="6422848" cy="3785419"/>
          </a:xfrm>
        </p:spPr>
        <p:txBody>
          <a:bodyPr>
            <a:normAutofit/>
          </a:bodyPr>
          <a:lstStyle/>
          <a:p>
            <a:r>
              <a:rPr lang="en-US" sz="2400" b="1" dirty="0"/>
              <a:t>In Maine, homeless students range between .46 % – 1.36% of student population</a:t>
            </a:r>
          </a:p>
          <a:p>
            <a:r>
              <a:rPr lang="en-US" sz="2400" b="1" dirty="0"/>
              <a:t>National averages assume homeless students make up </a:t>
            </a:r>
            <a:r>
              <a:rPr lang="en-US" sz="2400" b="1" u="sng" dirty="0"/>
              <a:t>at least 3% </a:t>
            </a:r>
            <a:r>
              <a:rPr lang="en-US" sz="2400" b="1" dirty="0"/>
              <a:t>of entire student population</a:t>
            </a:r>
          </a:p>
          <a:p>
            <a:r>
              <a:rPr lang="en-US" sz="2400" b="1" dirty="0"/>
              <a:t>Doubled Up is the most common category in Maine and nationally – students who are living with another family due to loss of housing</a:t>
            </a:r>
          </a:p>
          <a:p>
            <a:endParaRPr lang="en-US" sz="2000" dirty="0"/>
          </a:p>
          <a:p>
            <a:endParaRPr lang="en-US" sz="2000" dirty="0"/>
          </a:p>
        </p:txBody>
      </p:sp>
      <p:sp>
        <p:nvSpPr>
          <p:cNvPr id="4" name="Footer Placeholder 3">
            <a:extLst>
              <a:ext uri="{FF2B5EF4-FFF2-40B4-BE49-F238E27FC236}">
                <a16:creationId xmlns:a16="http://schemas.microsoft.com/office/drawing/2014/main" id="{DF10983B-B9F3-418C-B24D-33812557B796}"/>
              </a:ext>
            </a:extLst>
          </p:cNvPr>
          <p:cNvSpPr>
            <a:spLocks noGrp="1"/>
          </p:cNvSpPr>
          <p:nvPr>
            <p:ph type="ftr" sz="quarter" idx="11"/>
          </p:nvPr>
        </p:nvSpPr>
        <p:spPr>
          <a:xfrm>
            <a:off x="5214578" y="6356350"/>
            <a:ext cx="6361725" cy="365125"/>
          </a:xfrm>
        </p:spPr>
        <p:txBody>
          <a:bodyPr>
            <a:normAutofit/>
          </a:bodyPr>
          <a:lstStyle/>
          <a:p>
            <a:pPr algn="r">
              <a:spcAft>
                <a:spcPts val="600"/>
              </a:spcAft>
            </a:pPr>
            <a:r>
              <a:rPr lang="en-US">
                <a:solidFill>
                  <a:srgbClr val="898989"/>
                </a:solidFill>
              </a:rPr>
              <a:t>Chapter One</a:t>
            </a:r>
          </a:p>
        </p:txBody>
      </p:sp>
      <p:graphicFrame>
        <p:nvGraphicFramePr>
          <p:cNvPr id="7" name="Chart 6">
            <a:extLst>
              <a:ext uri="{FF2B5EF4-FFF2-40B4-BE49-F238E27FC236}">
                <a16:creationId xmlns:a16="http://schemas.microsoft.com/office/drawing/2014/main" id="{978A4DF2-0F5F-4587-92BD-FBF26C4F70ED}"/>
              </a:ext>
            </a:extLst>
          </p:cNvPr>
          <p:cNvGraphicFramePr/>
          <p:nvPr>
            <p:extLst>
              <p:ext uri="{D42A27DB-BD31-4B8C-83A1-F6EECF244321}">
                <p14:modId xmlns:p14="http://schemas.microsoft.com/office/powerpoint/2010/main" val="3287234458"/>
              </p:ext>
            </p:extLst>
          </p:nvPr>
        </p:nvGraphicFramePr>
        <p:xfrm>
          <a:off x="761364" y="877824"/>
          <a:ext cx="3113280" cy="5102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30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49A-62DD-4DB9-A872-BE9C44596369}"/>
              </a:ext>
            </a:extLst>
          </p:cNvPr>
          <p:cNvSpPr>
            <a:spLocks noGrp="1"/>
          </p:cNvSpPr>
          <p:nvPr>
            <p:ph type="title"/>
          </p:nvPr>
        </p:nvSpPr>
        <p:spPr/>
        <p:txBody>
          <a:bodyPr/>
          <a:lstStyle/>
          <a:p>
            <a:r>
              <a:rPr lang="en-US" dirty="0"/>
              <a:t>Video: Supporting Homeless Students (5 mins)</a:t>
            </a:r>
          </a:p>
        </p:txBody>
      </p:sp>
      <p:pic>
        <p:nvPicPr>
          <p:cNvPr id="4" name="Online Media 3" title="Supporting Students Experiencing Homelessness">
            <a:hlinkClick r:id="" action="ppaction://media"/>
            <a:extLst>
              <a:ext uri="{FF2B5EF4-FFF2-40B4-BE49-F238E27FC236}">
                <a16:creationId xmlns:a16="http://schemas.microsoft.com/office/drawing/2014/main" id="{25D0A9E4-91A5-4CC1-ABD7-3F31CA7F74FA}"/>
              </a:ext>
            </a:extLst>
          </p:cNvPr>
          <p:cNvPicPr>
            <a:picLocks noGrp="1" noRot="1" noChangeAspect="1"/>
          </p:cNvPicPr>
          <p:nvPr>
            <p:ph idx="1"/>
            <a:videoFile r:link="rId1"/>
          </p:nvPr>
        </p:nvPicPr>
        <p:blipFill>
          <a:blip r:embed="rId3"/>
          <a:stretch>
            <a:fillRect/>
          </a:stretch>
        </p:blipFill>
        <p:spPr>
          <a:xfrm>
            <a:off x="1964029" y="1877461"/>
            <a:ext cx="7825851" cy="4402041"/>
          </a:xfrm>
          <a:prstGeom prst="rect">
            <a:avLst/>
          </a:prstGeom>
        </p:spPr>
      </p:pic>
    </p:spTree>
    <p:extLst>
      <p:ext uri="{BB962C8B-B14F-4D97-AF65-F5344CB8AC3E}">
        <p14:creationId xmlns:p14="http://schemas.microsoft.com/office/powerpoint/2010/main" val="354527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8DEC-42FB-4EEB-928C-08A959FDDDAF}"/>
              </a:ext>
            </a:extLst>
          </p:cNvPr>
          <p:cNvSpPr>
            <a:spLocks noGrp="1"/>
          </p:cNvSpPr>
          <p:nvPr>
            <p:ph type="title"/>
          </p:nvPr>
        </p:nvSpPr>
        <p:spPr>
          <a:xfrm>
            <a:off x="4965430" y="629268"/>
            <a:ext cx="6586491" cy="1286160"/>
          </a:xfrm>
        </p:spPr>
        <p:txBody>
          <a:bodyPr anchor="b">
            <a:normAutofit/>
          </a:bodyPr>
          <a:lstStyle/>
          <a:p>
            <a:r>
              <a:rPr lang="en-US" dirty="0"/>
              <a:t>Definition</a:t>
            </a:r>
          </a:p>
        </p:txBody>
      </p:sp>
      <p:sp>
        <p:nvSpPr>
          <p:cNvPr id="3" name="Content Placeholder 2">
            <a:extLst>
              <a:ext uri="{FF2B5EF4-FFF2-40B4-BE49-F238E27FC236}">
                <a16:creationId xmlns:a16="http://schemas.microsoft.com/office/drawing/2014/main" id="{99E3DDAC-5544-48BF-819E-8ABABBD5CEDF}"/>
              </a:ext>
            </a:extLst>
          </p:cNvPr>
          <p:cNvSpPr>
            <a:spLocks noGrp="1"/>
          </p:cNvSpPr>
          <p:nvPr>
            <p:ph idx="1"/>
          </p:nvPr>
        </p:nvSpPr>
        <p:spPr>
          <a:xfrm>
            <a:off x="4965431" y="2438400"/>
            <a:ext cx="6982729" cy="4185916"/>
          </a:xfrm>
        </p:spPr>
        <p:txBody>
          <a:bodyPr>
            <a:normAutofit/>
          </a:bodyPr>
          <a:lstStyle/>
          <a:p>
            <a:r>
              <a:rPr lang="en-US" sz="1800" dirty="0"/>
              <a:t>Homelessness is defined as lacking a </a:t>
            </a:r>
            <a:r>
              <a:rPr lang="en-US" sz="1800" b="1" dirty="0"/>
              <a:t>fixed, regular, </a:t>
            </a:r>
            <a:r>
              <a:rPr lang="en-US" sz="1800" dirty="0"/>
              <a:t>and</a:t>
            </a:r>
            <a:r>
              <a:rPr lang="en-US" sz="1800" b="1" dirty="0"/>
              <a:t> adequate </a:t>
            </a:r>
            <a:r>
              <a:rPr lang="en-US" sz="1800" dirty="0"/>
              <a:t>nighttime residence.  Situations specifically described in the McKinney-Vento Act include </a:t>
            </a:r>
          </a:p>
          <a:p>
            <a:pPr lvl="1"/>
            <a:r>
              <a:rPr lang="en-US" sz="1800" dirty="0"/>
              <a:t>sharing housing due to loss of housing, economic hardship, or a similar reason, </a:t>
            </a:r>
          </a:p>
          <a:p>
            <a:pPr lvl="1"/>
            <a:r>
              <a:rPr lang="en-US" sz="1800" dirty="0"/>
              <a:t>living in hotels, motels, trailer parks, or camping grounds due to lack of adequate housing, </a:t>
            </a:r>
          </a:p>
          <a:p>
            <a:pPr lvl="1"/>
            <a:r>
              <a:rPr lang="en-US" sz="1800" dirty="0"/>
              <a:t>living in emergency or transitional housing, </a:t>
            </a:r>
          </a:p>
          <a:p>
            <a:pPr lvl="1"/>
            <a:r>
              <a:rPr lang="en-US" sz="1800" dirty="0"/>
              <a:t>or children abandoned at hospitals. </a:t>
            </a:r>
          </a:p>
          <a:p>
            <a:pPr marL="274320" lvl="1" indent="0">
              <a:buNone/>
            </a:pPr>
            <a:endParaRPr lang="en-US" sz="1800" dirty="0"/>
          </a:p>
          <a:p>
            <a:pPr marL="274320" lvl="1" indent="0">
              <a:buNone/>
            </a:pPr>
            <a:r>
              <a:rPr lang="en-US" sz="1800" dirty="0"/>
              <a:t>It also includes a primary nighttime residence that is not designed for or ordinarily used as a sleeping accommodation for humans, living in cars, parks, public spaces, abandoned buildings, substandard housing, bus or train stations, and migratory children living in one of the circumstances described previously.</a:t>
            </a:r>
          </a:p>
        </p:txBody>
      </p:sp>
      <p:pic>
        <p:nvPicPr>
          <p:cNvPr id="6" name="Picture 5">
            <a:extLst>
              <a:ext uri="{FF2B5EF4-FFF2-40B4-BE49-F238E27FC236}">
                <a16:creationId xmlns:a16="http://schemas.microsoft.com/office/drawing/2014/main" id="{A9F2E1A4-F1E5-40A2-B84D-6F7C24017E75}"/>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1C6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78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84906F9E80945B4E723D9DE907722" ma:contentTypeVersion="7" ma:contentTypeDescription="Create a new document." ma:contentTypeScope="" ma:versionID="29868e97ddfba4e38b524262ccaffc33">
  <xsd:schema xmlns:xsd="http://www.w3.org/2001/XMLSchema" xmlns:xs="http://www.w3.org/2001/XMLSchema" xmlns:p="http://schemas.microsoft.com/office/2006/metadata/properties" xmlns:ns2="c2e37e28-b4ca-4624-a640-b5c53a9c8615" xmlns:ns3="68299678-6d43-419c-bdd6-a6df7e9a4298" targetNamespace="http://schemas.microsoft.com/office/2006/metadata/properties" ma:root="true" ma:fieldsID="f253dd568e37f7367a40521dbe4d30cc" ns2:_="" ns3:_="">
    <xsd:import namespace="c2e37e28-b4ca-4624-a640-b5c53a9c8615"/>
    <xsd:import namespace="68299678-6d43-419c-bdd6-a6df7e9a42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37e28-b4ca-4624-a640-b5c53a9c86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99678-6d43-419c-bdd6-a6df7e9a42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32612-748C-4995-9165-0870B3975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37e28-b4ca-4624-a640-b5c53a9c8615"/>
    <ds:schemaRef ds:uri="68299678-6d43-419c-bdd6-a6df7e9a4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9B5DD9-58EE-4274-8B85-54AB1C3932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D30C5B-0EE3-49EC-9339-F5D5B7D06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1434</Words>
  <Application>Microsoft Macintosh PowerPoint</Application>
  <PresentationFormat>Widescreen</PresentationFormat>
  <Paragraphs>90</Paragraphs>
  <Slides>18</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Helvetica Neue Medium</vt:lpstr>
      <vt:lpstr>Office Theme</vt:lpstr>
      <vt:lpstr>McKinney Vento 101 Homeless Education For School Staff    School Year 2020 - 2021</vt:lpstr>
      <vt:lpstr>PowerPoint Presentation</vt:lpstr>
      <vt:lpstr>Learning Objectives</vt:lpstr>
      <vt:lpstr>PowerPoint Presentation</vt:lpstr>
      <vt:lpstr>Overview</vt:lpstr>
      <vt:lpstr>PowerPoint Presentation</vt:lpstr>
      <vt:lpstr>Student Homelessness in Maine</vt:lpstr>
      <vt:lpstr>Video: Supporting Homeless Students (5 mins)</vt:lpstr>
      <vt:lpstr>Definition</vt:lpstr>
      <vt:lpstr>Definitions</vt:lpstr>
      <vt:lpstr>First Step: Look Closer</vt:lpstr>
      <vt:lpstr>Step Two: Learn More</vt:lpstr>
      <vt:lpstr>Step Three: Act</vt:lpstr>
      <vt:lpstr>Video: Eligibility for McKinney-Vento (3 mins)</vt:lpstr>
      <vt:lpstr>“If runaway youth would just follow their parents’ rules, they could live at home; why should we encourage their bad behavior?”</vt:lpstr>
      <vt:lpstr>continued</vt:lpstr>
      <vt:lpstr>Select the resource based on your role for more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 Vento 101 Homeless Education For School Staff    School Year 2020 - 2021</dc:title>
  <dc:creator>Lyons, Amelia</dc:creator>
  <cp:lastModifiedBy>Lisa Sinclair</cp:lastModifiedBy>
  <cp:revision>1</cp:revision>
  <dcterms:created xsi:type="dcterms:W3CDTF">2020-09-03T15:37:15Z</dcterms:created>
  <dcterms:modified xsi:type="dcterms:W3CDTF">2020-09-10T18:11:24Z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0x010100E9F84906F9E80945B4E723D9DE907722</vt:lpwstr>
  </property>
</Properties>
</file>